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338" r:id="rId3"/>
    <p:sldId id="386" r:id="rId4"/>
    <p:sldId id="334" r:id="rId5"/>
    <p:sldId id="336" r:id="rId6"/>
    <p:sldId id="345" r:id="rId7"/>
    <p:sldId id="458" r:id="rId8"/>
    <p:sldId id="463" r:id="rId9"/>
    <p:sldId id="362" r:id="rId10"/>
    <p:sldId id="331" r:id="rId11"/>
    <p:sldId id="475" r:id="rId12"/>
    <p:sldId id="476" r:id="rId13"/>
    <p:sldId id="477" r:id="rId14"/>
    <p:sldId id="478" r:id="rId15"/>
    <p:sldId id="480" r:id="rId16"/>
    <p:sldId id="364" r:id="rId17"/>
    <p:sldId id="363" r:id="rId18"/>
    <p:sldId id="473" r:id="rId19"/>
    <p:sldId id="389" r:id="rId20"/>
    <p:sldId id="337" r:id="rId21"/>
    <p:sldId id="456" r:id="rId22"/>
    <p:sldId id="457" r:id="rId23"/>
    <p:sldId id="376" r:id="rId24"/>
    <p:sldId id="377" r:id="rId25"/>
    <p:sldId id="333" r:id="rId26"/>
    <p:sldId id="378" r:id="rId27"/>
    <p:sldId id="366" r:id="rId28"/>
    <p:sldId id="467" r:id="rId29"/>
    <p:sldId id="387" r:id="rId30"/>
    <p:sldId id="368" r:id="rId31"/>
    <p:sldId id="455" r:id="rId32"/>
    <p:sldId id="367" r:id="rId33"/>
    <p:sldId id="486" r:id="rId34"/>
    <p:sldId id="370" r:id="rId35"/>
    <p:sldId id="485" r:id="rId36"/>
    <p:sldId id="348" r:id="rId37"/>
    <p:sldId id="357" r:id="rId38"/>
    <p:sldId id="358" r:id="rId39"/>
    <p:sldId id="448" r:id="rId40"/>
    <p:sldId id="450" r:id="rId41"/>
    <p:sldId id="449" r:id="rId42"/>
    <p:sldId id="332" r:id="rId43"/>
    <p:sldId id="488" r:id="rId44"/>
    <p:sldId id="489" r:id="rId45"/>
    <p:sldId id="490" r:id="rId46"/>
    <p:sldId id="491" r:id="rId47"/>
    <p:sldId id="487" r:id="rId48"/>
    <p:sldId id="311" r:id="rId49"/>
    <p:sldId id="459" r:id="rId50"/>
    <p:sldId id="388" r:id="rId51"/>
  </p:sldIdLst>
  <p:sldSz cx="12169775" cy="6858000"/>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2" userDrawn="1">
          <p15:clr>
            <a:srgbClr val="A4A3A4"/>
          </p15:clr>
        </p15:guide>
        <p15:guide id="2" pos="2869" userDrawn="1">
          <p15:clr>
            <a:srgbClr val="A4A3A4"/>
          </p15:clr>
        </p15:guide>
        <p15:guide id="3" pos="38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E2"/>
    <a:srgbClr val="1F497D"/>
    <a:srgbClr val="0070C0"/>
    <a:srgbClr val="002060"/>
    <a:srgbClr val="8EAADC"/>
    <a:srgbClr val="808DC7"/>
    <a:srgbClr val="A1CFB0"/>
    <a:srgbClr val="A9B1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79021" autoAdjust="0"/>
  </p:normalViewPr>
  <p:slideViewPr>
    <p:cSldViewPr showGuides="1">
      <p:cViewPr>
        <p:scale>
          <a:sx n="75" d="100"/>
          <a:sy n="75" d="100"/>
        </p:scale>
        <p:origin x="1182" y="414"/>
      </p:cViewPr>
      <p:guideLst>
        <p:guide orient="horz" pos="2212"/>
        <p:guide pos="2869"/>
        <p:guide pos="3810"/>
      </p:guideLst>
    </p:cSldViewPr>
  </p:slideViewPr>
  <p:notesTextViewPr>
    <p:cViewPr>
      <p:scale>
        <a:sx n="100" d="100"/>
        <a:sy n="100" d="100"/>
      </p:scale>
      <p:origin x="0" y="0"/>
    </p:cViewPr>
  </p:notesTextViewPr>
  <p:sorterViewPr>
    <p:cViewPr varScale="1">
      <p:scale>
        <a:sx n="100" d="100"/>
        <a:sy n="100" d="100"/>
      </p:scale>
      <p:origin x="0" y="-55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F738E-C9B9-445B-8B67-3FB7C15EF004}" type="datetimeFigureOut">
              <a:rPr lang="zh-CN" altLang="en-US" smtClean="0"/>
              <a:t>2024/12/10</a:t>
            </a:fld>
            <a:endParaRPr lang="zh-CN" altLang="en-US"/>
          </a:p>
        </p:txBody>
      </p:sp>
      <p:sp>
        <p:nvSpPr>
          <p:cNvPr id="4" name="幻灯片图像占位符 3"/>
          <p:cNvSpPr>
            <a:spLocks noGrp="1" noRot="1" noChangeAspect="1"/>
          </p:cNvSpPr>
          <p:nvPr>
            <p:ph type="sldImg" idx="2"/>
          </p:nvPr>
        </p:nvSpPr>
        <p:spPr>
          <a:xfrm>
            <a:off x="690563" y="1143000"/>
            <a:ext cx="547687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A2063-C8D8-4A4B-ADC3-B64FD85FAE2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1A2063-C8D8-4A4B-ADC3-B64FD85FAE23}" type="slidenum">
              <a:rPr lang="zh-CN" altLang="en-US" smtClean="0"/>
              <a:t>27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smtClean="0"/>
              <a:t>内圈</a:t>
            </a:r>
            <a:r>
              <a:rPr lang="en-US" altLang="zh-CN" dirty="0" smtClean="0"/>
              <a:t>PIO</a:t>
            </a:r>
            <a:r>
              <a:rPr lang="zh-CN" altLang="en-US" dirty="0" smtClean="0"/>
              <a:t>是整体的三个主要方面，产业是目标，位于顶端，运营和规划建设是基石。每个节点都可以是起点。</a:t>
            </a:r>
          </a:p>
          <a:p>
            <a:r>
              <a:rPr lang="zh-CN" altLang="en-US" dirty="0" smtClean="0"/>
              <a:t>比如建设一个重资产园区：我们可以从定位规划建设为基础，提供产品，进入产业招商阶段，然后通过企业引入进入运营阶段，运营再对规划和建设起到产品迭代的作用。</a:t>
            </a:r>
          </a:p>
          <a:p>
            <a:r>
              <a:rPr lang="zh-CN" altLang="en-US" dirty="0" smtClean="0"/>
              <a:t>也可以反转，从产业定位开始，进行规划建设，为运营提供物质基础，通过运营提供产业生态更好的引入企业。</a:t>
            </a:r>
          </a:p>
          <a:p>
            <a:r>
              <a:rPr lang="zh-CN" altLang="en-US" dirty="0" smtClean="0"/>
              <a:t>甚至可以从运营开始接一个轻资产园区，搭建产业生态，从而让更多企业进入，然后对于现有楼体重新产业定位，进行再规划再建设，为运营提供更好的资产基础。</a:t>
            </a:r>
          </a:p>
          <a:p>
            <a:r>
              <a:rPr lang="zh-CN" altLang="en-US" dirty="0" smtClean="0"/>
              <a:t>逻辑上都是通的。</a:t>
            </a:r>
          </a:p>
          <a:p>
            <a:r>
              <a:rPr lang="zh-CN" altLang="en-US" dirty="0" smtClean="0"/>
              <a:t>外圈政府和团队位于园区的上下两端，团队（园区运营主体）是基础，政府是关键。团队和政府通过品牌和资本达成连接。政府通过品牌对于团队达成</a:t>
            </a:r>
            <a:r>
              <a:rPr lang="en-US" altLang="zh-CN" dirty="0" smtClean="0"/>
              <a:t>“</a:t>
            </a:r>
            <a:r>
              <a:rPr lang="zh-CN" altLang="en-US" dirty="0" smtClean="0"/>
              <a:t>价值认同</a:t>
            </a:r>
            <a:r>
              <a:rPr lang="en-US" altLang="zh-CN" dirty="0" smtClean="0"/>
              <a:t>”</a:t>
            </a:r>
            <a:r>
              <a:rPr lang="zh-CN" altLang="en-US" dirty="0" smtClean="0"/>
              <a:t>，品牌是团队的</a:t>
            </a:r>
            <a:r>
              <a:rPr lang="en-US" altLang="zh-CN" dirty="0" smtClean="0"/>
              <a:t>“</a:t>
            </a:r>
            <a:r>
              <a:rPr lang="zh-CN" altLang="en-US" dirty="0" smtClean="0"/>
              <a:t>无形资产</a:t>
            </a:r>
            <a:r>
              <a:rPr lang="en-US" altLang="zh-CN" dirty="0" smtClean="0"/>
              <a:t>”</a:t>
            </a:r>
            <a:r>
              <a:rPr lang="zh-CN" altLang="en-US" dirty="0" smtClean="0"/>
              <a:t>。</a:t>
            </a:r>
          </a:p>
          <a:p>
            <a:r>
              <a:rPr lang="zh-CN" altLang="en-US" dirty="0" smtClean="0"/>
              <a:t>同时，团队通过</a:t>
            </a:r>
            <a:r>
              <a:rPr lang="en-US" altLang="zh-CN" dirty="0" smtClean="0"/>
              <a:t>“</a:t>
            </a:r>
            <a:r>
              <a:rPr lang="zh-CN" altLang="en-US" dirty="0" smtClean="0"/>
              <a:t>资本运营</a:t>
            </a:r>
            <a:r>
              <a:rPr lang="en-US" altLang="zh-CN" dirty="0" smtClean="0"/>
              <a:t>”</a:t>
            </a:r>
            <a:r>
              <a:rPr lang="zh-CN" altLang="en-US" dirty="0" smtClean="0"/>
              <a:t>，与政府完成</a:t>
            </a:r>
            <a:r>
              <a:rPr lang="en-US" altLang="zh-CN" dirty="0" smtClean="0"/>
              <a:t>“</a:t>
            </a:r>
            <a:r>
              <a:rPr lang="zh-CN" altLang="en-US" dirty="0" smtClean="0"/>
              <a:t>政企双赢</a:t>
            </a:r>
            <a:r>
              <a:rPr lang="en-US" altLang="zh-CN" dirty="0" smtClean="0"/>
              <a:t>”</a:t>
            </a:r>
            <a:r>
              <a:rPr lang="zh-CN" altLang="en-US" dirty="0" smtClean="0"/>
              <a:t>。双方合作始于品牌，终于资本，不断循环往复。</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C21A2063-C8D8-4A4B-ADC3-B64FD85FAE23}" type="slidenum">
              <a:rPr lang="zh-CN" altLang="en-US" smtClean="0"/>
              <a:t>43</a:t>
            </a:fld>
            <a:endParaRPr lang="zh-CN" altLang="en-US"/>
          </a:p>
        </p:txBody>
      </p:sp>
    </p:spTree>
    <p:extLst>
      <p:ext uri="{BB962C8B-B14F-4D97-AF65-F5344CB8AC3E}">
        <p14:creationId xmlns:p14="http://schemas.microsoft.com/office/powerpoint/2010/main" val="701891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2733" y="2130426"/>
            <a:ext cx="10344309" cy="1470025"/>
          </a:xfrm>
        </p:spPr>
        <p:txBody>
          <a:bodyPr/>
          <a:lstStyle/>
          <a:p>
            <a:r>
              <a:rPr lang="zh-CN" altLang="en-US"/>
              <a:t>单击此处编辑母版标题样式</a:t>
            </a:r>
          </a:p>
        </p:txBody>
      </p:sp>
      <p:sp>
        <p:nvSpPr>
          <p:cNvPr id="3" name="副标题 2"/>
          <p:cNvSpPr>
            <a:spLocks noGrp="1"/>
          </p:cNvSpPr>
          <p:nvPr>
            <p:ph type="subTitle" idx="1"/>
          </p:nvPr>
        </p:nvSpPr>
        <p:spPr>
          <a:xfrm>
            <a:off x="1825466" y="3886200"/>
            <a:ext cx="851884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23087" y="274639"/>
            <a:ext cx="2738199"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8489" y="274639"/>
            <a:ext cx="8011769"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3239" y="332656"/>
            <a:ext cx="2726737" cy="49881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1328" y="4406901"/>
            <a:ext cx="10344309"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1328" y="2906713"/>
            <a:ext cx="1034430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3239" y="332656"/>
            <a:ext cx="2726737" cy="49881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8489" y="1600201"/>
            <a:ext cx="53749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86302" y="1600201"/>
            <a:ext cx="53749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8489" y="1535113"/>
            <a:ext cx="53770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8489" y="2174875"/>
            <a:ext cx="53770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82077" y="1535113"/>
            <a:ext cx="537921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82077" y="2174875"/>
            <a:ext cx="53792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8489" y="273050"/>
            <a:ext cx="4003772"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58044" y="273051"/>
            <a:ext cx="68032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8489" y="1435101"/>
            <a:ext cx="400377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5361" y="4800600"/>
            <a:ext cx="730186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5361" y="612775"/>
            <a:ext cx="730186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5361" y="5367338"/>
            <a:ext cx="730186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8489" y="274638"/>
            <a:ext cx="10952798"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8489" y="1600201"/>
            <a:ext cx="10952798"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8489" y="6356351"/>
            <a:ext cx="28396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2024/12/10</a:t>
            </a:fld>
            <a:endParaRPr lang="zh-CN" altLang="en-US"/>
          </a:p>
        </p:txBody>
      </p:sp>
      <p:sp>
        <p:nvSpPr>
          <p:cNvPr id="5" name="页脚占位符 4"/>
          <p:cNvSpPr>
            <a:spLocks noGrp="1"/>
          </p:cNvSpPr>
          <p:nvPr>
            <p:ph type="ftr" sz="quarter" idx="3"/>
          </p:nvPr>
        </p:nvSpPr>
        <p:spPr>
          <a:xfrm>
            <a:off x="4158007" y="6356351"/>
            <a:ext cx="385376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21672" y="6356351"/>
            <a:ext cx="28396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yanj.c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tags" Target="../tags/tag26.xml"/><Relationship Id="rId3" Type="http://schemas.openxmlformats.org/officeDocument/2006/relationships/tags" Target="../tags/tag11.xml"/><Relationship Id="rId21" Type="http://schemas.openxmlformats.org/officeDocument/2006/relationships/slideLayout" Target="../slideLayouts/slideLayout2.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5.xml"/><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tags" Target="../tags/tag28.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tags" Target="../tags/tag23.xml"/><Relationship Id="rId10" Type="http://schemas.openxmlformats.org/officeDocument/2006/relationships/tags" Target="../tags/tag18.xml"/><Relationship Id="rId19" Type="http://schemas.openxmlformats.org/officeDocument/2006/relationships/tags" Target="../tags/tag27.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0.svg"/></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6" Type="http://schemas.openxmlformats.org/officeDocument/2006/relationships/tags" Target="../tags/tag54.xml"/><Relationship Id="rId21" Type="http://schemas.openxmlformats.org/officeDocument/2006/relationships/tags" Target="../tags/tag49.xml"/><Relationship Id="rId42" Type="http://schemas.openxmlformats.org/officeDocument/2006/relationships/tags" Target="../tags/tag70.xml"/><Relationship Id="rId47" Type="http://schemas.openxmlformats.org/officeDocument/2006/relationships/tags" Target="../tags/tag75.xml"/><Relationship Id="rId63" Type="http://schemas.openxmlformats.org/officeDocument/2006/relationships/tags" Target="../tags/tag91.xml"/><Relationship Id="rId68" Type="http://schemas.openxmlformats.org/officeDocument/2006/relationships/tags" Target="../tags/tag96.xml"/><Relationship Id="rId84" Type="http://schemas.openxmlformats.org/officeDocument/2006/relationships/tags" Target="../tags/tag112.xml"/><Relationship Id="rId89" Type="http://schemas.openxmlformats.org/officeDocument/2006/relationships/tags" Target="../tags/tag117.xml"/><Relationship Id="rId7" Type="http://schemas.openxmlformats.org/officeDocument/2006/relationships/tags" Target="../tags/tag35.xml"/><Relationship Id="rId71" Type="http://schemas.openxmlformats.org/officeDocument/2006/relationships/tags" Target="../tags/tag99.xml"/><Relationship Id="rId92" Type="http://schemas.openxmlformats.org/officeDocument/2006/relationships/tags" Target="../tags/tag120.xml"/><Relationship Id="rId2" Type="http://schemas.openxmlformats.org/officeDocument/2006/relationships/tags" Target="../tags/tag30.xml"/><Relationship Id="rId16" Type="http://schemas.openxmlformats.org/officeDocument/2006/relationships/tags" Target="../tags/tag44.xml"/><Relationship Id="rId29" Type="http://schemas.openxmlformats.org/officeDocument/2006/relationships/tags" Target="../tags/tag57.xml"/><Relationship Id="rId11" Type="http://schemas.openxmlformats.org/officeDocument/2006/relationships/tags" Target="../tags/tag39.xml"/><Relationship Id="rId24" Type="http://schemas.openxmlformats.org/officeDocument/2006/relationships/tags" Target="../tags/tag52.xml"/><Relationship Id="rId32" Type="http://schemas.openxmlformats.org/officeDocument/2006/relationships/tags" Target="../tags/tag60.xml"/><Relationship Id="rId37" Type="http://schemas.openxmlformats.org/officeDocument/2006/relationships/tags" Target="../tags/tag65.xml"/><Relationship Id="rId40" Type="http://schemas.openxmlformats.org/officeDocument/2006/relationships/tags" Target="../tags/tag68.xml"/><Relationship Id="rId45" Type="http://schemas.openxmlformats.org/officeDocument/2006/relationships/tags" Target="../tags/tag73.xml"/><Relationship Id="rId53" Type="http://schemas.openxmlformats.org/officeDocument/2006/relationships/tags" Target="../tags/tag81.xml"/><Relationship Id="rId58" Type="http://schemas.openxmlformats.org/officeDocument/2006/relationships/tags" Target="../tags/tag86.xml"/><Relationship Id="rId66" Type="http://schemas.openxmlformats.org/officeDocument/2006/relationships/tags" Target="../tags/tag94.xml"/><Relationship Id="rId74" Type="http://schemas.openxmlformats.org/officeDocument/2006/relationships/tags" Target="../tags/tag102.xml"/><Relationship Id="rId79" Type="http://schemas.openxmlformats.org/officeDocument/2006/relationships/tags" Target="../tags/tag107.xml"/><Relationship Id="rId87" Type="http://schemas.openxmlformats.org/officeDocument/2006/relationships/tags" Target="../tags/tag115.xml"/><Relationship Id="rId102" Type="http://schemas.openxmlformats.org/officeDocument/2006/relationships/tags" Target="../tags/tag130.xml"/><Relationship Id="rId5" Type="http://schemas.openxmlformats.org/officeDocument/2006/relationships/tags" Target="../tags/tag33.xml"/><Relationship Id="rId61" Type="http://schemas.openxmlformats.org/officeDocument/2006/relationships/tags" Target="../tags/tag89.xml"/><Relationship Id="rId82" Type="http://schemas.openxmlformats.org/officeDocument/2006/relationships/tags" Target="../tags/tag110.xml"/><Relationship Id="rId90" Type="http://schemas.openxmlformats.org/officeDocument/2006/relationships/tags" Target="../tags/tag118.xml"/><Relationship Id="rId95" Type="http://schemas.openxmlformats.org/officeDocument/2006/relationships/tags" Target="../tags/tag123.xml"/><Relationship Id="rId19" Type="http://schemas.openxmlformats.org/officeDocument/2006/relationships/tags" Target="../tags/tag47.xml"/><Relationship Id="rId14" Type="http://schemas.openxmlformats.org/officeDocument/2006/relationships/tags" Target="../tags/tag42.xml"/><Relationship Id="rId22" Type="http://schemas.openxmlformats.org/officeDocument/2006/relationships/tags" Target="../tags/tag50.xml"/><Relationship Id="rId27" Type="http://schemas.openxmlformats.org/officeDocument/2006/relationships/tags" Target="../tags/tag55.xml"/><Relationship Id="rId30" Type="http://schemas.openxmlformats.org/officeDocument/2006/relationships/tags" Target="../tags/tag58.xml"/><Relationship Id="rId35" Type="http://schemas.openxmlformats.org/officeDocument/2006/relationships/tags" Target="../tags/tag63.xml"/><Relationship Id="rId43" Type="http://schemas.openxmlformats.org/officeDocument/2006/relationships/tags" Target="../tags/tag71.xml"/><Relationship Id="rId48" Type="http://schemas.openxmlformats.org/officeDocument/2006/relationships/tags" Target="../tags/tag76.xml"/><Relationship Id="rId56" Type="http://schemas.openxmlformats.org/officeDocument/2006/relationships/tags" Target="../tags/tag84.xml"/><Relationship Id="rId64" Type="http://schemas.openxmlformats.org/officeDocument/2006/relationships/tags" Target="../tags/tag92.xml"/><Relationship Id="rId69" Type="http://schemas.openxmlformats.org/officeDocument/2006/relationships/tags" Target="../tags/tag97.xml"/><Relationship Id="rId77" Type="http://schemas.openxmlformats.org/officeDocument/2006/relationships/tags" Target="../tags/tag105.xml"/><Relationship Id="rId100" Type="http://schemas.openxmlformats.org/officeDocument/2006/relationships/tags" Target="../tags/tag128.xml"/><Relationship Id="rId105" Type="http://schemas.openxmlformats.org/officeDocument/2006/relationships/slideLayout" Target="../slideLayouts/slideLayout2.xml"/><Relationship Id="rId8" Type="http://schemas.openxmlformats.org/officeDocument/2006/relationships/tags" Target="../tags/tag36.xml"/><Relationship Id="rId51" Type="http://schemas.openxmlformats.org/officeDocument/2006/relationships/tags" Target="../tags/tag79.xml"/><Relationship Id="rId72" Type="http://schemas.openxmlformats.org/officeDocument/2006/relationships/tags" Target="../tags/tag100.xml"/><Relationship Id="rId80" Type="http://schemas.openxmlformats.org/officeDocument/2006/relationships/tags" Target="../tags/tag108.xml"/><Relationship Id="rId85" Type="http://schemas.openxmlformats.org/officeDocument/2006/relationships/tags" Target="../tags/tag113.xml"/><Relationship Id="rId93" Type="http://schemas.openxmlformats.org/officeDocument/2006/relationships/tags" Target="../tags/tag121.xml"/><Relationship Id="rId98" Type="http://schemas.openxmlformats.org/officeDocument/2006/relationships/tags" Target="../tags/tag126.xml"/><Relationship Id="rId3" Type="http://schemas.openxmlformats.org/officeDocument/2006/relationships/tags" Target="../tags/tag31.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tags" Target="../tags/tag53.xml"/><Relationship Id="rId33" Type="http://schemas.openxmlformats.org/officeDocument/2006/relationships/tags" Target="../tags/tag61.xml"/><Relationship Id="rId38" Type="http://schemas.openxmlformats.org/officeDocument/2006/relationships/tags" Target="../tags/tag66.xml"/><Relationship Id="rId46" Type="http://schemas.openxmlformats.org/officeDocument/2006/relationships/tags" Target="../tags/tag74.xml"/><Relationship Id="rId59" Type="http://schemas.openxmlformats.org/officeDocument/2006/relationships/tags" Target="../tags/tag87.xml"/><Relationship Id="rId67" Type="http://schemas.openxmlformats.org/officeDocument/2006/relationships/tags" Target="../tags/tag95.xml"/><Relationship Id="rId103" Type="http://schemas.openxmlformats.org/officeDocument/2006/relationships/tags" Target="../tags/tag131.xml"/><Relationship Id="rId20" Type="http://schemas.openxmlformats.org/officeDocument/2006/relationships/tags" Target="../tags/tag48.xml"/><Relationship Id="rId41" Type="http://schemas.openxmlformats.org/officeDocument/2006/relationships/tags" Target="../tags/tag69.xml"/><Relationship Id="rId54" Type="http://schemas.openxmlformats.org/officeDocument/2006/relationships/tags" Target="../tags/tag82.xml"/><Relationship Id="rId62" Type="http://schemas.openxmlformats.org/officeDocument/2006/relationships/tags" Target="../tags/tag90.xml"/><Relationship Id="rId70" Type="http://schemas.openxmlformats.org/officeDocument/2006/relationships/tags" Target="../tags/tag98.xml"/><Relationship Id="rId75" Type="http://schemas.openxmlformats.org/officeDocument/2006/relationships/tags" Target="../tags/tag103.xml"/><Relationship Id="rId83" Type="http://schemas.openxmlformats.org/officeDocument/2006/relationships/tags" Target="../tags/tag111.xml"/><Relationship Id="rId88" Type="http://schemas.openxmlformats.org/officeDocument/2006/relationships/tags" Target="../tags/tag116.xml"/><Relationship Id="rId91" Type="http://schemas.openxmlformats.org/officeDocument/2006/relationships/tags" Target="../tags/tag119.xml"/><Relationship Id="rId96" Type="http://schemas.openxmlformats.org/officeDocument/2006/relationships/tags" Target="../tags/tag124.xml"/><Relationship Id="rId1" Type="http://schemas.openxmlformats.org/officeDocument/2006/relationships/tags" Target="../tags/tag29.xml"/><Relationship Id="rId6" Type="http://schemas.openxmlformats.org/officeDocument/2006/relationships/tags" Target="../tags/tag34.xml"/><Relationship Id="rId15" Type="http://schemas.openxmlformats.org/officeDocument/2006/relationships/tags" Target="../tags/tag43.xml"/><Relationship Id="rId23" Type="http://schemas.openxmlformats.org/officeDocument/2006/relationships/tags" Target="../tags/tag51.xml"/><Relationship Id="rId28" Type="http://schemas.openxmlformats.org/officeDocument/2006/relationships/tags" Target="../tags/tag56.xml"/><Relationship Id="rId36" Type="http://schemas.openxmlformats.org/officeDocument/2006/relationships/tags" Target="../tags/tag64.xml"/><Relationship Id="rId49" Type="http://schemas.openxmlformats.org/officeDocument/2006/relationships/tags" Target="../tags/tag77.xml"/><Relationship Id="rId57" Type="http://schemas.openxmlformats.org/officeDocument/2006/relationships/tags" Target="../tags/tag85.xml"/><Relationship Id="rId10" Type="http://schemas.openxmlformats.org/officeDocument/2006/relationships/tags" Target="../tags/tag38.xml"/><Relationship Id="rId31" Type="http://schemas.openxmlformats.org/officeDocument/2006/relationships/tags" Target="../tags/tag59.xml"/><Relationship Id="rId44" Type="http://schemas.openxmlformats.org/officeDocument/2006/relationships/tags" Target="../tags/tag72.xml"/><Relationship Id="rId52" Type="http://schemas.openxmlformats.org/officeDocument/2006/relationships/tags" Target="../tags/tag80.xml"/><Relationship Id="rId60" Type="http://schemas.openxmlformats.org/officeDocument/2006/relationships/tags" Target="../tags/tag88.xml"/><Relationship Id="rId65" Type="http://schemas.openxmlformats.org/officeDocument/2006/relationships/tags" Target="../tags/tag93.xml"/><Relationship Id="rId73" Type="http://schemas.openxmlformats.org/officeDocument/2006/relationships/tags" Target="../tags/tag101.xml"/><Relationship Id="rId78" Type="http://schemas.openxmlformats.org/officeDocument/2006/relationships/tags" Target="../tags/tag106.xml"/><Relationship Id="rId81" Type="http://schemas.openxmlformats.org/officeDocument/2006/relationships/tags" Target="../tags/tag109.xml"/><Relationship Id="rId86" Type="http://schemas.openxmlformats.org/officeDocument/2006/relationships/tags" Target="../tags/tag114.xml"/><Relationship Id="rId94" Type="http://schemas.openxmlformats.org/officeDocument/2006/relationships/tags" Target="../tags/tag122.xml"/><Relationship Id="rId99" Type="http://schemas.openxmlformats.org/officeDocument/2006/relationships/tags" Target="../tags/tag127.xml"/><Relationship Id="rId101" Type="http://schemas.openxmlformats.org/officeDocument/2006/relationships/tags" Target="../tags/tag129.xml"/><Relationship Id="rId4" Type="http://schemas.openxmlformats.org/officeDocument/2006/relationships/tags" Target="../tags/tag32.xml"/><Relationship Id="rId9" Type="http://schemas.openxmlformats.org/officeDocument/2006/relationships/tags" Target="../tags/tag37.xml"/><Relationship Id="rId13" Type="http://schemas.openxmlformats.org/officeDocument/2006/relationships/tags" Target="../tags/tag41.xml"/><Relationship Id="rId18" Type="http://schemas.openxmlformats.org/officeDocument/2006/relationships/tags" Target="../tags/tag46.xml"/><Relationship Id="rId39" Type="http://schemas.openxmlformats.org/officeDocument/2006/relationships/tags" Target="../tags/tag67.xml"/><Relationship Id="rId34" Type="http://schemas.openxmlformats.org/officeDocument/2006/relationships/tags" Target="../tags/tag62.xml"/><Relationship Id="rId50" Type="http://schemas.openxmlformats.org/officeDocument/2006/relationships/tags" Target="../tags/tag78.xml"/><Relationship Id="rId55" Type="http://schemas.openxmlformats.org/officeDocument/2006/relationships/tags" Target="../tags/tag83.xml"/><Relationship Id="rId76" Type="http://schemas.openxmlformats.org/officeDocument/2006/relationships/tags" Target="../tags/tag104.xml"/><Relationship Id="rId97" Type="http://schemas.openxmlformats.org/officeDocument/2006/relationships/tags" Target="../tags/tag125.xml"/><Relationship Id="rId104" Type="http://schemas.openxmlformats.org/officeDocument/2006/relationships/tags" Target="../tags/tag1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12203" b="12298"/>
          <a:stretch/>
        </p:blipFill>
        <p:spPr>
          <a:xfrm>
            <a:off x="0" y="-27384"/>
            <a:ext cx="12169775" cy="6885384"/>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71" y="2085410"/>
            <a:ext cx="7265779" cy="132915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676386" y="3645024"/>
            <a:ext cx="5385166" cy="302433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2"/>
          <p:cNvSpPr txBox="1"/>
          <p:nvPr/>
        </p:nvSpPr>
        <p:spPr>
          <a:xfrm>
            <a:off x="1476375" y="188640"/>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1.2 </a:t>
            </a:r>
            <a:r>
              <a:rPr lang="zh-CN" altLang="en-US" sz="3200" b="1" dirty="0">
                <a:solidFill>
                  <a:srgbClr val="0070C0"/>
                </a:solidFill>
                <a:latin typeface="微软雅黑" panose="020B0503020204020204" pitchFamily="34" charset="-122"/>
                <a:ea typeface="微软雅黑" panose="020B0503020204020204" pitchFamily="34" charset="-122"/>
              </a:rPr>
              <a:t>园区规划</a:t>
            </a:r>
          </a:p>
        </p:txBody>
      </p:sp>
      <p:grpSp>
        <p:nvGrpSpPr>
          <p:cNvPr id="17" name="组合 75"/>
          <p:cNvGrpSpPr/>
          <p:nvPr/>
        </p:nvGrpSpPr>
        <p:grpSpPr>
          <a:xfrm>
            <a:off x="1" y="260648"/>
            <a:ext cx="1403584" cy="387627"/>
            <a:chOff x="0" y="188640"/>
            <a:chExt cx="1664323" cy="459635"/>
          </a:xfrm>
        </p:grpSpPr>
        <p:sp>
          <p:nvSpPr>
            <p:cNvPr id="18" name="五边形 17"/>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燕尾形 18"/>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0" name="燕尾形 19"/>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1" name="直接连接符 20"/>
          <p:cNvCxnSpPr/>
          <p:nvPr/>
        </p:nvCxnSpPr>
        <p:spPr>
          <a:xfrm>
            <a:off x="1548383" y="692696"/>
            <a:ext cx="72000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052439" y="1098519"/>
            <a:ext cx="7832289" cy="553998"/>
          </a:xfrm>
          <a:prstGeom prst="rect">
            <a:avLst/>
          </a:prstGeom>
          <a:noFill/>
        </p:spPr>
        <p:txBody>
          <a:bodyPr wrap="square" rtlCol="0">
            <a:spAutoFit/>
          </a:bodyPr>
          <a:lstStyle/>
          <a:p>
            <a:pPr algn="r"/>
            <a:r>
              <a:rPr lang="zh-CN" altLang="en-US" sz="3000" b="1" dirty="0" smtClean="0">
                <a:solidFill>
                  <a:srgbClr val="0070C0"/>
                </a:solidFill>
                <a:latin typeface="微软雅黑" panose="020B0503020204020204" pitchFamily="34" charset="-122"/>
                <a:ea typeface="微软雅黑" panose="020B0503020204020204" pitchFamily="34" charset="-122"/>
              </a:rPr>
              <a:t>北科建</a:t>
            </a:r>
            <a:r>
              <a:rPr lang="en-US" altLang="zh-CN" sz="3000" b="1" dirty="0" smtClean="0">
                <a:solidFill>
                  <a:srgbClr val="0070C0"/>
                </a:solidFill>
                <a:latin typeface="微软雅黑" panose="020B0503020204020204" pitchFamily="34" charset="-122"/>
                <a:ea typeface="微软雅黑" panose="020B0503020204020204" pitchFamily="34" charset="-122"/>
              </a:rPr>
              <a:t>·</a:t>
            </a:r>
            <a:r>
              <a:rPr lang="zh-CN" altLang="en-US" sz="3000" b="1" dirty="0" smtClean="0">
                <a:solidFill>
                  <a:srgbClr val="0070C0"/>
                </a:solidFill>
                <a:latin typeface="微软雅黑" panose="020B0503020204020204" pitchFamily="34" charset="-122"/>
                <a:ea typeface="微软雅黑" panose="020B0503020204020204" pitchFamily="34" charset="-122"/>
              </a:rPr>
              <a:t>北湖</a:t>
            </a:r>
            <a:r>
              <a:rPr lang="zh-CN" altLang="en-US" sz="3000" b="1" dirty="0">
                <a:solidFill>
                  <a:srgbClr val="0070C0"/>
                </a:solidFill>
                <a:latin typeface="微软雅黑" panose="020B0503020204020204" pitchFamily="34" charset="-122"/>
                <a:ea typeface="微软雅黑" panose="020B0503020204020204" pitchFamily="34" charset="-122"/>
              </a:rPr>
              <a:t>科技</a:t>
            </a:r>
            <a:r>
              <a:rPr lang="zh-CN" altLang="en-US" sz="3000" b="1" dirty="0" smtClean="0">
                <a:solidFill>
                  <a:srgbClr val="0070C0"/>
                </a:solidFill>
                <a:latin typeface="微软雅黑" panose="020B0503020204020204" pitchFamily="34" charset="-122"/>
                <a:ea typeface="微软雅黑" panose="020B0503020204020204" pitchFamily="34" charset="-122"/>
              </a:rPr>
              <a:t>园产业分为</a:t>
            </a:r>
            <a:r>
              <a:rPr lang="zh-CN" altLang="en-US" sz="3000" b="1" dirty="0">
                <a:solidFill>
                  <a:srgbClr val="1F497D"/>
                </a:solidFill>
                <a:latin typeface="微软雅黑" panose="020B0503020204020204" pitchFamily="34" charset="-122"/>
                <a:ea typeface="微软雅黑" panose="020B0503020204020204" pitchFamily="34" charset="-122"/>
              </a:rPr>
              <a:t>四期开发</a:t>
            </a:r>
            <a:r>
              <a:rPr lang="zh-CN" altLang="en-US" sz="3000" b="1" dirty="0" smtClean="0">
                <a:solidFill>
                  <a:srgbClr val="1F497D"/>
                </a:solidFill>
                <a:latin typeface="微软雅黑" panose="020B0503020204020204" pitchFamily="34" charset="-122"/>
                <a:ea typeface="微软雅黑" panose="020B0503020204020204" pitchFamily="34" charset="-122"/>
              </a:rPr>
              <a:t>建设</a:t>
            </a:r>
            <a:endParaRPr lang="zh-CN" altLang="en-US" sz="3000" b="1" dirty="0">
              <a:solidFill>
                <a:srgbClr val="1F497D"/>
              </a:solidFill>
              <a:latin typeface="微软雅黑" panose="020B0503020204020204" pitchFamily="34" charset="-122"/>
              <a:ea typeface="微软雅黑" panose="020B0503020204020204" pitchFamily="34" charset="-122"/>
            </a:endParaRPr>
          </a:p>
        </p:txBody>
      </p:sp>
      <p:sp>
        <p:nvSpPr>
          <p:cNvPr id="12" name="TextBox 3"/>
          <p:cNvSpPr txBox="1"/>
          <p:nvPr/>
        </p:nvSpPr>
        <p:spPr>
          <a:xfrm>
            <a:off x="6876975" y="3702430"/>
            <a:ext cx="4815840" cy="2909524"/>
          </a:xfrm>
          <a:prstGeom prst="rect">
            <a:avLst/>
          </a:prstGeom>
          <a:noFill/>
        </p:spPr>
        <p:txBody>
          <a:bodyPr wrap="square" rtlCol="0">
            <a:noAutofit/>
            <a:scene3d>
              <a:camera prst="orthographicFront"/>
              <a:lightRig rig="threePt" dir="t"/>
            </a:scene3d>
          </a:bodyPr>
          <a:lstStyle/>
          <a:p>
            <a:pPr indent="720090">
              <a:lnSpc>
                <a:spcPct val="150000"/>
              </a:lnSpc>
              <a:spcBef>
                <a:spcPts val="1200"/>
              </a:spcBef>
              <a:buClr>
                <a:schemeClr val="accent1">
                  <a:lumMod val="50000"/>
                </a:schemeClr>
              </a:buClr>
            </a:pPr>
            <a:r>
              <a:rPr lang="zh-CN" altLang="en-US" sz="2000" b="1" dirty="0" smtClean="0">
                <a:solidFill>
                  <a:srgbClr val="0070C0"/>
                </a:solidFill>
                <a:latin typeface="微软雅黑" panose="020B0503020204020204" pitchFamily="34" charset="-122"/>
                <a:ea typeface="微软雅黑" panose="020B0503020204020204" pitchFamily="34" charset="-122"/>
              </a:rPr>
              <a:t>产品</a:t>
            </a:r>
            <a:r>
              <a:rPr lang="zh-CN" altLang="en-US" sz="2000" b="1" dirty="0">
                <a:solidFill>
                  <a:srgbClr val="0070C0"/>
                </a:solidFill>
                <a:latin typeface="微软雅黑" panose="020B0503020204020204" pitchFamily="34" charset="-122"/>
                <a:ea typeface="微软雅黑" panose="020B0503020204020204" pitchFamily="34" charset="-122"/>
              </a:rPr>
              <a:t>体系包括</a:t>
            </a:r>
            <a:r>
              <a:rPr lang="zh-CN" altLang="en-US" sz="2000" b="1" dirty="0">
                <a:solidFill>
                  <a:srgbClr val="1F497D"/>
                </a:solidFill>
                <a:latin typeface="微软雅黑" panose="020B0503020204020204" pitchFamily="34" charset="-122"/>
                <a:ea typeface="微软雅黑" panose="020B0503020204020204" pitchFamily="34" charset="-122"/>
              </a:rPr>
              <a:t>卡位办公、新型孵化器、独栋办公楼、研发</a:t>
            </a:r>
            <a:r>
              <a:rPr lang="zh-CN" altLang="en-US" sz="2000" b="1" dirty="0" smtClean="0">
                <a:solidFill>
                  <a:srgbClr val="1F497D"/>
                </a:solidFill>
                <a:latin typeface="微软雅黑" panose="020B0503020204020204" pitchFamily="34" charset="-122"/>
                <a:ea typeface="微软雅黑" panose="020B0503020204020204" pitchFamily="34" charset="-122"/>
              </a:rPr>
              <a:t>办公楼。</a:t>
            </a:r>
            <a:endParaRPr sz="2000" b="1" dirty="0" smtClean="0">
              <a:solidFill>
                <a:srgbClr val="1F497D"/>
              </a:solidFill>
              <a:latin typeface="微软雅黑" panose="020B0503020204020204" pitchFamily="34" charset="-122"/>
              <a:ea typeface="微软雅黑" panose="020B0503020204020204" pitchFamily="34" charset="-122"/>
            </a:endParaRPr>
          </a:p>
          <a:p>
            <a:pPr indent="720090">
              <a:lnSpc>
                <a:spcPct val="150000"/>
              </a:lnSpc>
              <a:spcBef>
                <a:spcPts val="1200"/>
              </a:spcBef>
              <a:buClr>
                <a:schemeClr val="accent1">
                  <a:lumMod val="50000"/>
                </a:schemeClr>
              </a:buClr>
            </a:pPr>
            <a:r>
              <a:rPr sz="2000" b="1" dirty="0" smtClean="0">
                <a:solidFill>
                  <a:srgbClr val="0070C0"/>
                </a:solidFill>
                <a:latin typeface="微软雅黑" panose="020B0503020204020204" pitchFamily="34" charset="-122"/>
                <a:ea typeface="微软雅黑" panose="020B0503020204020204" pitchFamily="34" charset="-122"/>
              </a:rPr>
              <a:t>截至目前</a:t>
            </a:r>
            <a:r>
              <a:rPr sz="2000" b="1" dirty="0">
                <a:solidFill>
                  <a:srgbClr val="0070C0"/>
                </a:solidFill>
                <a:latin typeface="微软雅黑" panose="020B0503020204020204" pitchFamily="34" charset="-122"/>
                <a:ea typeface="微软雅黑" panose="020B0503020204020204" pitchFamily="34" charset="-122"/>
              </a:rPr>
              <a:t>，住宅1-4期已全部交付，产业1期、2-1期、</a:t>
            </a:r>
            <a:r>
              <a:rPr sz="2000" b="1" dirty="0">
                <a:solidFill>
                  <a:srgbClr val="0070C0"/>
                </a:solidFill>
                <a:latin typeface="微软雅黑" panose="020B0503020204020204" pitchFamily="34" charset="-122"/>
                <a:ea typeface="微软雅黑" panose="020B0503020204020204" pitchFamily="34" charset="-122"/>
                <a:sym typeface="+mn-ea"/>
              </a:rPr>
              <a:t>2-2期</a:t>
            </a:r>
            <a:r>
              <a:rPr lang="zh-CN" sz="2000" b="1" dirty="0">
                <a:solidFill>
                  <a:srgbClr val="0070C0"/>
                </a:solidFill>
                <a:latin typeface="微软雅黑" panose="020B0503020204020204" pitchFamily="34" charset="-122"/>
                <a:ea typeface="微软雅黑" panose="020B0503020204020204" pitchFamily="34" charset="-122"/>
                <a:sym typeface="+mn-ea"/>
              </a:rPr>
              <a:t>、</a:t>
            </a:r>
            <a:r>
              <a:rPr sz="2000" b="1" dirty="0">
                <a:solidFill>
                  <a:srgbClr val="0070C0"/>
                </a:solidFill>
                <a:latin typeface="微软雅黑" panose="020B0503020204020204" pitchFamily="34" charset="-122"/>
                <a:ea typeface="微软雅黑" panose="020B0503020204020204" pitchFamily="34" charset="-122"/>
              </a:rPr>
              <a:t>3-1期、3-2期已全部交付</a:t>
            </a:r>
            <a:r>
              <a:rPr lang="zh-CN" sz="2000" b="1" dirty="0">
                <a:solidFill>
                  <a:srgbClr val="0070C0"/>
                </a:solidFill>
                <a:latin typeface="微软雅黑" panose="020B0503020204020204" pitchFamily="34" charset="-122"/>
                <a:ea typeface="微软雅黑" panose="020B0503020204020204" pitchFamily="34" charset="-122"/>
              </a:rPr>
              <a:t>。</a:t>
            </a:r>
            <a:r>
              <a:rPr sz="2000" b="1" dirty="0">
                <a:solidFill>
                  <a:srgbClr val="0070C0"/>
                </a:solidFill>
                <a:latin typeface="微软雅黑" panose="020B0503020204020204" pitchFamily="34" charset="-122"/>
                <a:ea typeface="微软雅黑" panose="020B0503020204020204" pitchFamily="34" charset="-122"/>
              </a:rPr>
              <a:t>产业4</a:t>
            </a:r>
            <a:r>
              <a:rPr sz="2000" b="1" dirty="0" smtClean="0">
                <a:solidFill>
                  <a:srgbClr val="0070C0"/>
                </a:solidFill>
                <a:latin typeface="微软雅黑" panose="020B0503020204020204" pitchFamily="34" charset="-122"/>
                <a:ea typeface="微软雅黑" panose="020B0503020204020204" pitchFamily="34" charset="-122"/>
              </a:rPr>
              <a:t>期，</a:t>
            </a:r>
            <a:r>
              <a:rPr sz="2000" b="1" dirty="0">
                <a:solidFill>
                  <a:srgbClr val="0070C0"/>
                </a:solidFill>
                <a:latin typeface="微软雅黑" panose="020B0503020204020204" pitchFamily="34" charset="-122"/>
                <a:ea typeface="微软雅黑" panose="020B0503020204020204" pitchFamily="34" charset="-122"/>
              </a:rPr>
              <a:t>预计</a:t>
            </a:r>
            <a:r>
              <a:rPr sz="2000" b="1" dirty="0" smtClean="0">
                <a:solidFill>
                  <a:srgbClr val="0070C0"/>
                </a:solidFill>
                <a:latin typeface="微软雅黑" panose="020B0503020204020204" pitchFamily="34" charset="-122"/>
                <a:ea typeface="微软雅黑" panose="020B0503020204020204" pitchFamily="34" charset="-122"/>
              </a:rPr>
              <a:t>202</a:t>
            </a:r>
            <a:r>
              <a:rPr lang="en-US" altLang="zh-CN" sz="2000" b="1" dirty="0" smtClean="0">
                <a:solidFill>
                  <a:srgbClr val="0070C0"/>
                </a:solidFill>
                <a:latin typeface="微软雅黑" panose="020B0503020204020204" pitchFamily="34" charset="-122"/>
                <a:ea typeface="微软雅黑" panose="020B0503020204020204" pitchFamily="34" charset="-122"/>
              </a:rPr>
              <a:t>5</a:t>
            </a:r>
            <a:r>
              <a:rPr sz="2000" b="1" dirty="0" smtClean="0">
                <a:solidFill>
                  <a:srgbClr val="0070C0"/>
                </a:solidFill>
                <a:latin typeface="微软雅黑" panose="020B0503020204020204" pitchFamily="34" charset="-122"/>
                <a:ea typeface="微软雅黑" panose="020B0503020204020204" pitchFamily="34" charset="-122"/>
              </a:rPr>
              <a:t>年</a:t>
            </a:r>
            <a:r>
              <a:rPr lang="zh-CN" altLang="en-US" sz="2000" b="1" dirty="0" smtClean="0">
                <a:solidFill>
                  <a:srgbClr val="0070C0"/>
                </a:solidFill>
                <a:latin typeface="微软雅黑" panose="020B0503020204020204" pitchFamily="34" charset="-122"/>
                <a:ea typeface="微软雅黑" panose="020B0503020204020204" pitchFamily="34" charset="-122"/>
              </a:rPr>
              <a:t>正式开园</a:t>
            </a:r>
            <a:r>
              <a:rPr sz="2000" b="1" dirty="0" smtClean="0">
                <a:solidFill>
                  <a:srgbClr val="0070C0"/>
                </a:solidFill>
                <a:latin typeface="微软雅黑" panose="020B0503020204020204" pitchFamily="34" charset="-122"/>
                <a:ea typeface="微软雅黑" panose="020B0503020204020204" pitchFamily="34" charset="-122"/>
              </a:rPr>
              <a:t>。</a:t>
            </a:r>
            <a:endParaRPr sz="2000" b="1" dirty="0">
              <a:solidFill>
                <a:srgbClr val="0070C0"/>
              </a:solidFill>
              <a:latin typeface="微软雅黑" panose="020B0503020204020204" pitchFamily="34" charset="-122"/>
              <a:ea typeface="微软雅黑" panose="020B0503020204020204" pitchFamily="34" charset="-122"/>
            </a:endParaRPr>
          </a:p>
        </p:txBody>
      </p:sp>
      <p:pic>
        <p:nvPicPr>
          <p:cNvPr id="13" name="图片 12" descr="C:\Users\Wjr\Desktop\产业四期分布.png"/>
          <p:cNvPicPr/>
          <p:nvPr/>
        </p:nvPicPr>
        <p:blipFill>
          <a:blip r:embed="rId2">
            <a:extLst>
              <a:ext uri="{28A0092B-C50C-407E-A947-70E740481C1C}">
                <a14:useLocalDpi xmlns:a14="http://schemas.microsoft.com/office/drawing/2010/main" val="0"/>
              </a:ext>
            </a:extLst>
          </a:blip>
          <a:srcRect/>
          <a:stretch>
            <a:fillRect/>
          </a:stretch>
        </p:blipFill>
        <p:spPr bwMode="auto">
          <a:xfrm>
            <a:off x="1" y="2013654"/>
            <a:ext cx="6792246" cy="4844346"/>
          </a:xfrm>
          <a:prstGeom prst="rect">
            <a:avLst/>
          </a:prstGeom>
          <a:noFill/>
          <a:ln>
            <a:noFill/>
          </a:ln>
        </p:spPr>
      </p:pic>
      <p:sp>
        <p:nvSpPr>
          <p:cNvPr id="2" name="矩形 1"/>
          <p:cNvSpPr/>
          <p:nvPr/>
        </p:nvSpPr>
        <p:spPr>
          <a:xfrm>
            <a:off x="6792247" y="2355012"/>
            <a:ext cx="1871025" cy="461665"/>
          </a:xfrm>
          <a:prstGeom prst="rect">
            <a:avLst/>
          </a:prstGeom>
        </p:spPr>
        <p:txBody>
          <a:bodyPr wrap="none">
            <a:spAutoFit/>
          </a:bodyPr>
          <a:lstStyle/>
          <a:p>
            <a:r>
              <a:rPr lang="zh-CN" altLang="en-US" b="1" dirty="0">
                <a:solidFill>
                  <a:schemeClr val="tx2"/>
                </a:solidFill>
                <a:latin typeface="微软雅黑" panose="020B0503020204020204" pitchFamily="34" charset="-122"/>
                <a:ea typeface="微软雅黑" panose="020B0503020204020204" pitchFamily="34" charset="-122"/>
              </a:rPr>
              <a:t>总占地</a:t>
            </a:r>
            <a:r>
              <a:rPr lang="en-US" altLang="zh-CN" sz="2400" b="1" dirty="0">
                <a:solidFill>
                  <a:srgbClr val="C00000"/>
                </a:solidFill>
                <a:latin typeface="微软雅黑" panose="020B0503020204020204" pitchFamily="34" charset="-122"/>
                <a:ea typeface="微软雅黑" panose="020B0503020204020204" pitchFamily="34" charset="-122"/>
              </a:rPr>
              <a:t>66</a:t>
            </a:r>
            <a:r>
              <a:rPr lang="zh-CN" altLang="en-US" sz="2400" b="1" dirty="0">
                <a:solidFill>
                  <a:srgbClr val="C00000"/>
                </a:solidFill>
                <a:latin typeface="微软雅黑" panose="020B0503020204020204" pitchFamily="34" charset="-122"/>
                <a:ea typeface="微软雅黑" panose="020B0503020204020204" pitchFamily="34" charset="-122"/>
              </a:rPr>
              <a:t>万㎡</a:t>
            </a:r>
            <a:endParaRPr lang="zh-CN" altLang="en-US" sz="2400" dirty="0">
              <a:solidFill>
                <a:srgbClr val="C00000"/>
              </a:solidFill>
            </a:endParaRPr>
          </a:p>
        </p:txBody>
      </p:sp>
      <p:sp>
        <p:nvSpPr>
          <p:cNvPr id="3" name="矩形 2"/>
          <p:cNvSpPr/>
          <p:nvPr/>
        </p:nvSpPr>
        <p:spPr>
          <a:xfrm>
            <a:off x="6792247" y="2976721"/>
            <a:ext cx="2101857" cy="461665"/>
          </a:xfrm>
          <a:prstGeom prst="rect">
            <a:avLst/>
          </a:prstGeom>
        </p:spPr>
        <p:txBody>
          <a:bodyPr wrap="none">
            <a:spAutoFit/>
          </a:bodyPr>
          <a:lstStyle/>
          <a:p>
            <a:r>
              <a:rPr lang="zh-CN" altLang="en-US" b="1" dirty="0" smtClean="0">
                <a:solidFill>
                  <a:schemeClr val="tx2"/>
                </a:solidFill>
                <a:latin typeface="微软雅黑" panose="020B0503020204020204" pitchFamily="34" charset="-122"/>
                <a:ea typeface="微软雅黑" panose="020B0503020204020204" pitchFamily="34" charset="-122"/>
              </a:rPr>
              <a:t>产业</a:t>
            </a:r>
            <a:r>
              <a:rPr lang="zh-CN" altLang="en-US" b="1" dirty="0">
                <a:solidFill>
                  <a:schemeClr val="tx2"/>
                </a:solidFill>
                <a:latin typeface="微软雅黑" panose="020B0503020204020204" pitchFamily="34" charset="-122"/>
                <a:ea typeface="微软雅黑" panose="020B0503020204020204" pitchFamily="34" charset="-122"/>
              </a:rPr>
              <a:t>建面</a:t>
            </a:r>
            <a:r>
              <a:rPr lang="en-US" altLang="zh-CN" sz="2400" b="1" dirty="0">
                <a:solidFill>
                  <a:srgbClr val="C00000"/>
                </a:solidFill>
                <a:latin typeface="微软雅黑" panose="020B0503020204020204" pitchFamily="34" charset="-122"/>
                <a:ea typeface="微软雅黑" panose="020B0503020204020204" pitchFamily="34" charset="-122"/>
              </a:rPr>
              <a:t>48</a:t>
            </a:r>
            <a:r>
              <a:rPr lang="zh-CN" altLang="en-US" sz="2400" b="1" dirty="0">
                <a:solidFill>
                  <a:srgbClr val="C00000"/>
                </a:solidFill>
                <a:latin typeface="微软雅黑" panose="020B0503020204020204" pitchFamily="34" charset="-122"/>
                <a:ea typeface="微软雅黑" panose="020B0503020204020204" pitchFamily="34" charset="-122"/>
              </a:rPr>
              <a:t>万㎡</a:t>
            </a:r>
            <a:endParaRPr lang="zh-CN" altLang="en-US" dirty="0">
              <a:solidFill>
                <a:srgbClr val="C00000"/>
              </a:solidFill>
            </a:endParaRPr>
          </a:p>
        </p:txBody>
      </p:sp>
      <p:sp>
        <p:nvSpPr>
          <p:cNvPr id="4" name="矩形 3"/>
          <p:cNvSpPr/>
          <p:nvPr/>
        </p:nvSpPr>
        <p:spPr>
          <a:xfrm>
            <a:off x="9083191" y="2972444"/>
            <a:ext cx="2101857" cy="461665"/>
          </a:xfrm>
          <a:prstGeom prst="rect">
            <a:avLst/>
          </a:prstGeom>
        </p:spPr>
        <p:txBody>
          <a:bodyPr wrap="none">
            <a:spAutoFit/>
          </a:bodyPr>
          <a:lstStyle/>
          <a:p>
            <a:r>
              <a:rPr lang="zh-CN" altLang="en-US" b="1" dirty="0">
                <a:solidFill>
                  <a:schemeClr val="tx2"/>
                </a:solidFill>
                <a:latin typeface="微软雅黑" panose="020B0503020204020204" pitchFamily="34" charset="-122"/>
                <a:ea typeface="微软雅黑" panose="020B0503020204020204" pitchFamily="34" charset="-122"/>
              </a:rPr>
              <a:t>住宅建面</a:t>
            </a:r>
            <a:r>
              <a:rPr lang="en-US" altLang="zh-CN" sz="2400" b="1" dirty="0">
                <a:solidFill>
                  <a:srgbClr val="C00000"/>
                </a:solidFill>
                <a:latin typeface="微软雅黑" panose="020B0503020204020204" pitchFamily="34" charset="-122"/>
                <a:ea typeface="微软雅黑" panose="020B0503020204020204" pitchFamily="34" charset="-122"/>
              </a:rPr>
              <a:t>63</a:t>
            </a:r>
            <a:r>
              <a:rPr lang="zh-CN" altLang="en-US" sz="2400" b="1" dirty="0">
                <a:solidFill>
                  <a:srgbClr val="C00000"/>
                </a:solidFill>
                <a:latin typeface="微软雅黑" panose="020B0503020204020204" pitchFamily="34" charset="-122"/>
                <a:ea typeface="微软雅黑" panose="020B0503020204020204" pitchFamily="34" charset="-122"/>
              </a:rPr>
              <a:t>万㎡</a:t>
            </a:r>
            <a:endParaRPr lang="zh-CN" altLang="en-US" dirty="0">
              <a:solidFill>
                <a:srgbClr val="C00000"/>
              </a:solidFill>
            </a:endParaRPr>
          </a:p>
        </p:txBody>
      </p:sp>
      <p:sp>
        <p:nvSpPr>
          <p:cNvPr id="23" name="矩形 22"/>
          <p:cNvSpPr/>
          <p:nvPr/>
        </p:nvSpPr>
        <p:spPr>
          <a:xfrm>
            <a:off x="9037806" y="2355011"/>
            <a:ext cx="2060179" cy="461665"/>
          </a:xfrm>
          <a:prstGeom prst="rect">
            <a:avLst/>
          </a:prstGeom>
        </p:spPr>
        <p:txBody>
          <a:bodyPr wrap="none">
            <a:spAutoFit/>
          </a:bodyPr>
          <a:lstStyle/>
          <a:p>
            <a:r>
              <a:rPr lang="zh-CN" altLang="en-US" b="1" dirty="0" smtClean="0">
                <a:solidFill>
                  <a:schemeClr val="tx2"/>
                </a:solidFill>
                <a:latin typeface="微软雅黑" panose="020B0503020204020204" pitchFamily="34" charset="-122"/>
                <a:ea typeface="微软雅黑" panose="020B0503020204020204" pitchFamily="34" charset="-122"/>
              </a:rPr>
              <a:t>总建面</a:t>
            </a:r>
            <a:r>
              <a:rPr lang="en-US" altLang="zh-CN" sz="2400" b="1" dirty="0" smtClean="0">
                <a:solidFill>
                  <a:srgbClr val="C00000"/>
                </a:solidFill>
                <a:latin typeface="微软雅黑" panose="020B0503020204020204" pitchFamily="34" charset="-122"/>
                <a:ea typeface="微软雅黑" panose="020B0503020204020204" pitchFamily="34" charset="-122"/>
              </a:rPr>
              <a:t>111</a:t>
            </a:r>
            <a:r>
              <a:rPr lang="zh-CN" altLang="en-US" sz="2400" b="1" dirty="0" smtClean="0">
                <a:solidFill>
                  <a:srgbClr val="C00000"/>
                </a:solidFill>
                <a:latin typeface="微软雅黑" panose="020B0503020204020204" pitchFamily="34" charset="-122"/>
                <a:ea typeface="微软雅黑" panose="020B0503020204020204" pitchFamily="34" charset="-122"/>
              </a:rPr>
              <a:t>万</a:t>
            </a:r>
            <a:r>
              <a:rPr lang="zh-CN" altLang="en-US" sz="2400" b="1" dirty="0">
                <a:solidFill>
                  <a:srgbClr val="C00000"/>
                </a:solidFill>
                <a:latin typeface="微软雅黑" panose="020B0503020204020204" pitchFamily="34" charset="-122"/>
                <a:ea typeface="微软雅黑" panose="020B0503020204020204" pitchFamily="34" charset="-122"/>
              </a:rPr>
              <a:t>㎡</a:t>
            </a:r>
            <a:endParaRPr lang="zh-CN" altLang="en-US" sz="2400" dirty="0">
              <a:solidFill>
                <a:srgbClr val="C0000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72879" y="1134881"/>
            <a:ext cx="720080" cy="360856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0922303" y="970307"/>
            <a:ext cx="671185" cy="165655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5203043" y="813693"/>
            <a:ext cx="720080" cy="210594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1185048" y="3125434"/>
            <a:ext cx="720080" cy="210594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0" y="5085184"/>
            <a:ext cx="12190907" cy="180819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2"/>
          <p:cNvSpPr txBox="1"/>
          <p:nvPr/>
        </p:nvSpPr>
        <p:spPr>
          <a:xfrm>
            <a:off x="1476375" y="188640"/>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1.3 </a:t>
            </a:r>
            <a:r>
              <a:rPr lang="zh-CN" altLang="en-US" sz="3200" b="1" dirty="0">
                <a:solidFill>
                  <a:srgbClr val="0070C0"/>
                </a:solidFill>
                <a:latin typeface="微软雅黑" panose="020B0503020204020204" pitchFamily="34" charset="-122"/>
                <a:ea typeface="微软雅黑" panose="020B0503020204020204" pitchFamily="34" charset="-122"/>
              </a:rPr>
              <a:t>园区建设与发展</a:t>
            </a:r>
          </a:p>
        </p:txBody>
      </p:sp>
      <p:grpSp>
        <p:nvGrpSpPr>
          <p:cNvPr id="17" name="组合 75"/>
          <p:cNvGrpSpPr/>
          <p:nvPr/>
        </p:nvGrpSpPr>
        <p:grpSpPr>
          <a:xfrm>
            <a:off x="1" y="260648"/>
            <a:ext cx="1403584" cy="387627"/>
            <a:chOff x="0" y="188640"/>
            <a:chExt cx="1664323" cy="459635"/>
          </a:xfrm>
        </p:grpSpPr>
        <p:sp>
          <p:nvSpPr>
            <p:cNvPr id="18" name="五边形 17"/>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燕尾形 18"/>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0" name="燕尾形 19"/>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TextBox 21"/>
          <p:cNvSpPr txBox="1"/>
          <p:nvPr/>
        </p:nvSpPr>
        <p:spPr>
          <a:xfrm>
            <a:off x="612279" y="5251997"/>
            <a:ext cx="11176323" cy="1620765"/>
          </a:xfrm>
          <a:prstGeom prst="rect">
            <a:avLst/>
          </a:prstGeom>
          <a:noFill/>
        </p:spPr>
        <p:txBody>
          <a:bodyPr wrap="square" rtlCol="0">
            <a:spAutoFit/>
          </a:bodyPr>
          <a:lstStyle/>
          <a:p>
            <a:pPr marL="342900" indent="-342900" algn="ctr">
              <a:lnSpc>
                <a:spcPts val="3000"/>
              </a:lnSpc>
            </a:pPr>
            <a:r>
              <a:rPr lang="zh-CN" altLang="en-US" sz="2400" b="1" dirty="0" smtClean="0">
                <a:solidFill>
                  <a:srgbClr val="1F497D"/>
                </a:solidFill>
                <a:latin typeface="微软雅黑" panose="020B0503020204020204" pitchFamily="34" charset="-122"/>
                <a:ea typeface="微软雅黑" panose="020B0503020204020204" pitchFamily="34" charset="-122"/>
              </a:rPr>
              <a:t>北科建</a:t>
            </a:r>
            <a:r>
              <a:rPr lang="en-US" altLang="zh-CN" sz="2400" b="1" dirty="0" smtClean="0">
                <a:solidFill>
                  <a:srgbClr val="1F497D"/>
                </a:solidFill>
                <a:latin typeface="微软雅黑" panose="020B0503020204020204" pitchFamily="34" charset="-122"/>
                <a:ea typeface="微软雅黑" panose="020B0503020204020204" pitchFamily="34" charset="-122"/>
              </a:rPr>
              <a:t>·</a:t>
            </a:r>
            <a:r>
              <a:rPr lang="zh-CN" altLang="en-US" sz="2400" b="1" dirty="0" smtClean="0">
                <a:solidFill>
                  <a:srgbClr val="1F497D"/>
                </a:solidFill>
                <a:latin typeface="微软雅黑" panose="020B0503020204020204" pitchFamily="34" charset="-122"/>
                <a:ea typeface="微软雅黑" panose="020B0503020204020204" pitchFamily="34" charset="-122"/>
              </a:rPr>
              <a:t>北湖科技园高科技园区分四期开发建设</a:t>
            </a:r>
            <a:endParaRPr lang="en-US" altLang="zh-CN" sz="2400" b="1" dirty="0" smtClean="0">
              <a:solidFill>
                <a:srgbClr val="1F497D"/>
              </a:solidFill>
              <a:latin typeface="微软雅黑" panose="020B0503020204020204" pitchFamily="34" charset="-122"/>
              <a:ea typeface="微软雅黑" panose="020B0503020204020204" pitchFamily="34" charset="-122"/>
            </a:endParaRPr>
          </a:p>
          <a:p>
            <a:pPr marL="342900" indent="-342900" algn="ctr">
              <a:lnSpc>
                <a:spcPts val="3000"/>
              </a:lnSpc>
            </a:pPr>
            <a:r>
              <a:rPr lang="zh-CN" altLang="en-US" sz="2400" b="1" dirty="0" smtClean="0">
                <a:solidFill>
                  <a:srgbClr val="1F497D"/>
                </a:solidFill>
                <a:latin typeface="微软雅黑" panose="020B0503020204020204" pitchFamily="34" charset="-122"/>
                <a:ea typeface="微软雅黑" panose="020B0503020204020204" pitchFamily="34" charset="-122"/>
              </a:rPr>
              <a:t>产业</a:t>
            </a:r>
            <a:r>
              <a:rPr lang="en-US" altLang="zh-CN" sz="2400" b="1" dirty="0">
                <a:solidFill>
                  <a:srgbClr val="1F497D"/>
                </a:solidFill>
                <a:latin typeface="微软雅黑" panose="020B0503020204020204" pitchFamily="34" charset="-122"/>
                <a:ea typeface="微软雅黑" panose="020B0503020204020204" pitchFamily="34" charset="-122"/>
              </a:rPr>
              <a:t>1</a:t>
            </a:r>
            <a:r>
              <a:rPr lang="zh-CN" altLang="en-US" sz="2400" b="1" dirty="0">
                <a:solidFill>
                  <a:srgbClr val="1F497D"/>
                </a:solidFill>
                <a:latin typeface="微软雅黑" panose="020B0503020204020204" pitchFamily="34" charset="-122"/>
                <a:ea typeface="微软雅黑" panose="020B0503020204020204" pitchFamily="34" charset="-122"/>
              </a:rPr>
              <a:t>期电子信息创新</a:t>
            </a:r>
            <a:r>
              <a:rPr lang="zh-CN" altLang="en-US" sz="2400" b="1" dirty="0" smtClean="0">
                <a:solidFill>
                  <a:srgbClr val="1F497D"/>
                </a:solidFill>
                <a:latin typeface="微软雅黑" panose="020B0503020204020204" pitchFamily="34" charset="-122"/>
                <a:ea typeface="微软雅黑" panose="020B0503020204020204" pitchFamily="34" charset="-122"/>
              </a:rPr>
              <a:t>园、产业</a:t>
            </a:r>
            <a:r>
              <a:rPr lang="en-US" altLang="zh-CN" sz="2400" b="1" dirty="0">
                <a:solidFill>
                  <a:srgbClr val="1F497D"/>
                </a:solidFill>
                <a:latin typeface="微软雅黑" panose="020B0503020204020204" pitchFamily="34" charset="-122"/>
                <a:ea typeface="微软雅黑" panose="020B0503020204020204" pitchFamily="34" charset="-122"/>
              </a:rPr>
              <a:t>2</a:t>
            </a:r>
            <a:r>
              <a:rPr lang="zh-CN" altLang="en-US" sz="2400" b="1" dirty="0">
                <a:solidFill>
                  <a:srgbClr val="1F497D"/>
                </a:solidFill>
                <a:latin typeface="微软雅黑" panose="020B0503020204020204" pitchFamily="34" charset="-122"/>
                <a:ea typeface="微软雅黑" panose="020B0503020204020204" pitchFamily="34" charset="-122"/>
              </a:rPr>
              <a:t>期生物医药创新</a:t>
            </a:r>
            <a:r>
              <a:rPr lang="zh-CN" altLang="en-US" sz="2400" b="1" dirty="0" smtClean="0">
                <a:solidFill>
                  <a:srgbClr val="1F497D"/>
                </a:solidFill>
                <a:latin typeface="微软雅黑" panose="020B0503020204020204" pitchFamily="34" charset="-122"/>
                <a:ea typeface="微软雅黑" panose="020B0503020204020204" pitchFamily="34" charset="-122"/>
              </a:rPr>
              <a:t>园、</a:t>
            </a:r>
            <a:endParaRPr lang="en-US" altLang="zh-CN" sz="2400" b="1" dirty="0">
              <a:solidFill>
                <a:srgbClr val="1F497D"/>
              </a:solidFill>
              <a:latin typeface="微软雅黑" panose="020B0503020204020204" pitchFamily="34" charset="-122"/>
              <a:ea typeface="微软雅黑" panose="020B0503020204020204" pitchFamily="34" charset="-122"/>
            </a:endParaRPr>
          </a:p>
          <a:p>
            <a:pPr marL="342900" indent="-342900" algn="ctr">
              <a:lnSpc>
                <a:spcPts val="3000"/>
              </a:lnSpc>
            </a:pPr>
            <a:r>
              <a:rPr lang="zh-CN" altLang="en-US" sz="2400" b="1" dirty="0">
                <a:solidFill>
                  <a:srgbClr val="1F497D"/>
                </a:solidFill>
                <a:latin typeface="微软雅黑" panose="020B0503020204020204" pitchFamily="34" charset="-122"/>
                <a:ea typeface="微软雅黑" panose="020B0503020204020204" pitchFamily="34" charset="-122"/>
              </a:rPr>
              <a:t>产业</a:t>
            </a:r>
            <a:r>
              <a:rPr lang="en-US" altLang="zh-CN" sz="2400" b="1" dirty="0">
                <a:solidFill>
                  <a:srgbClr val="1F497D"/>
                </a:solidFill>
                <a:latin typeface="微软雅黑" panose="020B0503020204020204" pitchFamily="34" charset="-122"/>
                <a:ea typeface="微软雅黑" panose="020B0503020204020204" pitchFamily="34" charset="-122"/>
              </a:rPr>
              <a:t>3</a:t>
            </a:r>
            <a:r>
              <a:rPr lang="zh-CN" altLang="en-US" sz="2400" b="1" dirty="0">
                <a:solidFill>
                  <a:srgbClr val="1F497D"/>
                </a:solidFill>
                <a:latin typeface="微软雅黑" panose="020B0503020204020204" pitchFamily="34" charset="-122"/>
                <a:ea typeface="微软雅黑" panose="020B0503020204020204" pitchFamily="34" charset="-122"/>
              </a:rPr>
              <a:t>期智能制造创新</a:t>
            </a:r>
            <a:r>
              <a:rPr lang="zh-CN" altLang="en-US" sz="2400" b="1" dirty="0" smtClean="0">
                <a:solidFill>
                  <a:srgbClr val="1F497D"/>
                </a:solidFill>
                <a:latin typeface="微软雅黑" panose="020B0503020204020204" pitchFamily="34" charset="-122"/>
                <a:ea typeface="微软雅黑" panose="020B0503020204020204" pitchFamily="34" charset="-122"/>
              </a:rPr>
              <a:t>园、产业</a:t>
            </a:r>
            <a:r>
              <a:rPr lang="en-US" altLang="zh-CN" sz="2400" b="1" dirty="0">
                <a:solidFill>
                  <a:srgbClr val="1F497D"/>
                </a:solidFill>
                <a:latin typeface="微软雅黑" panose="020B0503020204020204" pitchFamily="34" charset="-122"/>
                <a:ea typeface="微软雅黑" panose="020B0503020204020204" pitchFamily="34" charset="-122"/>
              </a:rPr>
              <a:t>4</a:t>
            </a:r>
            <a:r>
              <a:rPr lang="zh-CN" altLang="en-US" sz="2400" b="1" dirty="0" smtClean="0">
                <a:solidFill>
                  <a:srgbClr val="1F497D"/>
                </a:solidFill>
                <a:latin typeface="微软雅黑" panose="020B0503020204020204" pitchFamily="34" charset="-122"/>
                <a:ea typeface="微软雅黑" panose="020B0503020204020204" pitchFamily="34" charset="-122"/>
              </a:rPr>
              <a:t>期上市加速园</a:t>
            </a:r>
            <a:r>
              <a:rPr lang="zh-CN" altLang="en-US" sz="2400" b="1" dirty="0">
                <a:solidFill>
                  <a:srgbClr val="1F497D"/>
                </a:solidFill>
                <a:latin typeface="微软雅黑" panose="020B0503020204020204" pitchFamily="34" charset="-122"/>
                <a:ea typeface="微软雅黑" panose="020B0503020204020204" pitchFamily="34" charset="-122"/>
              </a:rPr>
              <a:t>。</a:t>
            </a:r>
            <a:endParaRPr lang="en-US" altLang="zh-CN" sz="2400" b="1" dirty="0">
              <a:solidFill>
                <a:srgbClr val="1F497D"/>
              </a:solidFill>
              <a:latin typeface="微软雅黑" panose="020B0503020204020204" pitchFamily="34" charset="-122"/>
              <a:ea typeface="微软雅黑" panose="020B0503020204020204" pitchFamily="34" charset="-122"/>
            </a:endParaRPr>
          </a:p>
          <a:p>
            <a:pPr marL="342900" indent="-342900" algn="ctr">
              <a:lnSpc>
                <a:spcPts val="3000"/>
              </a:lnSpc>
            </a:pPr>
            <a:r>
              <a:rPr lang="zh-CN" altLang="en-US" sz="2400" b="1" dirty="0" smtClean="0">
                <a:solidFill>
                  <a:srgbClr val="1F497D"/>
                </a:solidFill>
                <a:latin typeface="微软雅黑" panose="020B0503020204020204" pitchFamily="34" charset="-122"/>
                <a:ea typeface="微软雅黑" panose="020B0503020204020204" pitchFamily="34" charset="-122"/>
              </a:rPr>
              <a:t>长春北湖科技园配套</a:t>
            </a:r>
            <a:r>
              <a:rPr lang="zh-CN" altLang="en-US" sz="2400" b="1" dirty="0">
                <a:solidFill>
                  <a:srgbClr val="1F497D"/>
                </a:solidFill>
                <a:latin typeface="微软雅黑" panose="020B0503020204020204" pitchFamily="34" charset="-122"/>
                <a:ea typeface="微软雅黑" panose="020B0503020204020204" pitchFamily="34" charset="-122"/>
              </a:rPr>
              <a:t>生态住宅项目已于</a:t>
            </a:r>
            <a:r>
              <a:rPr lang="en-US" altLang="zh-CN" sz="2400" b="1" dirty="0">
                <a:solidFill>
                  <a:srgbClr val="1F497D"/>
                </a:solidFill>
                <a:latin typeface="微软雅黑" panose="020B0503020204020204" pitchFamily="34" charset="-122"/>
                <a:ea typeface="微软雅黑" panose="020B0503020204020204" pitchFamily="34" charset="-122"/>
              </a:rPr>
              <a:t>2020</a:t>
            </a:r>
            <a:r>
              <a:rPr lang="zh-CN" altLang="en-US" sz="2400" b="1" dirty="0">
                <a:solidFill>
                  <a:srgbClr val="1F497D"/>
                </a:solidFill>
                <a:latin typeface="微软雅黑" panose="020B0503020204020204" pitchFamily="34" charset="-122"/>
                <a:ea typeface="微软雅黑" panose="020B0503020204020204" pitchFamily="34" charset="-122"/>
              </a:rPr>
              <a:t>年售罄</a:t>
            </a:r>
            <a:endParaRPr lang="en-US" altLang="zh-CN" sz="2400" b="1" dirty="0">
              <a:solidFill>
                <a:srgbClr val="1F497D"/>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1403585" y="732424"/>
            <a:ext cx="7200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 descr="E:\2015年开始照片\20190604产业二期G1楼\TIME2692.JPG"/>
          <p:cNvPicPr>
            <a:picLocks noChangeAspect="1" noChangeArrowheads="1"/>
          </p:cNvPicPr>
          <p:nvPr/>
        </p:nvPicPr>
        <p:blipFill>
          <a:blip r:embed="rId2" cstate="print"/>
          <a:srcRect/>
          <a:stretch>
            <a:fillRect/>
          </a:stretch>
        </p:blipFill>
        <p:spPr bwMode="auto">
          <a:xfrm>
            <a:off x="5663953" y="898121"/>
            <a:ext cx="2774178" cy="1826334"/>
          </a:xfrm>
          <a:prstGeom prst="rect">
            <a:avLst/>
          </a:prstGeom>
          <a:noFill/>
        </p:spPr>
      </p:pic>
      <p:pic>
        <p:nvPicPr>
          <p:cNvPr id="26" name="Picture 5" descr="E:\2015年开始照片\20200613园区2-4期\_DSC9940.jpg"/>
          <p:cNvPicPr>
            <a:picLocks noChangeAspect="1" noChangeArrowheads="1"/>
          </p:cNvPicPr>
          <p:nvPr/>
        </p:nvPicPr>
        <p:blipFill>
          <a:blip r:embed="rId3" cstate="print"/>
          <a:srcRect/>
          <a:stretch>
            <a:fillRect/>
          </a:stretch>
        </p:blipFill>
        <p:spPr bwMode="auto">
          <a:xfrm>
            <a:off x="8539001" y="898121"/>
            <a:ext cx="2948073" cy="1826334"/>
          </a:xfrm>
          <a:prstGeom prst="rect">
            <a:avLst/>
          </a:prstGeom>
          <a:noFill/>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101" y="916685"/>
            <a:ext cx="5313729" cy="414788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3952" y="2778461"/>
            <a:ext cx="2774179" cy="228611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1253" y="2778461"/>
            <a:ext cx="2965822" cy="2286109"/>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1.3.1 </a:t>
            </a:r>
            <a:r>
              <a:rPr lang="zh-CN" altLang="en-US" sz="3200" b="1" dirty="0">
                <a:solidFill>
                  <a:srgbClr val="0070C0"/>
                </a:solidFill>
                <a:latin typeface="微软雅黑" panose="020B0503020204020204" pitchFamily="34" charset="-122"/>
                <a:ea typeface="微软雅黑" panose="020B0503020204020204" pitchFamily="34" charset="-122"/>
              </a:rPr>
              <a:t>电子信息创新园</a:t>
            </a:r>
            <a:r>
              <a:rPr lang="en-US" altLang="zh-CN" sz="3200" b="1" dirty="0">
                <a:solidFill>
                  <a:srgbClr val="0070C0"/>
                </a:solidFill>
                <a:latin typeface="微软雅黑" panose="020B0503020204020204" pitchFamily="34" charset="-122"/>
                <a:ea typeface="微软雅黑" panose="020B0503020204020204" pitchFamily="34" charset="-122"/>
              </a:rPr>
              <a:t>(</a:t>
            </a:r>
            <a:r>
              <a:rPr lang="zh-CN" altLang="en-US" sz="3200" b="1" dirty="0">
                <a:solidFill>
                  <a:srgbClr val="0070C0"/>
                </a:solidFill>
                <a:latin typeface="微软雅黑" panose="020B0503020204020204" pitchFamily="34" charset="-122"/>
                <a:ea typeface="微软雅黑" panose="020B0503020204020204" pitchFamily="34" charset="-122"/>
              </a:rPr>
              <a:t>产业</a:t>
            </a:r>
            <a:r>
              <a:rPr lang="en-US" altLang="zh-CN" sz="3200" b="1" dirty="0">
                <a:solidFill>
                  <a:srgbClr val="0070C0"/>
                </a:solidFill>
                <a:latin typeface="微软雅黑" panose="020B0503020204020204" pitchFamily="34" charset="-122"/>
                <a:ea typeface="微软雅黑" panose="020B0503020204020204" pitchFamily="34" charset="-122"/>
              </a:rPr>
              <a:t>1</a:t>
            </a:r>
            <a:r>
              <a:rPr lang="zh-CN" altLang="en-US" sz="3200" b="1" dirty="0">
                <a:solidFill>
                  <a:srgbClr val="0070C0"/>
                </a:solidFill>
                <a:latin typeface="微软雅黑" panose="020B0503020204020204" pitchFamily="34" charset="-122"/>
                <a:ea typeface="微软雅黑" panose="020B0503020204020204" pitchFamily="34" charset="-122"/>
              </a:rPr>
              <a:t>期</a:t>
            </a:r>
            <a:r>
              <a:rPr lang="en-US" altLang="zh-CN" sz="3200" dirty="0">
                <a:solidFill>
                  <a:srgbClr val="0070C0"/>
                </a:solidFill>
                <a:latin typeface="微软雅黑" panose="020B0503020204020204" pitchFamily="34" charset="-122"/>
                <a:ea typeface="微软雅黑" panose="020B0503020204020204" pitchFamily="34" charset="-122"/>
              </a:rPr>
              <a:t>)</a:t>
            </a:r>
            <a:endParaRPr lang="zh-CN" altLang="en-US" sz="3200" dirty="0">
              <a:solidFill>
                <a:srgbClr val="0070C0"/>
              </a:solidFill>
              <a:latin typeface="微软雅黑" panose="020B0503020204020204" pitchFamily="34" charset="-122"/>
              <a:ea typeface="微软雅黑" panose="020B0503020204020204" pitchFamily="34" charset="-122"/>
            </a:endParaRPr>
          </a:p>
        </p:txBody>
      </p:sp>
      <p:grpSp>
        <p:nvGrpSpPr>
          <p:cNvPr id="15" name="组合 75"/>
          <p:cNvGrpSpPr/>
          <p:nvPr/>
        </p:nvGrpSpPr>
        <p:grpSpPr>
          <a:xfrm>
            <a:off x="1" y="260648"/>
            <a:ext cx="1403584" cy="387627"/>
            <a:chOff x="0" y="188640"/>
            <a:chExt cx="1664323" cy="459635"/>
          </a:xfrm>
        </p:grpSpPr>
        <p:sp>
          <p:nvSpPr>
            <p:cNvPr id="16" name="五边形 15"/>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燕尾形 16"/>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8" name="燕尾形 17"/>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19" name="直接连接符 18"/>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309" y="3737968"/>
            <a:ext cx="12169775" cy="861774"/>
          </a:xfrm>
          <a:prstGeom prst="rect">
            <a:avLst/>
          </a:prstGeom>
          <a:noFill/>
        </p:spPr>
        <p:txBody>
          <a:bodyPr wrap="square" rtlCol="0">
            <a:spAutoFit/>
          </a:bodyPr>
          <a:lstStyle/>
          <a:p>
            <a:pPr algn="ctr">
              <a:lnSpc>
                <a:spcPts val="3000"/>
              </a:lnSpc>
            </a:pPr>
            <a:r>
              <a:rPr sz="2400" b="1" dirty="0">
                <a:solidFill>
                  <a:srgbClr val="0070C0"/>
                </a:solidFill>
                <a:latin typeface="微软雅黑" panose="020B0503020204020204" pitchFamily="34" charset="-122"/>
                <a:ea typeface="微软雅黑" panose="020B0503020204020204" pitchFamily="34" charset="-122"/>
              </a:rPr>
              <a:t>2014年9月开园运营以来，</a:t>
            </a:r>
          </a:p>
          <a:p>
            <a:pPr algn="ctr">
              <a:lnSpc>
                <a:spcPts val="3000"/>
              </a:lnSpc>
            </a:pPr>
            <a:r>
              <a:rPr sz="2400" b="1" dirty="0">
                <a:solidFill>
                  <a:srgbClr val="FF0000"/>
                </a:solidFill>
                <a:latin typeface="微软雅黑" panose="020B0503020204020204" pitchFamily="34" charset="-122"/>
                <a:ea typeface="微软雅黑" panose="020B0503020204020204" pitchFamily="34" charset="-122"/>
              </a:rPr>
              <a:t>产业1期入驻率连续多年保持90%以上，已入驻创业企业及团队200余家。</a:t>
            </a:r>
            <a:endParaRPr lang="zh-CN" altLang="en-US" sz="2400" dirty="0">
              <a:solidFill>
                <a:srgbClr val="0070C0"/>
              </a:solidFill>
              <a:latin typeface="微软雅黑" panose="020B0503020204020204" pitchFamily="34" charset="-122"/>
              <a:ea typeface="微软雅黑" panose="020B0503020204020204" pitchFamily="34" charset="-122"/>
            </a:endParaRPr>
          </a:p>
        </p:txBody>
      </p:sp>
      <p:pic>
        <p:nvPicPr>
          <p:cNvPr id="20" name="Picture 2" descr="E:\2015年开始照片\产业一期开园\1.jpg"/>
          <p:cNvPicPr>
            <a:picLocks noChangeAspect="1" noChangeArrowheads="1"/>
          </p:cNvPicPr>
          <p:nvPr/>
        </p:nvPicPr>
        <p:blipFill>
          <a:blip r:embed="rId2" cstate="print"/>
          <a:srcRect b="10345"/>
          <a:stretch>
            <a:fillRect/>
          </a:stretch>
        </p:blipFill>
        <p:spPr bwMode="auto">
          <a:xfrm>
            <a:off x="0" y="875319"/>
            <a:ext cx="4027184" cy="2409665"/>
          </a:xfrm>
          <a:prstGeom prst="rect">
            <a:avLst/>
          </a:prstGeom>
          <a:noFill/>
        </p:spPr>
      </p:pic>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151" b="8988"/>
          <a:stretch>
            <a:fillRect/>
          </a:stretch>
        </p:blipFill>
        <p:spPr bwMode="auto">
          <a:xfrm>
            <a:off x="3940318" y="875319"/>
            <a:ext cx="4088785" cy="2409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r="831" b="4878"/>
          <a:stretch>
            <a:fillRect/>
          </a:stretch>
        </p:blipFill>
        <p:spPr bwMode="auto">
          <a:xfrm>
            <a:off x="7813079" y="875318"/>
            <a:ext cx="4356696" cy="239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13"/>
          <p:cNvSpPr txBox="1"/>
          <p:nvPr/>
        </p:nvSpPr>
        <p:spPr>
          <a:xfrm>
            <a:off x="0" y="5013295"/>
            <a:ext cx="8317135" cy="861774"/>
          </a:xfrm>
          <a:prstGeom prst="rect">
            <a:avLst/>
          </a:prstGeom>
          <a:solidFill>
            <a:schemeClr val="accent1">
              <a:lumMod val="20000"/>
              <a:lumOff val="80000"/>
            </a:schemeClr>
          </a:solidFill>
          <a:ln>
            <a:solidFill>
              <a:srgbClr val="0070C0"/>
            </a:solidFill>
          </a:ln>
        </p:spPr>
        <p:txBody>
          <a:bodyPr wrap="square" rtlCol="0">
            <a:spAutoFit/>
          </a:bodyPr>
          <a:lstStyle/>
          <a:p>
            <a:pPr algn="r">
              <a:lnSpc>
                <a:spcPts val="3000"/>
              </a:lnSpc>
            </a:pPr>
            <a:r>
              <a:rPr lang="en-US" altLang="zh-CN" sz="2400" b="1" dirty="0">
                <a:solidFill>
                  <a:srgbClr val="0070C0"/>
                </a:solidFill>
                <a:latin typeface="微软雅黑" panose="020B0503020204020204" pitchFamily="34" charset="-122"/>
                <a:ea typeface="微软雅黑" panose="020B0503020204020204" pitchFamily="34" charset="-122"/>
              </a:rPr>
              <a:t>“</a:t>
            </a:r>
            <a:r>
              <a:rPr lang="zh-TW" altLang="zh-CN" sz="2400" b="1" dirty="0">
                <a:solidFill>
                  <a:srgbClr val="0070C0"/>
                </a:solidFill>
                <a:latin typeface="微软雅黑" panose="020B0503020204020204" pitchFamily="34" charset="-122"/>
                <a:ea typeface="微软雅黑" panose="020B0503020204020204" pitchFamily="34" charset="-122"/>
              </a:rPr>
              <a:t>电子信息创新园</a:t>
            </a:r>
            <a:r>
              <a:rPr lang="en-US" altLang="zh-CN" sz="2400" b="1" dirty="0">
                <a:solidFill>
                  <a:srgbClr val="0070C0"/>
                </a:solidFill>
                <a:latin typeface="微软雅黑" panose="020B0503020204020204" pitchFamily="34" charset="-122"/>
                <a:ea typeface="微软雅黑" panose="020B0503020204020204" pitchFamily="34" charset="-122"/>
              </a:rPr>
              <a:t>”</a:t>
            </a:r>
            <a:r>
              <a:rPr lang="zh-TW" altLang="zh-CN" sz="2400" b="1" dirty="0">
                <a:solidFill>
                  <a:srgbClr val="0070C0"/>
                </a:solidFill>
                <a:latin typeface="微软雅黑" panose="020B0503020204020204" pitchFamily="34" charset="-122"/>
                <a:ea typeface="微软雅黑" panose="020B0503020204020204" pitchFamily="34" charset="-122"/>
              </a:rPr>
              <a:t>已签约入住</a:t>
            </a:r>
            <a:r>
              <a:rPr lang="en-US" altLang="zh-CN" sz="2400" b="1" dirty="0">
                <a:solidFill>
                  <a:srgbClr val="0070C0"/>
                </a:solidFill>
                <a:latin typeface="微软雅黑" panose="020B0503020204020204" pitchFamily="34" charset="-122"/>
                <a:ea typeface="微软雅黑" panose="020B0503020204020204" pitchFamily="34" charset="-122"/>
              </a:rPr>
              <a:t>180</a:t>
            </a:r>
            <a:r>
              <a:rPr lang="zh-TW" altLang="zh-CN" sz="2400" b="1" dirty="0">
                <a:solidFill>
                  <a:srgbClr val="0070C0"/>
                </a:solidFill>
                <a:latin typeface="微软雅黑" panose="020B0503020204020204" pitchFamily="34" charset="-122"/>
                <a:ea typeface="微软雅黑" panose="020B0503020204020204" pitchFamily="34" charset="-122"/>
              </a:rPr>
              <a:t>余家电子信息类企业</a:t>
            </a:r>
            <a:endParaRPr lang="en-US" altLang="zh-TW" sz="2400" b="1" dirty="0">
              <a:solidFill>
                <a:srgbClr val="0070C0"/>
              </a:solidFill>
              <a:latin typeface="微软雅黑" panose="020B0503020204020204" pitchFamily="34" charset="-122"/>
              <a:ea typeface="微软雅黑" panose="020B0503020204020204" pitchFamily="34" charset="-122"/>
            </a:endParaRPr>
          </a:p>
          <a:p>
            <a:pPr algn="r">
              <a:lnSpc>
                <a:spcPts val="3000"/>
              </a:lnSpc>
            </a:pPr>
            <a:r>
              <a:rPr lang="zh-TW" altLang="zh-CN" sz="2400" b="1" dirty="0">
                <a:solidFill>
                  <a:srgbClr val="0070C0"/>
                </a:solidFill>
                <a:latin typeface="微软雅黑" panose="020B0503020204020204" pitchFamily="34" charset="-122"/>
                <a:ea typeface="微软雅黑" panose="020B0503020204020204" pitchFamily="34" charset="-122"/>
              </a:rPr>
              <a:t>连同产业</a:t>
            </a:r>
            <a:r>
              <a:rPr lang="en-US" altLang="zh-CN" sz="2400" b="1" dirty="0">
                <a:solidFill>
                  <a:srgbClr val="0070C0"/>
                </a:solidFill>
                <a:latin typeface="微软雅黑" panose="020B0503020204020204" pitchFamily="34" charset="-122"/>
                <a:ea typeface="微软雅黑" panose="020B0503020204020204" pitchFamily="34" charset="-122"/>
              </a:rPr>
              <a:t>2</a:t>
            </a:r>
            <a:r>
              <a:rPr lang="zh-TW" altLang="zh-CN" sz="2400" b="1" dirty="0">
                <a:solidFill>
                  <a:srgbClr val="0070C0"/>
                </a:solidFill>
                <a:latin typeface="微软雅黑" panose="020B0503020204020204" pitchFamily="34" charset="-122"/>
                <a:ea typeface="微软雅黑" panose="020B0503020204020204" pitchFamily="34" charset="-122"/>
              </a:rPr>
              <a:t>期及产业</a:t>
            </a:r>
            <a:r>
              <a:rPr lang="en-US" altLang="zh-CN" sz="2400" b="1" dirty="0">
                <a:solidFill>
                  <a:srgbClr val="0070C0"/>
                </a:solidFill>
                <a:latin typeface="微软雅黑" panose="020B0503020204020204" pitchFamily="34" charset="-122"/>
                <a:ea typeface="微软雅黑" panose="020B0503020204020204" pitchFamily="34" charset="-122"/>
              </a:rPr>
              <a:t>3</a:t>
            </a:r>
            <a:r>
              <a:rPr lang="zh-TW" altLang="zh-CN" sz="2400" b="1" dirty="0">
                <a:solidFill>
                  <a:srgbClr val="0070C0"/>
                </a:solidFill>
                <a:latin typeface="微软雅黑" panose="020B0503020204020204" pitchFamily="34" charset="-122"/>
                <a:ea typeface="微软雅黑" panose="020B0503020204020204" pitchFamily="34" charset="-122"/>
              </a:rPr>
              <a:t>期的交叉协同创新</a:t>
            </a:r>
            <a:r>
              <a:rPr lang="en-US" altLang="zh-TW" sz="2400" b="1" dirty="0">
                <a:solidFill>
                  <a:srgbClr val="0070C0"/>
                </a:solidFill>
                <a:latin typeface="微软雅黑" panose="020B0503020204020204" pitchFamily="34" charset="-122"/>
                <a:ea typeface="微软雅黑" panose="020B0503020204020204" pitchFamily="34" charset="-122"/>
              </a:rPr>
              <a:t>6</a:t>
            </a:r>
            <a:r>
              <a:rPr lang="en-US" altLang="zh-CN" sz="2400" b="1" dirty="0">
                <a:solidFill>
                  <a:srgbClr val="0070C0"/>
                </a:solidFill>
                <a:latin typeface="微软雅黑" panose="020B0503020204020204" pitchFamily="34" charset="-122"/>
                <a:ea typeface="微软雅黑" panose="020B0503020204020204" pitchFamily="34" charset="-122"/>
              </a:rPr>
              <a:t>0</a:t>
            </a:r>
            <a:r>
              <a:rPr lang="zh-TW" altLang="zh-CN" sz="2400" b="1" dirty="0">
                <a:solidFill>
                  <a:srgbClr val="0070C0"/>
                </a:solidFill>
                <a:latin typeface="微软雅黑" panose="020B0503020204020204" pitchFamily="34" charset="-122"/>
                <a:ea typeface="微软雅黑" panose="020B0503020204020204" pitchFamily="34" charset="-122"/>
              </a:rPr>
              <a:t>余家企业</a:t>
            </a:r>
            <a:endParaRPr lang="zh-CN" altLang="en-US" sz="2400" dirty="0">
              <a:latin typeface="微软雅黑" panose="020B0503020204020204" pitchFamily="34" charset="-122"/>
              <a:ea typeface="微软雅黑" panose="020B0503020204020204" pitchFamily="34" charset="-122"/>
            </a:endParaRPr>
          </a:p>
        </p:txBody>
      </p:sp>
      <p:sp>
        <p:nvSpPr>
          <p:cNvPr id="23" name="TextBox 15"/>
          <p:cNvSpPr txBox="1"/>
          <p:nvPr/>
        </p:nvSpPr>
        <p:spPr>
          <a:xfrm>
            <a:off x="8317135" y="5013176"/>
            <a:ext cx="3852640" cy="864096"/>
          </a:xfrm>
          <a:prstGeom prst="rect">
            <a:avLst/>
          </a:prstGeom>
          <a:solidFill>
            <a:srgbClr val="0070C0"/>
          </a:solidFill>
        </p:spPr>
        <p:txBody>
          <a:bodyPr wrap="square" rtlCol="0">
            <a:spAutoFit/>
          </a:bodyPr>
          <a:lstStyle/>
          <a:p>
            <a:r>
              <a:rPr lang="zh-TW"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园区合计引入</a:t>
            </a:r>
            <a:endParaRPr lang="en-US" altLang="zh-TW"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TW"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电子信息类企业</a:t>
            </a: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240</a:t>
            </a:r>
            <a:r>
              <a:rPr lang="zh-TW"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余家</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0" y="5875069"/>
            <a:ext cx="12169775" cy="982931"/>
          </a:xfrm>
          <a:prstGeom prst="rect">
            <a:avLst/>
          </a:prstGeom>
          <a:solidFill>
            <a:schemeClr val="tx2">
              <a:lumMod val="20000"/>
              <a:lumOff val="80000"/>
            </a:schemeClr>
          </a:solidFill>
        </p:spPr>
        <p:txBody>
          <a:bodyPr wrap="square" rtlCol="0">
            <a:noAutofit/>
          </a:bodyPr>
          <a:lstStyle/>
          <a:p>
            <a:pPr algn="ct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rPr>
              <a:t>主要细分</a:t>
            </a:r>
            <a:r>
              <a:rPr lang="zh-CN" altLang="en-US" sz="2400" b="1" dirty="0" smtClean="0">
                <a:solidFill>
                  <a:srgbClr val="0070C0"/>
                </a:solidFill>
                <a:latin typeface="微软雅黑" panose="020B0503020204020204" pitchFamily="34" charset="-122"/>
                <a:ea typeface="微软雅黑" panose="020B0503020204020204" pitchFamily="34" charset="-122"/>
              </a:rPr>
              <a:t>领域</a:t>
            </a:r>
            <a:r>
              <a:rPr lang="zh-CN" altLang="en-US" sz="2400" b="1" dirty="0">
                <a:solidFill>
                  <a:srgbClr val="0070C0"/>
                </a:solidFill>
                <a:latin typeface="微软雅黑" panose="020B0503020204020204" pitchFamily="34" charset="-122"/>
                <a:ea typeface="微软雅黑" panose="020B0503020204020204" pitchFamily="34" charset="-122"/>
              </a:rPr>
              <a:t>：人工智能大数据  电子核心器件  信息技术</a:t>
            </a:r>
            <a:r>
              <a:rPr lang="zh-CN" altLang="en-US" sz="2400" b="1" dirty="0" smtClean="0">
                <a:solidFill>
                  <a:srgbClr val="0070C0"/>
                </a:solidFill>
                <a:latin typeface="微软雅黑" panose="020B0503020204020204" pitchFamily="34" charset="-122"/>
                <a:ea typeface="微软雅黑" panose="020B0503020204020204" pitchFamily="34" charset="-122"/>
              </a:rPr>
              <a:t>服务</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9723374" y="1796894"/>
            <a:ext cx="720080" cy="210594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184328" y="766640"/>
            <a:ext cx="838280" cy="17262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1.3.2</a:t>
            </a:r>
            <a:r>
              <a:rPr lang="zh-CN" altLang="en-US" sz="3200" b="1" dirty="0" smtClean="0">
                <a:solidFill>
                  <a:srgbClr val="0070C0"/>
                </a:solidFill>
                <a:latin typeface="微软雅黑" panose="020B0503020204020204" pitchFamily="34" charset="-122"/>
                <a:ea typeface="微软雅黑" panose="020B0503020204020204" pitchFamily="34" charset="-122"/>
              </a:rPr>
              <a:t>生物</a:t>
            </a:r>
            <a:r>
              <a:rPr lang="zh-CN" altLang="en-US" sz="3200" b="1" dirty="0">
                <a:solidFill>
                  <a:srgbClr val="0070C0"/>
                </a:solidFill>
                <a:latin typeface="微软雅黑" panose="020B0503020204020204" pitchFamily="34" charset="-122"/>
                <a:ea typeface="微软雅黑" panose="020B0503020204020204" pitchFamily="34" charset="-122"/>
              </a:rPr>
              <a:t>医药创新园</a:t>
            </a:r>
            <a:r>
              <a:rPr lang="en-US" altLang="zh-CN" sz="3200" b="1" dirty="0">
                <a:solidFill>
                  <a:srgbClr val="0070C0"/>
                </a:solidFill>
                <a:latin typeface="微软雅黑" panose="020B0503020204020204" pitchFamily="34" charset="-122"/>
                <a:ea typeface="微软雅黑" panose="020B0503020204020204" pitchFamily="34" charset="-122"/>
              </a:rPr>
              <a:t>(</a:t>
            </a:r>
            <a:r>
              <a:rPr lang="zh-CN" altLang="en-US" sz="3200" b="1" dirty="0">
                <a:solidFill>
                  <a:srgbClr val="0070C0"/>
                </a:solidFill>
                <a:latin typeface="微软雅黑" panose="020B0503020204020204" pitchFamily="34" charset="-122"/>
                <a:ea typeface="微软雅黑" panose="020B0503020204020204" pitchFamily="34" charset="-122"/>
              </a:rPr>
              <a:t>产业</a:t>
            </a:r>
            <a:r>
              <a:rPr lang="en-US" altLang="zh-CN" sz="3200" b="1" dirty="0">
                <a:solidFill>
                  <a:srgbClr val="0070C0"/>
                </a:solidFill>
                <a:latin typeface="微软雅黑" panose="020B0503020204020204" pitchFamily="34" charset="-122"/>
                <a:ea typeface="微软雅黑" panose="020B0503020204020204" pitchFamily="34" charset="-122"/>
              </a:rPr>
              <a:t>2</a:t>
            </a:r>
            <a:r>
              <a:rPr lang="zh-CN" altLang="en-US" sz="3200" b="1" dirty="0">
                <a:solidFill>
                  <a:srgbClr val="0070C0"/>
                </a:solidFill>
                <a:latin typeface="微软雅黑" panose="020B0503020204020204" pitchFamily="34" charset="-122"/>
                <a:ea typeface="微软雅黑" panose="020B0503020204020204" pitchFamily="34" charset="-122"/>
              </a:rPr>
              <a:t>期</a:t>
            </a:r>
            <a:r>
              <a:rPr lang="en-US" altLang="zh-CN" sz="3200" b="1" dirty="0">
                <a:solidFill>
                  <a:srgbClr val="0070C0"/>
                </a:solidFill>
                <a:latin typeface="微软雅黑" panose="020B0503020204020204" pitchFamily="34" charset="-122"/>
                <a:ea typeface="微软雅黑" panose="020B0503020204020204" pitchFamily="34" charset="-122"/>
              </a:rPr>
              <a:t>)</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16" name="组合 75"/>
          <p:cNvGrpSpPr/>
          <p:nvPr/>
        </p:nvGrpSpPr>
        <p:grpSpPr>
          <a:xfrm>
            <a:off x="1" y="260648"/>
            <a:ext cx="1403584" cy="387627"/>
            <a:chOff x="0" y="188640"/>
            <a:chExt cx="1664323" cy="459635"/>
          </a:xfrm>
        </p:grpSpPr>
        <p:sp>
          <p:nvSpPr>
            <p:cNvPr id="17" name="五边形 16"/>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燕尾形 17"/>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9" name="燕尾形 18"/>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0" name="直接连接符 19"/>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7143"/>
          <a:stretch>
            <a:fillRect/>
          </a:stretch>
        </p:blipFill>
        <p:spPr bwMode="auto">
          <a:xfrm>
            <a:off x="1584176" y="931185"/>
            <a:ext cx="4574751" cy="283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0" y="4077012"/>
            <a:ext cx="12169775" cy="1620765"/>
          </a:xfrm>
          <a:prstGeom prst="rect">
            <a:avLst/>
          </a:prstGeom>
          <a:noFill/>
        </p:spPr>
        <p:txBody>
          <a:bodyPr wrap="square" rtlCol="0">
            <a:spAutoFit/>
          </a:bodyPr>
          <a:lstStyle/>
          <a:p>
            <a:pPr algn="ctr">
              <a:lnSpc>
                <a:spcPts val="3000"/>
              </a:lnSpc>
            </a:pPr>
            <a:r>
              <a:rPr sz="2400" b="1" dirty="0">
                <a:solidFill>
                  <a:srgbClr val="0070C0"/>
                </a:solidFill>
                <a:latin typeface="微软雅黑" panose="020B0503020204020204" pitchFamily="34" charset="-122"/>
                <a:ea typeface="微软雅黑" panose="020B0503020204020204" pitchFamily="34" charset="-122"/>
              </a:rPr>
              <a:t>生物医药创新园分两期开发建设，2-1期于2017年10月14日正式投入使用。</a:t>
            </a:r>
          </a:p>
          <a:p>
            <a:pPr algn="ctr">
              <a:lnSpc>
                <a:spcPts val="3000"/>
              </a:lnSpc>
            </a:pPr>
            <a:r>
              <a:rPr sz="2400" b="1" dirty="0">
                <a:solidFill>
                  <a:srgbClr val="0070C0"/>
                </a:solidFill>
                <a:latin typeface="微软雅黑" panose="020B0503020204020204" pitchFamily="34" charset="-122"/>
                <a:ea typeface="微软雅黑" panose="020B0503020204020204" pitchFamily="34" charset="-122"/>
              </a:rPr>
              <a:t>加上园区产业1期、3期40余家生物医药类企业，</a:t>
            </a:r>
          </a:p>
          <a:p>
            <a:pPr algn="ctr">
              <a:lnSpc>
                <a:spcPts val="3000"/>
              </a:lnSpc>
            </a:pPr>
            <a:r>
              <a:rPr sz="2400" b="1" dirty="0">
                <a:solidFill>
                  <a:srgbClr val="C00000"/>
                </a:solidFill>
                <a:latin typeface="微软雅黑" panose="020B0503020204020204" pitchFamily="34" charset="-122"/>
                <a:ea typeface="微软雅黑" panose="020B0503020204020204" pitchFamily="34" charset="-122"/>
              </a:rPr>
              <a:t>长春北湖科技园集聚200余家生物医药企业，</a:t>
            </a:r>
          </a:p>
          <a:p>
            <a:pPr algn="ctr">
              <a:lnSpc>
                <a:spcPts val="3000"/>
              </a:lnSpc>
            </a:pPr>
            <a:r>
              <a:rPr sz="2400" b="1" dirty="0">
                <a:solidFill>
                  <a:srgbClr val="0070C0"/>
                </a:solidFill>
                <a:latin typeface="微软雅黑" panose="020B0503020204020204" pitchFamily="34" charset="-122"/>
                <a:ea typeface="微软雅黑" panose="020B0503020204020204" pitchFamily="34" charset="-122"/>
              </a:rPr>
              <a:t>已成为长春新区乃至吉林省创新创业类生物医药企业发展高地。</a:t>
            </a:r>
          </a:p>
        </p:txBody>
      </p:sp>
      <p:sp>
        <p:nvSpPr>
          <p:cNvPr id="13" name="文本框 12"/>
          <p:cNvSpPr txBox="1"/>
          <p:nvPr/>
        </p:nvSpPr>
        <p:spPr>
          <a:xfrm>
            <a:off x="0" y="5970025"/>
            <a:ext cx="12169775" cy="646331"/>
          </a:xfrm>
          <a:prstGeom prst="rect">
            <a:avLst/>
          </a:prstGeom>
          <a:solidFill>
            <a:schemeClr val="tx2">
              <a:lumMod val="20000"/>
              <a:lumOff val="80000"/>
            </a:schemeClr>
          </a:solidFill>
          <a:ln>
            <a:solidFill>
              <a:schemeClr val="accent1">
                <a:lumMod val="20000"/>
                <a:lumOff val="80000"/>
              </a:schemeClr>
            </a:solidFill>
          </a:ln>
        </p:spPr>
        <p:txBody>
          <a:bodyPr wrap="square" rtlCol="0">
            <a:spAutoFit/>
          </a:bodyPr>
          <a:lstStyle/>
          <a:p>
            <a:pPr algn="ct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rPr>
              <a:t>主要细分领域：高端医疗</a:t>
            </a:r>
            <a:r>
              <a:rPr lang="zh-CN" altLang="en-US" sz="2400" b="1" dirty="0" smtClean="0">
                <a:solidFill>
                  <a:srgbClr val="0070C0"/>
                </a:solidFill>
                <a:latin typeface="微软雅黑" panose="020B0503020204020204" pitchFamily="34" charset="-122"/>
                <a:ea typeface="微软雅黑" panose="020B0503020204020204" pitchFamily="34" charset="-122"/>
              </a:rPr>
              <a:t>器械 基因工程 医学检测 医疗</a:t>
            </a:r>
            <a:r>
              <a:rPr lang="zh-CN" altLang="en-US" sz="2400" b="1" dirty="0">
                <a:solidFill>
                  <a:srgbClr val="0070C0"/>
                </a:solidFill>
                <a:latin typeface="微软雅黑" panose="020B0503020204020204" pitchFamily="34" charset="-122"/>
                <a:ea typeface="微软雅黑" panose="020B0503020204020204" pitchFamily="34" charset="-122"/>
              </a:rPr>
              <a:t>大健康</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903" y="931185"/>
            <a:ext cx="3784535" cy="283553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长春北湖科技园-图片\长春北湖科技园照片\DSC_8343.jpg"/>
          <p:cNvPicPr>
            <a:picLocks noChangeAspect="1" noChangeArrowheads="1"/>
          </p:cNvPicPr>
          <p:nvPr/>
        </p:nvPicPr>
        <p:blipFill>
          <a:blip r:embed="rId2" cstate="print"/>
          <a:srcRect/>
          <a:stretch>
            <a:fillRect/>
          </a:stretch>
        </p:blipFill>
        <p:spPr bwMode="auto">
          <a:xfrm>
            <a:off x="4356696" y="826261"/>
            <a:ext cx="3888432" cy="2736304"/>
          </a:xfrm>
          <a:prstGeom prst="rect">
            <a:avLst/>
          </a:prstGeom>
          <a:noFill/>
        </p:spPr>
      </p:pic>
      <p:sp>
        <p:nvSpPr>
          <p:cNvPr id="13"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1.3.3 </a:t>
            </a:r>
            <a:r>
              <a:rPr lang="zh-CN" altLang="en-US" sz="3200" b="1" dirty="0">
                <a:solidFill>
                  <a:srgbClr val="0070C0"/>
                </a:solidFill>
                <a:latin typeface="微软雅黑" panose="020B0503020204020204" pitchFamily="34" charset="-122"/>
                <a:ea typeface="微软雅黑" panose="020B0503020204020204" pitchFamily="34" charset="-122"/>
              </a:rPr>
              <a:t>智能制造创新园</a:t>
            </a:r>
            <a:r>
              <a:rPr lang="en-US" altLang="zh-CN" sz="3200" b="1" dirty="0">
                <a:solidFill>
                  <a:srgbClr val="0070C0"/>
                </a:solidFill>
                <a:latin typeface="微软雅黑" panose="020B0503020204020204" pitchFamily="34" charset="-122"/>
                <a:ea typeface="微软雅黑" panose="020B0503020204020204" pitchFamily="34" charset="-122"/>
              </a:rPr>
              <a:t>(</a:t>
            </a:r>
            <a:r>
              <a:rPr lang="zh-CN" altLang="en-US" sz="3200" b="1" dirty="0">
                <a:solidFill>
                  <a:srgbClr val="0070C0"/>
                </a:solidFill>
                <a:latin typeface="微软雅黑" panose="020B0503020204020204" pitchFamily="34" charset="-122"/>
                <a:ea typeface="微软雅黑" panose="020B0503020204020204" pitchFamily="34" charset="-122"/>
              </a:rPr>
              <a:t>产业</a:t>
            </a:r>
            <a:r>
              <a:rPr lang="en-US" altLang="zh-CN" sz="3200" b="1" dirty="0">
                <a:solidFill>
                  <a:srgbClr val="0070C0"/>
                </a:solidFill>
                <a:latin typeface="微软雅黑" panose="020B0503020204020204" pitchFamily="34" charset="-122"/>
                <a:ea typeface="微软雅黑" panose="020B0503020204020204" pitchFamily="34" charset="-122"/>
              </a:rPr>
              <a:t>3</a:t>
            </a:r>
            <a:r>
              <a:rPr lang="zh-CN" altLang="en-US" sz="3200" b="1" dirty="0">
                <a:solidFill>
                  <a:srgbClr val="0070C0"/>
                </a:solidFill>
                <a:latin typeface="微软雅黑" panose="020B0503020204020204" pitchFamily="34" charset="-122"/>
                <a:ea typeface="微软雅黑" panose="020B0503020204020204" pitchFamily="34" charset="-122"/>
              </a:rPr>
              <a:t>期</a:t>
            </a:r>
            <a:r>
              <a:rPr lang="en-US" altLang="zh-CN" sz="3200" b="1" dirty="0">
                <a:solidFill>
                  <a:srgbClr val="0070C0"/>
                </a:solidFill>
                <a:latin typeface="微软雅黑" panose="020B0503020204020204" pitchFamily="34" charset="-122"/>
                <a:ea typeface="微软雅黑" panose="020B0503020204020204" pitchFamily="34" charset="-122"/>
              </a:rPr>
              <a:t>)</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15" name="组合 75"/>
          <p:cNvGrpSpPr/>
          <p:nvPr/>
        </p:nvGrpSpPr>
        <p:grpSpPr>
          <a:xfrm>
            <a:off x="1" y="260648"/>
            <a:ext cx="1403584" cy="387627"/>
            <a:chOff x="0" y="188640"/>
            <a:chExt cx="1664323" cy="459635"/>
          </a:xfrm>
        </p:grpSpPr>
        <p:sp>
          <p:nvSpPr>
            <p:cNvPr id="16" name="五边形 15"/>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燕尾形 16"/>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8" name="燕尾形 17"/>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19" name="直接连接符 18"/>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 descr="E:\9--主要活动\13-2019年主要活动\2019年产业三期开园\微信推送——北科建集团成功举办长春北湖科技园智能制造创新园开园活动\微信图片_20190916090103.jpg"/>
          <p:cNvPicPr>
            <a:picLocks noChangeAspect="1" noChangeArrowheads="1"/>
          </p:cNvPicPr>
          <p:nvPr/>
        </p:nvPicPr>
        <p:blipFill rotWithShape="1">
          <a:blip r:embed="rId3" cstate="print"/>
          <a:srcRect t="9005"/>
          <a:stretch>
            <a:fillRect/>
          </a:stretch>
        </p:blipFill>
        <p:spPr bwMode="auto">
          <a:xfrm>
            <a:off x="0" y="836712"/>
            <a:ext cx="4356695" cy="2736304"/>
          </a:xfrm>
          <a:prstGeom prst="rect">
            <a:avLst/>
          </a:prstGeom>
          <a:noFill/>
        </p:spPr>
      </p:pic>
      <p:sp>
        <p:nvSpPr>
          <p:cNvPr id="23" name="TextBox 22"/>
          <p:cNvSpPr txBox="1"/>
          <p:nvPr/>
        </p:nvSpPr>
        <p:spPr>
          <a:xfrm>
            <a:off x="0" y="3861048"/>
            <a:ext cx="12169775" cy="2015936"/>
          </a:xfrm>
          <a:prstGeom prst="rect">
            <a:avLst/>
          </a:prstGeom>
          <a:noFill/>
        </p:spPr>
        <p:txBody>
          <a:bodyPr wrap="square" rtlCol="0">
            <a:spAutoFit/>
          </a:bodyPr>
          <a:lstStyle/>
          <a:p>
            <a:pPr algn="ctr">
              <a:lnSpc>
                <a:spcPts val="3000"/>
              </a:lnSpc>
            </a:pPr>
            <a:r>
              <a:rPr sz="2400" b="1" dirty="0">
                <a:solidFill>
                  <a:srgbClr val="0070C0"/>
                </a:solidFill>
                <a:latin typeface="微软雅黑" panose="020B0503020204020204" pitchFamily="34" charset="-122"/>
                <a:ea typeface="微软雅黑" panose="020B0503020204020204" pitchFamily="34" charset="-122"/>
              </a:rPr>
              <a:t>智能制造创新园重点培育智能智造+先进材料产业集群发展</a:t>
            </a:r>
          </a:p>
          <a:p>
            <a:pPr algn="ctr">
              <a:lnSpc>
                <a:spcPts val="3000"/>
              </a:lnSpc>
            </a:pPr>
            <a:r>
              <a:rPr lang="zh-CN" altLang="en-US" sz="2400" b="1" dirty="0" smtClean="0">
                <a:solidFill>
                  <a:srgbClr val="0070C0"/>
                </a:solidFill>
                <a:latin typeface="微软雅黑" panose="020B0503020204020204" pitchFamily="34" charset="-122"/>
                <a:ea typeface="微软雅黑" panose="020B0503020204020204" pitchFamily="34" charset="-122"/>
              </a:rPr>
              <a:t>于</a:t>
            </a:r>
            <a:r>
              <a:rPr lang="en-US" altLang="zh-CN" sz="2400" b="1" dirty="0" smtClean="0">
                <a:solidFill>
                  <a:srgbClr val="0070C0"/>
                </a:solidFill>
                <a:latin typeface="微软雅黑" panose="020B0503020204020204" pitchFamily="34" charset="-122"/>
                <a:ea typeface="微软雅黑" panose="020B0503020204020204" pitchFamily="34" charset="-122"/>
              </a:rPr>
              <a:t>2019</a:t>
            </a:r>
            <a:r>
              <a:rPr lang="zh-CN" altLang="en-US" sz="2400" b="1" dirty="0" smtClean="0">
                <a:solidFill>
                  <a:srgbClr val="0070C0"/>
                </a:solidFill>
                <a:latin typeface="微软雅黑" panose="020B0503020204020204" pitchFamily="34" charset="-122"/>
                <a:ea typeface="微软雅黑" panose="020B0503020204020204" pitchFamily="34" charset="-122"/>
              </a:rPr>
              <a:t>年</a:t>
            </a:r>
            <a:r>
              <a:rPr lang="en-US" altLang="zh-CN" sz="2400" b="1" dirty="0" smtClean="0">
                <a:solidFill>
                  <a:srgbClr val="0070C0"/>
                </a:solidFill>
                <a:latin typeface="微软雅黑" panose="020B0503020204020204" pitchFamily="34" charset="-122"/>
                <a:ea typeface="微软雅黑" panose="020B0503020204020204" pitchFamily="34" charset="-122"/>
              </a:rPr>
              <a:t>9</a:t>
            </a:r>
            <a:r>
              <a:rPr lang="zh-CN" altLang="en-US" sz="2400" b="1" dirty="0" smtClean="0">
                <a:solidFill>
                  <a:srgbClr val="0070C0"/>
                </a:solidFill>
                <a:latin typeface="微软雅黑" panose="020B0503020204020204" pitchFamily="34" charset="-122"/>
                <a:ea typeface="微软雅黑" panose="020B0503020204020204" pitchFamily="34" charset="-122"/>
              </a:rPr>
              <a:t>月</a:t>
            </a:r>
            <a:r>
              <a:rPr lang="en-US" altLang="zh-CN" sz="2400" b="1" dirty="0" smtClean="0">
                <a:solidFill>
                  <a:srgbClr val="0070C0"/>
                </a:solidFill>
                <a:latin typeface="微软雅黑" panose="020B0503020204020204" pitchFamily="34" charset="-122"/>
                <a:ea typeface="微软雅黑" panose="020B0503020204020204" pitchFamily="34" charset="-122"/>
              </a:rPr>
              <a:t>12</a:t>
            </a:r>
            <a:r>
              <a:rPr lang="zh-CN" altLang="en-US" sz="2400" b="1" dirty="0" smtClean="0">
                <a:solidFill>
                  <a:srgbClr val="0070C0"/>
                </a:solidFill>
                <a:latin typeface="微软雅黑" panose="020B0503020204020204" pitchFamily="34" charset="-122"/>
                <a:ea typeface="微软雅黑" panose="020B0503020204020204" pitchFamily="34" charset="-122"/>
              </a:rPr>
              <a:t>日</a:t>
            </a:r>
            <a:r>
              <a:rPr lang="zh-CN" altLang="en-US" sz="2400" b="1" dirty="0">
                <a:solidFill>
                  <a:srgbClr val="0070C0"/>
                </a:solidFill>
                <a:latin typeface="微软雅黑" panose="020B0503020204020204" pitchFamily="34" charset="-122"/>
                <a:ea typeface="微软雅黑" panose="020B0503020204020204" pitchFamily="34" charset="-122"/>
              </a:rPr>
              <a:t>正式投入</a:t>
            </a:r>
            <a:r>
              <a:rPr lang="zh-CN" altLang="en-US" sz="2400" b="1" dirty="0" smtClean="0">
                <a:solidFill>
                  <a:srgbClr val="0070C0"/>
                </a:solidFill>
                <a:latin typeface="微软雅黑" panose="020B0503020204020204" pitchFamily="34" charset="-122"/>
                <a:ea typeface="微软雅黑" panose="020B0503020204020204" pitchFamily="34" charset="-122"/>
              </a:rPr>
              <a:t>使用 </a:t>
            </a:r>
            <a:r>
              <a:rPr sz="2400" b="1" dirty="0" smtClean="0">
                <a:solidFill>
                  <a:srgbClr val="C00000"/>
                </a:solidFill>
                <a:latin typeface="微软雅黑" panose="020B0503020204020204" pitchFamily="34" charset="-122"/>
                <a:ea typeface="微软雅黑" panose="020B0503020204020204" pitchFamily="34" charset="-122"/>
              </a:rPr>
              <a:t>目前已签约入驻</a:t>
            </a:r>
            <a:r>
              <a:rPr sz="2400" b="1" dirty="0">
                <a:solidFill>
                  <a:srgbClr val="C00000"/>
                </a:solidFill>
                <a:latin typeface="微软雅黑" panose="020B0503020204020204" pitchFamily="34" charset="-122"/>
                <a:ea typeface="微软雅黑" panose="020B0503020204020204" pitchFamily="34" charset="-122"/>
              </a:rPr>
              <a:t>180余家智能制造企业和双创团队</a:t>
            </a:r>
            <a:r>
              <a:rPr sz="2400" b="1" dirty="0">
                <a:solidFill>
                  <a:srgbClr val="0070C0"/>
                </a:solidFill>
                <a:latin typeface="微软雅黑" panose="020B0503020204020204" pitchFamily="34" charset="-122"/>
                <a:ea typeface="微软雅黑" panose="020B0503020204020204" pitchFamily="34" charset="-122"/>
              </a:rPr>
              <a:t>。</a:t>
            </a:r>
          </a:p>
          <a:p>
            <a:pPr algn="ctr">
              <a:lnSpc>
                <a:spcPts val="3000"/>
              </a:lnSpc>
            </a:pPr>
            <a:r>
              <a:rPr sz="2400" b="1" dirty="0">
                <a:solidFill>
                  <a:srgbClr val="0070C0"/>
                </a:solidFill>
                <a:latin typeface="微软雅黑" panose="020B0503020204020204" pitchFamily="34" charset="-122"/>
                <a:ea typeface="微软雅黑" panose="020B0503020204020204" pitchFamily="34" charset="-122"/>
              </a:rPr>
              <a:t>园区集聚中科院国科创新、工信部赛迪顾问、吉林大学技术转移中心、</a:t>
            </a:r>
          </a:p>
          <a:p>
            <a:pPr algn="ctr">
              <a:lnSpc>
                <a:spcPts val="3000"/>
              </a:lnSpc>
            </a:pPr>
            <a:r>
              <a:rPr sz="2400" b="1" dirty="0">
                <a:solidFill>
                  <a:srgbClr val="0070C0"/>
                </a:solidFill>
                <a:latin typeface="微软雅黑" panose="020B0503020204020204" pitchFamily="34" charset="-122"/>
                <a:ea typeface="微软雅黑" panose="020B0503020204020204" pitchFamily="34" charset="-122"/>
              </a:rPr>
              <a:t>长春新区产业引导基金创新平台等诸多创新平台和服务机构，</a:t>
            </a:r>
          </a:p>
          <a:p>
            <a:pPr algn="ctr">
              <a:lnSpc>
                <a:spcPts val="3000"/>
              </a:lnSpc>
            </a:pPr>
            <a:r>
              <a:rPr sz="2400" b="1" dirty="0">
                <a:solidFill>
                  <a:srgbClr val="0070C0"/>
                </a:solidFill>
                <a:latin typeface="微软雅黑" panose="020B0503020204020204" pitchFamily="34" charset="-122"/>
                <a:ea typeface="微软雅黑" panose="020B0503020204020204" pitchFamily="34" charset="-122"/>
              </a:rPr>
              <a:t>长春新区知识产权生态小镇框架在科技园也逐渐打开。</a:t>
            </a:r>
          </a:p>
        </p:txBody>
      </p:sp>
      <p:sp>
        <p:nvSpPr>
          <p:cNvPr id="20" name="文本框 19"/>
          <p:cNvSpPr txBox="1"/>
          <p:nvPr/>
        </p:nvSpPr>
        <p:spPr>
          <a:xfrm>
            <a:off x="0" y="5970025"/>
            <a:ext cx="12169775" cy="646331"/>
          </a:xfrm>
          <a:prstGeom prst="rect">
            <a:avLst/>
          </a:prstGeom>
          <a:solidFill>
            <a:schemeClr val="tx2">
              <a:lumMod val="20000"/>
              <a:lumOff val="80000"/>
            </a:schemeClr>
          </a:solidFill>
          <a:ln>
            <a:solidFill>
              <a:schemeClr val="accent1">
                <a:lumMod val="20000"/>
                <a:lumOff val="80000"/>
              </a:schemeClr>
            </a:solidFill>
          </a:ln>
        </p:spPr>
        <p:txBody>
          <a:bodyPr wrap="square" rtlCol="0">
            <a:spAutoFit/>
          </a:bodyPr>
          <a:lstStyle/>
          <a:p>
            <a:pPr algn="ct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rPr>
              <a:t>主要细分领域：下一代先进</a:t>
            </a:r>
            <a:r>
              <a:rPr lang="zh-CN" altLang="en-US" sz="2400" b="1" dirty="0" smtClean="0">
                <a:solidFill>
                  <a:srgbClr val="0070C0"/>
                </a:solidFill>
                <a:latin typeface="微软雅黑" panose="020B0503020204020204" pitchFamily="34" charset="-122"/>
                <a:ea typeface="微软雅黑" panose="020B0503020204020204" pitchFamily="34" charset="-122"/>
              </a:rPr>
              <a:t>功能材料 智能</a:t>
            </a:r>
            <a:r>
              <a:rPr lang="zh-CN" altLang="en-US" sz="2400" b="1" dirty="0">
                <a:solidFill>
                  <a:srgbClr val="0070C0"/>
                </a:solidFill>
                <a:latin typeface="微软雅黑" panose="020B0503020204020204" pitchFamily="34" charset="-122"/>
                <a:ea typeface="微软雅黑" panose="020B0503020204020204" pitchFamily="34" charset="-122"/>
              </a:rPr>
              <a:t>机械</a:t>
            </a:r>
            <a:r>
              <a:rPr lang="zh-CN" altLang="en-US" sz="2400" b="1" dirty="0" smtClean="0">
                <a:solidFill>
                  <a:srgbClr val="0070C0"/>
                </a:solidFill>
                <a:latin typeface="微软雅黑" panose="020B0503020204020204" pitchFamily="34" charset="-122"/>
                <a:ea typeface="微软雅黑" panose="020B0503020204020204" pitchFamily="34" charset="-122"/>
              </a:rPr>
              <a:t>制造 新型能源</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127" y="836712"/>
            <a:ext cx="3924648" cy="270533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E:\02-产业四期\产业四期.jpg"/>
          <p:cNvPicPr>
            <a:picLocks noChangeAspect="1" noChangeArrowheads="1"/>
          </p:cNvPicPr>
          <p:nvPr/>
        </p:nvPicPr>
        <p:blipFill>
          <a:blip r:embed="rId2" cstate="print"/>
          <a:srcRect l="9555" r="15431" b="4545"/>
          <a:stretch>
            <a:fillRect/>
          </a:stretch>
        </p:blipFill>
        <p:spPr bwMode="auto">
          <a:xfrm>
            <a:off x="0" y="827591"/>
            <a:ext cx="3960440" cy="3024336"/>
          </a:xfrm>
          <a:prstGeom prst="rect">
            <a:avLst/>
          </a:prstGeom>
          <a:noFill/>
        </p:spPr>
      </p:pic>
      <p:sp>
        <p:nvSpPr>
          <p:cNvPr id="22"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1.3.4 </a:t>
            </a:r>
            <a:r>
              <a:rPr lang="zh-CN" altLang="en-US" sz="3200" b="1" dirty="0" smtClean="0">
                <a:solidFill>
                  <a:srgbClr val="0070C0"/>
                </a:solidFill>
                <a:latin typeface="微软雅黑" panose="020B0503020204020204" pitchFamily="34" charset="-122"/>
                <a:ea typeface="微软雅黑" panose="020B0503020204020204" pitchFamily="34" charset="-122"/>
              </a:rPr>
              <a:t>上市加速园</a:t>
            </a:r>
            <a:r>
              <a:rPr lang="en-US" altLang="zh-CN" sz="3200" b="1" dirty="0" smtClean="0">
                <a:solidFill>
                  <a:srgbClr val="0070C0"/>
                </a:solidFill>
                <a:latin typeface="微软雅黑" panose="020B0503020204020204" pitchFamily="34" charset="-122"/>
                <a:ea typeface="微软雅黑" panose="020B0503020204020204" pitchFamily="34" charset="-122"/>
              </a:rPr>
              <a:t>(</a:t>
            </a:r>
            <a:r>
              <a:rPr lang="zh-CN" altLang="en-US" sz="3200" b="1" dirty="0">
                <a:solidFill>
                  <a:srgbClr val="0070C0"/>
                </a:solidFill>
                <a:latin typeface="微软雅黑" panose="020B0503020204020204" pitchFamily="34" charset="-122"/>
                <a:ea typeface="微软雅黑" panose="020B0503020204020204" pitchFamily="34" charset="-122"/>
              </a:rPr>
              <a:t>产业</a:t>
            </a:r>
            <a:r>
              <a:rPr lang="en-US" altLang="zh-CN" sz="3200" b="1" dirty="0">
                <a:solidFill>
                  <a:srgbClr val="0070C0"/>
                </a:solidFill>
                <a:latin typeface="微软雅黑" panose="020B0503020204020204" pitchFamily="34" charset="-122"/>
                <a:ea typeface="微软雅黑" panose="020B0503020204020204" pitchFamily="34" charset="-122"/>
              </a:rPr>
              <a:t>4</a:t>
            </a:r>
            <a:r>
              <a:rPr lang="zh-CN" altLang="en-US" sz="3200" b="1" dirty="0">
                <a:solidFill>
                  <a:srgbClr val="0070C0"/>
                </a:solidFill>
                <a:latin typeface="微软雅黑" panose="020B0503020204020204" pitchFamily="34" charset="-122"/>
                <a:ea typeface="微软雅黑" panose="020B0503020204020204" pitchFamily="34" charset="-122"/>
              </a:rPr>
              <a:t>期</a:t>
            </a:r>
            <a:r>
              <a:rPr lang="en-US" altLang="zh-CN" sz="3200" b="1" dirty="0">
                <a:solidFill>
                  <a:srgbClr val="0070C0"/>
                </a:solidFill>
                <a:latin typeface="微软雅黑" panose="020B0503020204020204" pitchFamily="34" charset="-122"/>
                <a:ea typeface="微软雅黑" panose="020B0503020204020204" pitchFamily="34" charset="-122"/>
              </a:rPr>
              <a:t>)</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24" name="组合 75"/>
          <p:cNvGrpSpPr/>
          <p:nvPr/>
        </p:nvGrpSpPr>
        <p:grpSpPr>
          <a:xfrm>
            <a:off x="1" y="260648"/>
            <a:ext cx="1403584" cy="387627"/>
            <a:chOff x="0" y="188640"/>
            <a:chExt cx="1664323" cy="459635"/>
          </a:xfrm>
        </p:grpSpPr>
        <p:sp>
          <p:nvSpPr>
            <p:cNvPr id="25" name="五边形 24"/>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 name="燕尾形 25"/>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7" name="燕尾形 26"/>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8" name="直接连接符 27"/>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pic>
        <p:nvPicPr>
          <p:cNvPr id="4098" name="Picture 2" descr="E:\02-产业四期\20200701产业四期\03.jpg"/>
          <p:cNvPicPr>
            <a:picLocks noChangeAspect="1" noChangeArrowheads="1"/>
          </p:cNvPicPr>
          <p:nvPr/>
        </p:nvPicPr>
        <p:blipFill>
          <a:blip r:embed="rId3" cstate="print"/>
          <a:srcRect/>
          <a:stretch>
            <a:fillRect/>
          </a:stretch>
        </p:blipFill>
        <p:spPr bwMode="auto">
          <a:xfrm>
            <a:off x="3924647" y="827592"/>
            <a:ext cx="4570210" cy="3024336"/>
          </a:xfrm>
          <a:prstGeom prst="rect">
            <a:avLst/>
          </a:prstGeom>
          <a:noFill/>
        </p:spPr>
      </p:pic>
      <p:pic>
        <p:nvPicPr>
          <p:cNvPr id="4099" name="Picture 3" descr="E:\02-产业四期\20200701产业四期\02.jpg"/>
          <p:cNvPicPr>
            <a:picLocks noChangeAspect="1" noChangeArrowheads="1"/>
          </p:cNvPicPr>
          <p:nvPr/>
        </p:nvPicPr>
        <p:blipFill>
          <a:blip r:embed="rId4" cstate="print"/>
          <a:srcRect l="18056"/>
          <a:stretch>
            <a:fillRect/>
          </a:stretch>
        </p:blipFill>
        <p:spPr bwMode="auto">
          <a:xfrm>
            <a:off x="7921303" y="827591"/>
            <a:ext cx="4248472" cy="3033457"/>
          </a:xfrm>
          <a:prstGeom prst="rect">
            <a:avLst/>
          </a:prstGeom>
          <a:noFill/>
        </p:spPr>
      </p:pic>
      <p:sp>
        <p:nvSpPr>
          <p:cNvPr id="16" name="TextBox 15"/>
          <p:cNvSpPr txBox="1"/>
          <p:nvPr/>
        </p:nvSpPr>
        <p:spPr>
          <a:xfrm>
            <a:off x="0" y="4328515"/>
            <a:ext cx="12061551" cy="2015936"/>
          </a:xfrm>
          <a:prstGeom prst="rect">
            <a:avLst/>
          </a:prstGeom>
          <a:noFill/>
        </p:spPr>
        <p:txBody>
          <a:bodyPr wrap="square" rtlCol="0">
            <a:spAutoFit/>
          </a:bodyPr>
          <a:lstStyle/>
          <a:p>
            <a:pPr algn="ctr">
              <a:lnSpc>
                <a:spcPts val="3000"/>
              </a:lnSpc>
            </a:pPr>
            <a:r>
              <a:rPr sz="2400" b="1" dirty="0">
                <a:solidFill>
                  <a:srgbClr val="0070C0"/>
                </a:solidFill>
                <a:latin typeface="微软雅黑" panose="020B0503020204020204" pitchFamily="34" charset="-122"/>
                <a:ea typeface="微软雅黑" panose="020B0503020204020204" pitchFamily="34" charset="-122"/>
              </a:rPr>
              <a:t>长春北湖科技园产业</a:t>
            </a:r>
            <a:r>
              <a:rPr sz="2400" b="1" dirty="0" smtClean="0">
                <a:solidFill>
                  <a:srgbClr val="0070C0"/>
                </a:solidFill>
                <a:latin typeface="微软雅黑" panose="020B0503020204020204" pitchFamily="34" charset="-122"/>
                <a:ea typeface="微软雅黑" panose="020B0503020204020204" pitchFamily="34" charset="-122"/>
              </a:rPr>
              <a:t>4</a:t>
            </a:r>
            <a:r>
              <a:rPr lang="zh-CN" altLang="en-US" sz="2400" b="1" dirty="0" smtClean="0">
                <a:solidFill>
                  <a:srgbClr val="0070C0"/>
                </a:solidFill>
                <a:latin typeface="微软雅黑" panose="020B0503020204020204" pitchFamily="34" charset="-122"/>
                <a:ea typeface="微软雅黑" panose="020B0503020204020204" pitchFamily="34" charset="-122"/>
              </a:rPr>
              <a:t>期上市加速园</a:t>
            </a:r>
            <a:endParaRPr lang="en-US" altLang="zh-CN" sz="2400" b="1" dirty="0" smtClean="0">
              <a:solidFill>
                <a:srgbClr val="0070C0"/>
              </a:solidFill>
              <a:latin typeface="微软雅黑" panose="020B0503020204020204" pitchFamily="34" charset="-122"/>
              <a:ea typeface="微软雅黑" panose="020B0503020204020204" pitchFamily="34" charset="-122"/>
            </a:endParaRPr>
          </a:p>
          <a:p>
            <a:pPr algn="ctr">
              <a:lnSpc>
                <a:spcPts val="3000"/>
              </a:lnSpc>
            </a:pPr>
            <a:r>
              <a:rPr lang="zh-CN" altLang="en-US" sz="2400" b="1" dirty="0">
                <a:solidFill>
                  <a:srgbClr val="0070C0"/>
                </a:solidFill>
                <a:latin typeface="微软雅黑" panose="020B0503020204020204" pitchFamily="34" charset="-122"/>
                <a:ea typeface="微软雅黑" panose="020B0503020204020204" pitchFamily="34" charset="-122"/>
              </a:rPr>
              <a:t>以致力于成为企业的陪跑者、产业发展的助推器为锚点</a:t>
            </a:r>
            <a:r>
              <a:rPr sz="2400" b="1" dirty="0" smtClean="0">
                <a:solidFill>
                  <a:srgbClr val="0070C0"/>
                </a:solidFill>
                <a:latin typeface="微软雅黑" panose="020B0503020204020204" pitchFamily="34" charset="-122"/>
                <a:ea typeface="微软雅黑" panose="020B0503020204020204" pitchFamily="34" charset="-122"/>
              </a:rPr>
              <a:t>，</a:t>
            </a:r>
            <a:endParaRPr sz="2400" b="1" dirty="0">
              <a:solidFill>
                <a:srgbClr val="0070C0"/>
              </a:solidFill>
              <a:latin typeface="微软雅黑" panose="020B0503020204020204" pitchFamily="34" charset="-122"/>
              <a:ea typeface="微软雅黑" panose="020B0503020204020204" pitchFamily="34" charset="-122"/>
            </a:endParaRPr>
          </a:p>
          <a:p>
            <a:pPr algn="ctr">
              <a:lnSpc>
                <a:spcPts val="3000"/>
              </a:lnSpc>
            </a:pPr>
            <a:r>
              <a:rPr lang="zh-CN" altLang="en-US" sz="2400" b="1" dirty="0">
                <a:solidFill>
                  <a:srgbClr val="0070C0"/>
                </a:solidFill>
                <a:latin typeface="微软雅黑" panose="020B0503020204020204" pitchFamily="34" charset="-122"/>
                <a:ea typeface="微软雅黑" panose="020B0503020204020204" pitchFamily="34" charset="-122"/>
              </a:rPr>
              <a:t>依托“北湖产城”模式，重点关注企业在成长过程中的加速和上市</a:t>
            </a:r>
            <a:r>
              <a:rPr lang="zh-CN" altLang="en-US" sz="2400" b="1" dirty="0" smtClean="0">
                <a:solidFill>
                  <a:srgbClr val="0070C0"/>
                </a:solidFill>
                <a:latin typeface="微软雅黑" panose="020B0503020204020204" pitchFamily="34" charset="-122"/>
                <a:ea typeface="微软雅黑" panose="020B0503020204020204" pitchFamily="34" charset="-122"/>
              </a:rPr>
              <a:t>阶段</a:t>
            </a:r>
            <a:endParaRPr lang="en-US" altLang="zh-CN" sz="2400" b="1" dirty="0" smtClean="0">
              <a:solidFill>
                <a:srgbClr val="0070C0"/>
              </a:solidFill>
              <a:latin typeface="微软雅黑" panose="020B0503020204020204" pitchFamily="34" charset="-122"/>
              <a:ea typeface="微软雅黑" panose="020B0503020204020204" pitchFamily="34" charset="-122"/>
            </a:endParaRPr>
          </a:p>
          <a:p>
            <a:pPr algn="ctr">
              <a:lnSpc>
                <a:spcPts val="3000"/>
              </a:lnSpc>
            </a:pPr>
            <a:r>
              <a:rPr lang="zh-CN" altLang="en-US" sz="2400" b="1" dirty="0" smtClean="0">
                <a:solidFill>
                  <a:srgbClr val="0070C0"/>
                </a:solidFill>
                <a:latin typeface="微软雅黑" panose="020B0503020204020204" pitchFamily="34" charset="-122"/>
                <a:ea typeface="微软雅黑" panose="020B0503020204020204" pitchFamily="34" charset="-122"/>
              </a:rPr>
              <a:t>关注</a:t>
            </a:r>
            <a:r>
              <a:rPr lang="zh-CN" altLang="en-US" sz="2400" b="1" dirty="0">
                <a:solidFill>
                  <a:srgbClr val="0070C0"/>
                </a:solidFill>
                <a:latin typeface="微软雅黑" panose="020B0503020204020204" pitchFamily="34" charset="-122"/>
                <a:ea typeface="微软雅黑" panose="020B0503020204020204" pitchFamily="34" charset="-122"/>
              </a:rPr>
              <a:t>科技成果的转化和应用，通过一系列专业化、定制化的服务，为区域产业升级、企业发展提供更加科学有效的赋能，为企业提供更为精准、高效的成长和上市</a:t>
            </a:r>
            <a:r>
              <a:rPr lang="zh-CN" altLang="en-US" sz="2400" b="1" dirty="0" smtClean="0">
                <a:solidFill>
                  <a:srgbClr val="0070C0"/>
                </a:solidFill>
                <a:latin typeface="微软雅黑" panose="020B0503020204020204" pitchFamily="34" charset="-122"/>
                <a:ea typeface="微软雅黑" panose="020B0503020204020204" pitchFamily="34" charset="-122"/>
              </a:rPr>
              <a:t>服务</a:t>
            </a:r>
            <a:r>
              <a:rPr sz="2400" b="1" dirty="0" smtClean="0">
                <a:solidFill>
                  <a:srgbClr val="0070C0"/>
                </a:solidFill>
                <a:latin typeface="微软雅黑" panose="020B0503020204020204" pitchFamily="34" charset="-122"/>
                <a:ea typeface="微软雅黑" panose="020B0503020204020204" pitchFamily="34" charset="-122"/>
              </a:rPr>
              <a:t>。</a:t>
            </a:r>
            <a:endParaRPr sz="24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2015年开始照片\2020年11月园区实景照片\已修过\_DSC3566.jpg"/>
          <p:cNvPicPr>
            <a:picLocks noChangeAspect="1" noChangeArrowheads="1"/>
          </p:cNvPicPr>
          <p:nvPr/>
        </p:nvPicPr>
        <p:blipFill>
          <a:blip r:embed="rId2" cstate="print"/>
          <a:srcRect b="17902"/>
          <a:stretch>
            <a:fillRect/>
          </a:stretch>
        </p:blipFill>
        <p:spPr bwMode="auto">
          <a:xfrm>
            <a:off x="1" y="910972"/>
            <a:ext cx="12169775" cy="5947028"/>
          </a:xfrm>
          <a:prstGeom prst="rect">
            <a:avLst/>
          </a:prstGeom>
          <a:noFill/>
        </p:spPr>
      </p:pic>
      <p:sp>
        <p:nvSpPr>
          <p:cNvPr id="16"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1.4 </a:t>
            </a:r>
            <a:r>
              <a:rPr lang="zh-CN" altLang="en-US" sz="3200" b="1" dirty="0">
                <a:solidFill>
                  <a:srgbClr val="0070C0"/>
                </a:solidFill>
                <a:latin typeface="微软雅黑" panose="020B0503020204020204" pitchFamily="34" charset="-122"/>
                <a:ea typeface="微软雅黑" panose="020B0503020204020204" pitchFamily="34" charset="-122"/>
              </a:rPr>
              <a:t>园区运营</a:t>
            </a:r>
            <a:r>
              <a:rPr lang="en-US" altLang="zh-CN" sz="3200" b="1" dirty="0">
                <a:solidFill>
                  <a:srgbClr val="0070C0"/>
                </a:solidFill>
                <a:latin typeface="微软雅黑" panose="020B0503020204020204" pitchFamily="34" charset="-122"/>
                <a:ea typeface="微软雅黑" panose="020B0503020204020204" pitchFamily="34" charset="-122"/>
              </a:rPr>
              <a:t>-</a:t>
            </a:r>
            <a:r>
              <a:rPr lang="zh-CN" altLang="en-US" sz="3200" b="1" dirty="0">
                <a:solidFill>
                  <a:srgbClr val="0070C0"/>
                </a:solidFill>
                <a:latin typeface="微软雅黑" panose="020B0503020204020204" pitchFamily="34" charset="-122"/>
                <a:ea typeface="微软雅黑" panose="020B0503020204020204" pitchFamily="34" charset="-122"/>
              </a:rPr>
              <a:t>企业</a:t>
            </a:r>
          </a:p>
        </p:txBody>
      </p:sp>
      <p:grpSp>
        <p:nvGrpSpPr>
          <p:cNvPr id="2" name="组合 75"/>
          <p:cNvGrpSpPr/>
          <p:nvPr/>
        </p:nvGrpSpPr>
        <p:grpSpPr>
          <a:xfrm>
            <a:off x="1" y="260648"/>
            <a:ext cx="1403584" cy="387627"/>
            <a:chOff x="0" y="188640"/>
            <a:chExt cx="1664323" cy="459635"/>
          </a:xfrm>
        </p:grpSpPr>
        <p:sp>
          <p:nvSpPr>
            <p:cNvPr id="19" name="五边形 18"/>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燕尾形 19"/>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1" name="燕尾形 20"/>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2" name="直接连接符 21"/>
          <p:cNvCxnSpPr/>
          <p:nvPr/>
        </p:nvCxnSpPr>
        <p:spPr>
          <a:xfrm>
            <a:off x="1491324" y="692696"/>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6536386" y="1633839"/>
            <a:ext cx="3796973" cy="423776"/>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4" name="圆角矩形 23"/>
          <p:cNvSpPr/>
          <p:nvPr/>
        </p:nvSpPr>
        <p:spPr>
          <a:xfrm>
            <a:off x="3276576" y="1595739"/>
            <a:ext cx="2592288" cy="423776"/>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5007687" y="2164990"/>
            <a:ext cx="3021415" cy="423776"/>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1692399" y="2717665"/>
            <a:ext cx="6877871" cy="423776"/>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9" name="圆角矩形 28"/>
          <p:cNvSpPr/>
          <p:nvPr/>
        </p:nvSpPr>
        <p:spPr>
          <a:xfrm>
            <a:off x="10200322" y="2730275"/>
            <a:ext cx="853117" cy="423776"/>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1" name="圆角矩形 30"/>
          <p:cNvSpPr/>
          <p:nvPr/>
        </p:nvSpPr>
        <p:spPr>
          <a:xfrm>
            <a:off x="6732959" y="3293531"/>
            <a:ext cx="1080120" cy="423776"/>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2" name="圆角矩形 31"/>
          <p:cNvSpPr/>
          <p:nvPr/>
        </p:nvSpPr>
        <p:spPr>
          <a:xfrm>
            <a:off x="9867311" y="3270340"/>
            <a:ext cx="1186128" cy="423776"/>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4" name="文本框 1"/>
          <p:cNvSpPr txBox="1"/>
          <p:nvPr/>
        </p:nvSpPr>
        <p:spPr>
          <a:xfrm>
            <a:off x="1019840" y="910972"/>
            <a:ext cx="10865485" cy="2890520"/>
          </a:xfrm>
          <a:prstGeom prst="rect">
            <a:avLst/>
          </a:prstGeom>
          <a:noFill/>
        </p:spPr>
        <p:txBody>
          <a:bodyPr wrap="square" lIns="121917" tIns="60958" rIns="121917" bIns="60958" rtlCol="0">
            <a:spAutoFit/>
          </a:bodyPr>
          <a:lstStyle/>
          <a:p>
            <a:pPr algn="ctr">
              <a:lnSpc>
                <a:spcPct val="15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长春北湖科技园</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2014</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9</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月开园运营以来，引进落位各</a:t>
            </a:r>
            <a:r>
              <a:rPr lang="zh-CN" altLang="en-US"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类 </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科技、双创类企业和机构</a:t>
            </a: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750</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余家</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其中科技  </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研发类企业</a:t>
            </a: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450</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家</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，包括</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上市企业及分子公司20余家</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b="1" dirty="0" err="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培育</a:t>
            </a:r>
            <a:r>
              <a:rPr lang="en-US"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家国家级小巨人</a:t>
            </a:r>
            <a:r>
              <a:rPr lang="zh-CN" altLang="en-US" sz="24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企业 </a:t>
            </a:r>
            <a:r>
              <a:rPr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30</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家省市级专精特新企业、</a:t>
            </a: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87</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家国家高新技术企业</a:t>
            </a:r>
            <a:r>
              <a:rPr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b="1" dirty="0" err="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域外项目占比</a:t>
            </a:r>
            <a:r>
              <a:rPr lang="en-US"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30</a:t>
            </a:r>
            <a:r>
              <a:rPr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en-US" altLang="zh-CN"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2019-2023</a:t>
            </a:r>
            <a:r>
              <a:rPr lang="zh-CN" altLang="en-US"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长春北湖科技园总收入</a:t>
            </a:r>
            <a:r>
              <a:rPr lang="zh-CN" altLang="en-US"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连续</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五</a:t>
            </a:r>
            <a:r>
              <a:rPr lang="zh-CN" altLang="en-US"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突破 </a:t>
            </a:r>
            <a:r>
              <a:rPr lang="en-US" altLang="zh-CN" sz="24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30</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亿元</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，园区累计总收入近 </a:t>
            </a:r>
            <a:r>
              <a:rPr lang="en-US" altLang="zh-CN" sz="24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240</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亿元</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E:\2015年开始照片\2020年11月园区实景照片\已修过\DSC_8364---.jpg"/>
          <p:cNvPicPr>
            <a:picLocks noChangeAspect="1" noChangeArrowheads="1"/>
          </p:cNvPicPr>
          <p:nvPr/>
        </p:nvPicPr>
        <p:blipFill>
          <a:blip r:embed="rId2" cstate="print"/>
          <a:srcRect b="32583"/>
          <a:stretch>
            <a:fillRect/>
          </a:stretch>
        </p:blipFill>
        <p:spPr bwMode="auto">
          <a:xfrm>
            <a:off x="5524" y="908719"/>
            <a:ext cx="12177993" cy="6002983"/>
          </a:xfrm>
          <a:prstGeom prst="rect">
            <a:avLst/>
          </a:prstGeom>
          <a:noFill/>
        </p:spPr>
      </p:pic>
      <p:sp>
        <p:nvSpPr>
          <p:cNvPr id="18"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1.5 </a:t>
            </a:r>
            <a:r>
              <a:rPr lang="zh-CN" altLang="en-US" sz="3200" b="1" dirty="0">
                <a:solidFill>
                  <a:srgbClr val="0070C0"/>
                </a:solidFill>
                <a:latin typeface="微软雅黑" panose="020B0503020204020204" pitchFamily="34" charset="-122"/>
                <a:ea typeface="微软雅黑" panose="020B0503020204020204" pitchFamily="34" charset="-122"/>
              </a:rPr>
              <a:t>园区运营</a:t>
            </a:r>
            <a:r>
              <a:rPr lang="en-US" altLang="zh-CN" sz="3200" b="1" dirty="0">
                <a:solidFill>
                  <a:srgbClr val="0070C0"/>
                </a:solidFill>
                <a:latin typeface="微软雅黑" panose="020B0503020204020204" pitchFamily="34" charset="-122"/>
                <a:ea typeface="微软雅黑" panose="020B0503020204020204" pitchFamily="34" charset="-122"/>
              </a:rPr>
              <a:t>-</a:t>
            </a:r>
            <a:r>
              <a:rPr lang="zh-CN" altLang="en-US" sz="3200" b="1" dirty="0">
                <a:solidFill>
                  <a:srgbClr val="0070C0"/>
                </a:solidFill>
                <a:latin typeface="微软雅黑" panose="020B0503020204020204" pitchFamily="34" charset="-122"/>
                <a:ea typeface="微软雅黑" panose="020B0503020204020204" pitchFamily="34" charset="-122"/>
              </a:rPr>
              <a:t>人才</a:t>
            </a:r>
          </a:p>
        </p:txBody>
      </p:sp>
      <p:grpSp>
        <p:nvGrpSpPr>
          <p:cNvPr id="3" name="组合 75"/>
          <p:cNvGrpSpPr/>
          <p:nvPr/>
        </p:nvGrpSpPr>
        <p:grpSpPr>
          <a:xfrm>
            <a:off x="1" y="260648"/>
            <a:ext cx="1403584" cy="387627"/>
            <a:chOff x="0" y="188640"/>
            <a:chExt cx="1664323" cy="459635"/>
          </a:xfrm>
        </p:grpSpPr>
        <p:sp>
          <p:nvSpPr>
            <p:cNvPr id="21" name="五边形 2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sp>
          <p:nvSpPr>
            <p:cNvPr id="22" name="燕尾形 2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endParaRPr>
            </a:p>
          </p:txBody>
        </p:sp>
        <p:sp>
          <p:nvSpPr>
            <p:cNvPr id="23" name="燕尾形 2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endParaRPr>
            </a:p>
          </p:txBody>
        </p:sp>
      </p:grpSp>
      <p:cxnSp>
        <p:nvCxnSpPr>
          <p:cNvPr id="24" name="直接连接符 23"/>
          <p:cNvCxnSpPr/>
          <p:nvPr/>
        </p:nvCxnSpPr>
        <p:spPr>
          <a:xfrm>
            <a:off x="1491324" y="692696"/>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圆角矩形 24"/>
          <p:cNvSpPr/>
          <p:nvPr/>
        </p:nvSpPr>
        <p:spPr>
          <a:xfrm>
            <a:off x="10352563" y="1114957"/>
            <a:ext cx="832485" cy="423545"/>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mj-ea"/>
              <a:ea typeface="+mj-ea"/>
            </a:endParaRPr>
          </a:p>
        </p:txBody>
      </p:sp>
      <p:sp>
        <p:nvSpPr>
          <p:cNvPr id="26" name="圆角矩形 25"/>
          <p:cNvSpPr/>
          <p:nvPr/>
        </p:nvSpPr>
        <p:spPr>
          <a:xfrm>
            <a:off x="10050494" y="1662311"/>
            <a:ext cx="718311" cy="423545"/>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mj-ea"/>
              <a:ea typeface="+mj-ea"/>
            </a:endParaRPr>
          </a:p>
        </p:txBody>
      </p:sp>
      <p:sp>
        <p:nvSpPr>
          <p:cNvPr id="30" name="圆角矩形 29"/>
          <p:cNvSpPr/>
          <p:nvPr/>
        </p:nvSpPr>
        <p:spPr>
          <a:xfrm>
            <a:off x="10616564" y="2217330"/>
            <a:ext cx="568484" cy="423545"/>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mj-ea"/>
              <a:ea typeface="+mj-ea"/>
            </a:endParaRPr>
          </a:p>
        </p:txBody>
      </p:sp>
      <p:sp>
        <p:nvSpPr>
          <p:cNvPr id="31" name="圆角矩形 30"/>
          <p:cNvSpPr/>
          <p:nvPr/>
        </p:nvSpPr>
        <p:spPr>
          <a:xfrm>
            <a:off x="9936320" y="3312038"/>
            <a:ext cx="832485" cy="423545"/>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mj-ea"/>
              <a:ea typeface="+mj-ea"/>
            </a:endParaRPr>
          </a:p>
        </p:txBody>
      </p:sp>
      <p:sp>
        <p:nvSpPr>
          <p:cNvPr id="33" name="圆角矩形 32"/>
          <p:cNvSpPr/>
          <p:nvPr/>
        </p:nvSpPr>
        <p:spPr>
          <a:xfrm>
            <a:off x="10050494" y="2775271"/>
            <a:ext cx="718311" cy="423545"/>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mj-ea"/>
              <a:ea typeface="+mj-ea"/>
            </a:endParaRPr>
          </a:p>
        </p:txBody>
      </p:sp>
      <p:sp>
        <p:nvSpPr>
          <p:cNvPr id="35" name="圆角矩形 34"/>
          <p:cNvSpPr/>
          <p:nvPr/>
        </p:nvSpPr>
        <p:spPr>
          <a:xfrm>
            <a:off x="7092999" y="2775270"/>
            <a:ext cx="760477" cy="423545"/>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mj-ea"/>
              <a:ea typeface="+mj-ea"/>
            </a:endParaRPr>
          </a:p>
        </p:txBody>
      </p:sp>
      <p:sp>
        <p:nvSpPr>
          <p:cNvPr id="36" name="圆角矩形 35"/>
          <p:cNvSpPr/>
          <p:nvPr/>
        </p:nvSpPr>
        <p:spPr>
          <a:xfrm>
            <a:off x="6556774" y="2238503"/>
            <a:ext cx="680242" cy="423545"/>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mj-ea"/>
              <a:ea typeface="+mj-ea"/>
            </a:endParaRPr>
          </a:p>
        </p:txBody>
      </p:sp>
      <p:sp>
        <p:nvSpPr>
          <p:cNvPr id="37" name="圆角矩形 36"/>
          <p:cNvSpPr/>
          <p:nvPr/>
        </p:nvSpPr>
        <p:spPr>
          <a:xfrm>
            <a:off x="3564607" y="2217330"/>
            <a:ext cx="536226" cy="423545"/>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mj-ea"/>
              <a:ea typeface="+mj-ea"/>
            </a:endParaRPr>
          </a:p>
        </p:txBody>
      </p:sp>
      <p:sp>
        <p:nvSpPr>
          <p:cNvPr id="38" name="圆角矩形 37"/>
          <p:cNvSpPr/>
          <p:nvPr/>
        </p:nvSpPr>
        <p:spPr>
          <a:xfrm>
            <a:off x="10346753" y="3867057"/>
            <a:ext cx="536226" cy="423545"/>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mj-ea"/>
              <a:ea typeface="+mj-ea"/>
            </a:endParaRPr>
          </a:p>
        </p:txBody>
      </p:sp>
      <p:sp>
        <p:nvSpPr>
          <p:cNvPr id="4" name="文本框 1"/>
          <p:cNvSpPr txBox="1"/>
          <p:nvPr/>
        </p:nvSpPr>
        <p:spPr>
          <a:xfrm>
            <a:off x="1200971" y="991148"/>
            <a:ext cx="10711605" cy="4001091"/>
          </a:xfrm>
          <a:prstGeom prst="rect">
            <a:avLst/>
          </a:prstGeom>
          <a:noFill/>
        </p:spPr>
        <p:txBody>
          <a:bodyPr wrap="square" lIns="121917" tIns="60958" rIns="121917" bIns="60958" rtlCol="0">
            <a:spAutoFit/>
          </a:bodyPr>
          <a:lstStyle/>
          <a:p>
            <a:pPr algn="r">
              <a:lnSpc>
                <a:spcPct val="150000"/>
              </a:lnSpc>
            </a:pPr>
            <a:r>
              <a:rPr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截至目前，长春北湖科技园已吸引创业、就业人才近</a:t>
            </a:r>
            <a:r>
              <a:rPr 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6000</a:t>
            </a:r>
            <a:r>
              <a:rPr 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a:t>
            </a:r>
            <a:endParaRPr 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r">
              <a:lnSpc>
                <a:spcPct val="150000"/>
              </a:lnSpc>
            </a:pPr>
            <a:r>
              <a:rPr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其中大专以上高知人才</a:t>
            </a:r>
            <a:r>
              <a:rPr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4500</a:t>
            </a:r>
            <a:r>
              <a:rPr 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err="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余人</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r">
              <a:lnSpc>
                <a:spcPct val="150000"/>
              </a:lnSpc>
            </a:pPr>
            <a:r>
              <a:rPr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长白慧谷</a:t>
            </a:r>
            <a:r>
              <a:rPr 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15</a:t>
            </a:r>
            <a:r>
              <a:rPr 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名、域外合作专家</a:t>
            </a:r>
            <a:r>
              <a:rPr 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30</a:t>
            </a:r>
            <a:r>
              <a:rPr 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名、研究员与正教授级别</a:t>
            </a:r>
            <a:r>
              <a:rPr 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60</a:t>
            </a:r>
            <a:r>
              <a:rPr 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名、</a:t>
            </a:r>
          </a:p>
          <a:p>
            <a:pPr algn="r">
              <a:lnSpc>
                <a:spcPct val="150000"/>
              </a:lnSpc>
            </a:pPr>
            <a:r>
              <a:rPr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博士、硕士研究生</a:t>
            </a:r>
            <a:r>
              <a:rPr 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400</a:t>
            </a:r>
            <a:r>
              <a:rPr 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余名、研发人员</a:t>
            </a:r>
            <a:r>
              <a:rPr 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600</a:t>
            </a:r>
            <a:r>
              <a:rPr 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余名。</a:t>
            </a:r>
            <a:endParaRPr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r">
              <a:lnSpc>
                <a:spcPct val="150000"/>
              </a:lnSpc>
            </a:pP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目前，园区累计拥有知识产权  </a:t>
            </a:r>
            <a:r>
              <a:rPr lang="en-US" altLang="zh-CN" sz="24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4000 </a:t>
            </a:r>
            <a:r>
              <a:rPr lang="zh-CN" altLang="en-US" sz="24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余件，</a:t>
            </a:r>
            <a:endParaRPr lang="en-US" altLang="zh-CN" sz="24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r">
              <a:lnSpc>
                <a:spcPct val="150000"/>
              </a:lnSpc>
            </a:pPr>
            <a:r>
              <a:rPr lang="zh-CN" altLang="en-US" sz="24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园区内完成技术交易总金额  </a:t>
            </a:r>
            <a:r>
              <a:rPr lang="en-US" altLang="zh-CN" sz="24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  </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亿元。</a:t>
            </a:r>
          </a:p>
          <a:p>
            <a:pPr algn="r">
              <a:lnSpc>
                <a:spcPct val="150000"/>
              </a:lnSpc>
            </a:pP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1.6 </a:t>
            </a:r>
            <a:r>
              <a:rPr lang="zh-CN" altLang="en-US" sz="3200" b="1" dirty="0">
                <a:solidFill>
                  <a:srgbClr val="0070C0"/>
                </a:solidFill>
                <a:latin typeface="微软雅黑" panose="020B0503020204020204" pitchFamily="34" charset="-122"/>
                <a:ea typeface="微软雅黑" panose="020B0503020204020204" pitchFamily="34" charset="-122"/>
              </a:rPr>
              <a:t>运营情况</a:t>
            </a:r>
            <a:r>
              <a:rPr lang="en-US" altLang="zh-CN" sz="3200" b="1" dirty="0">
                <a:solidFill>
                  <a:srgbClr val="0070C0"/>
                </a:solidFill>
                <a:latin typeface="微软雅黑" panose="020B0503020204020204" pitchFamily="34" charset="-122"/>
                <a:ea typeface="微软雅黑" panose="020B0503020204020204" pitchFamily="34" charset="-122"/>
              </a:rPr>
              <a:t>-</a:t>
            </a:r>
            <a:r>
              <a:rPr lang="zh-CN" altLang="en-US" sz="3200" b="1" dirty="0">
                <a:solidFill>
                  <a:srgbClr val="0070C0"/>
                </a:solidFill>
                <a:latin typeface="微软雅黑" panose="020B0503020204020204" pitchFamily="34" charset="-122"/>
                <a:ea typeface="微软雅黑" panose="020B0503020204020204" pitchFamily="34" charset="-122"/>
              </a:rPr>
              <a:t>资质荣誉</a:t>
            </a:r>
          </a:p>
        </p:txBody>
      </p:sp>
      <p:grpSp>
        <p:nvGrpSpPr>
          <p:cNvPr id="2" name="组合 75"/>
          <p:cNvGrpSpPr/>
          <p:nvPr/>
        </p:nvGrpSpPr>
        <p:grpSpPr>
          <a:xfrm>
            <a:off x="1" y="260648"/>
            <a:ext cx="1403584" cy="387627"/>
            <a:chOff x="0" y="188640"/>
            <a:chExt cx="1664323" cy="459635"/>
          </a:xfrm>
        </p:grpSpPr>
        <p:sp>
          <p:nvSpPr>
            <p:cNvPr id="39" name="五边形 38"/>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0" name="燕尾形 39"/>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1" name="燕尾形 40"/>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42" name="直接连接符 41"/>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表格 10"/>
          <p:cNvGraphicFramePr>
            <a:graphicFrameLocks noGrp="1"/>
          </p:cNvGraphicFramePr>
          <p:nvPr>
            <p:custDataLst>
              <p:tags r:id="rId1"/>
            </p:custDataLst>
            <p:extLst>
              <p:ext uri="{D42A27DB-BD31-4B8C-83A1-F6EECF244321}">
                <p14:modId xmlns:p14="http://schemas.microsoft.com/office/powerpoint/2010/main" val="1000560162"/>
              </p:ext>
            </p:extLst>
          </p:nvPr>
        </p:nvGraphicFramePr>
        <p:xfrm>
          <a:off x="540271" y="1343715"/>
          <a:ext cx="5256584" cy="4605565"/>
        </p:xfrm>
        <a:graphic>
          <a:graphicData uri="http://schemas.openxmlformats.org/drawingml/2006/table">
            <a:tbl>
              <a:tblPr>
                <a:effectLst/>
              </a:tblPr>
              <a:tblGrid>
                <a:gridCol w="573715">
                  <a:extLst>
                    <a:ext uri="{9D8B030D-6E8A-4147-A177-3AD203B41FA5}">
                      <a16:colId xmlns:a16="http://schemas.microsoft.com/office/drawing/2014/main" val="20000"/>
                    </a:ext>
                  </a:extLst>
                </a:gridCol>
                <a:gridCol w="2769239">
                  <a:extLst>
                    <a:ext uri="{9D8B030D-6E8A-4147-A177-3AD203B41FA5}">
                      <a16:colId xmlns:a16="http://schemas.microsoft.com/office/drawing/2014/main" val="20001"/>
                    </a:ext>
                  </a:extLst>
                </a:gridCol>
                <a:gridCol w="1913630">
                  <a:extLst>
                    <a:ext uri="{9D8B030D-6E8A-4147-A177-3AD203B41FA5}">
                      <a16:colId xmlns:a16="http://schemas.microsoft.com/office/drawing/2014/main" val="20002"/>
                    </a:ext>
                  </a:extLst>
                </a:gridCol>
              </a:tblGrid>
              <a:tr h="360045">
                <a:tc>
                  <a:txBody>
                    <a:bodyPr/>
                    <a:lstStyle/>
                    <a:p>
                      <a:pPr algn="ctr">
                        <a:spcAft>
                          <a:spcPts val="0"/>
                        </a:spcAft>
                      </a:pPr>
                      <a:r>
                        <a:rPr lang="zh-CN" sz="1600" b="1" kern="0" dirty="0">
                          <a:solidFill>
                            <a:srgbClr val="FFFFFF"/>
                          </a:solidFill>
                          <a:uFill>
                            <a:solidFill>
                              <a:srgbClr val="000000"/>
                            </a:solidFill>
                          </a:uFill>
                          <a:latin typeface="+mn-ea"/>
                          <a:ea typeface="+mn-ea"/>
                          <a:cs typeface="宋体" panose="02010600030101010101" pitchFamily="2" charset="-122"/>
                        </a:rPr>
                        <a:t>级别</a:t>
                      </a:r>
                    </a:p>
                  </a:txBody>
                  <a:tcPr marL="51695" marR="51695" marT="0" marB="0" anchor="ctr">
                    <a:lnL>
                      <a:noFill/>
                    </a:lnL>
                    <a:lnR w="19050">
                      <a:solidFill>
                        <a:srgbClr val="FFFFFF"/>
                      </a:solidFill>
                      <a:prstDash val="solid"/>
                    </a:lnR>
                    <a:lnT>
                      <a:noFill/>
                    </a:lnT>
                    <a:lnB>
                      <a:noFill/>
                    </a:lnB>
                    <a:solidFill>
                      <a:srgbClr val="404040"/>
                    </a:solidFill>
                  </a:tcPr>
                </a:tc>
                <a:tc>
                  <a:txBody>
                    <a:bodyPr/>
                    <a:lstStyle/>
                    <a:p>
                      <a:pPr algn="ctr">
                        <a:spcAft>
                          <a:spcPts val="0"/>
                        </a:spcAft>
                      </a:pPr>
                      <a:r>
                        <a:rPr lang="zh-CN" sz="1600" b="1" kern="0" dirty="0">
                          <a:solidFill>
                            <a:srgbClr val="FFFFFF"/>
                          </a:solidFill>
                          <a:uFill>
                            <a:solidFill>
                              <a:srgbClr val="000000"/>
                            </a:solidFill>
                          </a:uFill>
                          <a:latin typeface="+mn-ea"/>
                          <a:ea typeface="+mn-ea"/>
                          <a:cs typeface="宋体" panose="02010600030101010101" pitchFamily="2" charset="-122"/>
                        </a:rPr>
                        <a:t>资质</a:t>
                      </a:r>
                    </a:p>
                  </a:txBody>
                  <a:tcPr marL="51695" marR="51695" marT="0" marB="0" anchor="ctr">
                    <a:lnL w="19050">
                      <a:solidFill>
                        <a:srgbClr val="FFFFFF"/>
                      </a:solidFill>
                      <a:prstDash val="solid"/>
                    </a:lnL>
                    <a:lnR w="19050">
                      <a:solidFill>
                        <a:srgbClr val="FFFFFF"/>
                      </a:solidFill>
                      <a:prstDash val="solid"/>
                    </a:lnR>
                    <a:lnT>
                      <a:noFill/>
                    </a:lnT>
                    <a:lnB>
                      <a:noFill/>
                    </a:lnB>
                    <a:solidFill>
                      <a:srgbClr val="03A9F5"/>
                    </a:solidFill>
                  </a:tcPr>
                </a:tc>
                <a:tc>
                  <a:txBody>
                    <a:bodyPr/>
                    <a:lstStyle/>
                    <a:p>
                      <a:pPr algn="ctr">
                        <a:spcAft>
                          <a:spcPts val="0"/>
                        </a:spcAft>
                      </a:pPr>
                      <a:r>
                        <a:rPr lang="zh-CN" sz="1600" b="1" kern="0" dirty="0">
                          <a:solidFill>
                            <a:srgbClr val="FFFFFF"/>
                          </a:solidFill>
                          <a:uFill>
                            <a:solidFill>
                              <a:srgbClr val="000000"/>
                            </a:solidFill>
                          </a:uFill>
                          <a:latin typeface="+mn-ea"/>
                          <a:ea typeface="+mn-ea"/>
                          <a:cs typeface="宋体" panose="02010600030101010101" pitchFamily="2" charset="-122"/>
                        </a:rPr>
                        <a:t>认定</a:t>
                      </a:r>
                      <a:r>
                        <a:rPr lang="en-US" sz="1600" b="1" kern="0" dirty="0">
                          <a:solidFill>
                            <a:srgbClr val="FFFFFF"/>
                          </a:solidFill>
                          <a:uFill>
                            <a:solidFill>
                              <a:srgbClr val="000000"/>
                            </a:solidFill>
                          </a:uFill>
                          <a:latin typeface="+mn-ea"/>
                          <a:ea typeface="+mn-ea"/>
                          <a:cs typeface="宋体" panose="02010600030101010101" pitchFamily="2" charset="-122"/>
                        </a:rPr>
                        <a:t>/</a:t>
                      </a:r>
                      <a:r>
                        <a:rPr lang="zh-CN" sz="1600" b="1" kern="0" dirty="0">
                          <a:solidFill>
                            <a:srgbClr val="FFFFFF"/>
                          </a:solidFill>
                          <a:uFill>
                            <a:solidFill>
                              <a:srgbClr val="000000"/>
                            </a:solidFill>
                          </a:uFill>
                          <a:latin typeface="+mn-ea"/>
                          <a:ea typeface="+mn-ea"/>
                          <a:cs typeface="宋体" panose="02010600030101010101" pitchFamily="2" charset="-122"/>
                        </a:rPr>
                        <a:t>颁发部门</a:t>
                      </a:r>
                    </a:p>
                  </a:txBody>
                  <a:tcPr marL="51695" marR="51695" marT="0" marB="0" anchor="ctr">
                    <a:lnL w="19050">
                      <a:solidFill>
                        <a:srgbClr val="FFFFFF"/>
                      </a:solidFill>
                      <a:prstDash val="solid"/>
                    </a:lnL>
                    <a:lnR>
                      <a:noFill/>
                    </a:lnR>
                    <a:lnT>
                      <a:noFill/>
                    </a:lnT>
                    <a:lnB>
                      <a:noFill/>
                    </a:lnB>
                    <a:solidFill>
                      <a:srgbClr val="03A9F5"/>
                    </a:solidFill>
                  </a:tcPr>
                </a:tc>
                <a:extLst>
                  <a:ext uri="{0D108BD9-81ED-4DB2-BD59-A6C34878D82A}">
                    <a16:rowId xmlns:a16="http://schemas.microsoft.com/office/drawing/2014/main" val="10000"/>
                  </a:ext>
                </a:extLst>
              </a:tr>
              <a:tr h="372157">
                <a:tc>
                  <a:txBody>
                    <a:bodyPr/>
                    <a:lstStyle/>
                    <a:p>
                      <a:pPr algn="ctr">
                        <a:spcAft>
                          <a:spcPts val="0"/>
                        </a:spcAft>
                      </a:pPr>
                      <a:r>
                        <a:rPr lang="zh-CN" sz="1050" b="1" kern="0" dirty="0">
                          <a:solidFill>
                            <a:srgbClr val="FF0000"/>
                          </a:solidFill>
                          <a:uFill>
                            <a:solidFill>
                              <a:srgbClr val="000000"/>
                            </a:solidFill>
                          </a:uFill>
                          <a:latin typeface="+mn-ea"/>
                          <a:ea typeface="+mn-ea"/>
                          <a:cs typeface="宋体" panose="02010600030101010101" pitchFamily="2" charset="-122"/>
                        </a:rPr>
                        <a:t>国家级</a:t>
                      </a:r>
                    </a:p>
                  </a:txBody>
                  <a:tcPr marL="51695" marR="51695" marT="0" marB="0" anchor="ctr">
                    <a:lnL>
                      <a:noFill/>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FF0000"/>
                          </a:solidFill>
                          <a:uFill>
                            <a:solidFill>
                              <a:srgbClr val="000000"/>
                            </a:solidFill>
                          </a:uFill>
                          <a:latin typeface="+mn-ea"/>
                          <a:ea typeface="+mn-ea"/>
                          <a:cs typeface="宋体" panose="02010600030101010101" pitchFamily="2" charset="-122"/>
                        </a:rPr>
                        <a:t>国家级科技企业孵化器</a:t>
                      </a:r>
                      <a:r>
                        <a:rPr lang="en-US" altLang="zh-CN" sz="1050" b="1" kern="0" dirty="0">
                          <a:solidFill>
                            <a:srgbClr val="FF0000"/>
                          </a:solidFill>
                          <a:uFill>
                            <a:solidFill>
                              <a:srgbClr val="000000"/>
                            </a:solidFill>
                          </a:uFill>
                          <a:latin typeface="+mn-ea"/>
                          <a:ea typeface="+mn-ea"/>
                          <a:cs typeface="宋体" panose="02010600030101010101" pitchFamily="2" charset="-122"/>
                        </a:rPr>
                        <a:t> </a:t>
                      </a:r>
                      <a:r>
                        <a:rPr lang="zh-CN" altLang="zh-CN" sz="1050" b="1" kern="100" dirty="0">
                          <a:solidFill>
                            <a:srgbClr val="FF0000"/>
                          </a:solidFill>
                          <a:uFill>
                            <a:solidFill>
                              <a:srgbClr val="000000"/>
                            </a:solidFill>
                          </a:uFill>
                          <a:latin typeface="+mn-ea"/>
                          <a:ea typeface="+mn-ea"/>
                          <a:cs typeface="Calibri" panose="020F0502020204030204"/>
                        </a:rPr>
                        <a:t>优秀（</a:t>
                      </a:r>
                      <a:r>
                        <a:rPr lang="en-US" altLang="zh-CN" sz="1050" b="1" kern="100" dirty="0">
                          <a:solidFill>
                            <a:srgbClr val="FF0000"/>
                          </a:solidFill>
                          <a:uFill>
                            <a:solidFill>
                              <a:srgbClr val="000000"/>
                            </a:solidFill>
                          </a:uFill>
                          <a:latin typeface="+mn-ea"/>
                          <a:ea typeface="+mn-ea"/>
                          <a:cs typeface="Calibri" panose="020F0502020204030204"/>
                        </a:rPr>
                        <a:t>A</a:t>
                      </a:r>
                      <a:r>
                        <a:rPr lang="zh-CN" altLang="zh-CN" sz="1050" b="1" kern="100" dirty="0">
                          <a:solidFill>
                            <a:srgbClr val="FF0000"/>
                          </a:solidFill>
                          <a:uFill>
                            <a:solidFill>
                              <a:srgbClr val="000000"/>
                            </a:solidFill>
                          </a:uFill>
                          <a:latin typeface="+mn-ea"/>
                          <a:ea typeface="+mn-ea"/>
                          <a:cs typeface="Calibri" panose="020F0502020204030204"/>
                        </a:rPr>
                        <a:t>类）</a:t>
                      </a:r>
                    </a:p>
                  </a:txBody>
                  <a:tcPr marL="51695" marR="51695" marT="0" marB="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FF0000"/>
                          </a:solidFill>
                          <a:uFill>
                            <a:solidFill>
                              <a:srgbClr val="000000"/>
                            </a:solidFill>
                          </a:uFill>
                          <a:latin typeface="+mn-ea"/>
                          <a:ea typeface="+mn-ea"/>
                          <a:cs typeface="宋体" panose="02010600030101010101" pitchFamily="2" charset="-122"/>
                        </a:rPr>
                        <a:t>国家科技部</a:t>
                      </a:r>
                    </a:p>
                  </a:txBody>
                  <a:tcPr marL="51695" marR="51695" marT="0" marB="0" anchor="ctr">
                    <a:lnL w="19050">
                      <a:solidFill>
                        <a:srgbClr val="FFFFFF"/>
                      </a:solidFill>
                      <a:prstDash val="solid"/>
                    </a:lnL>
                    <a:lnR>
                      <a:noFill/>
                    </a:lnR>
                    <a:lnT>
                      <a:noFill/>
                    </a:lnT>
                    <a:lnB>
                      <a:noFill/>
                    </a:lnB>
                    <a:solidFill>
                      <a:srgbClr val="FFFFFF"/>
                    </a:solidFill>
                  </a:tcPr>
                </a:tc>
                <a:extLst>
                  <a:ext uri="{0D108BD9-81ED-4DB2-BD59-A6C34878D82A}">
                    <a16:rowId xmlns:a16="http://schemas.microsoft.com/office/drawing/2014/main" val="10001"/>
                  </a:ext>
                </a:extLst>
              </a:tr>
              <a:tr h="326554">
                <a:tc>
                  <a:txBody>
                    <a:bodyPr/>
                    <a:lstStyle/>
                    <a:p>
                      <a:pPr algn="ctr">
                        <a:spcAft>
                          <a:spcPts val="0"/>
                        </a:spcAft>
                      </a:pPr>
                      <a:r>
                        <a:rPr lang="zh-CN" sz="1050" b="1" kern="0" dirty="0">
                          <a:solidFill>
                            <a:srgbClr val="FF0000"/>
                          </a:solidFill>
                          <a:uFill>
                            <a:solidFill>
                              <a:srgbClr val="000000"/>
                            </a:solidFill>
                          </a:uFill>
                          <a:latin typeface="+mn-ea"/>
                          <a:ea typeface="+mn-ea"/>
                          <a:cs typeface="宋体" panose="02010600030101010101" pitchFamily="2" charset="-122"/>
                        </a:rPr>
                        <a:t>国家级</a:t>
                      </a:r>
                    </a:p>
                  </a:txBody>
                  <a:tcPr marL="51695" marR="51695" marT="0" marB="0" anchor="ctr">
                    <a:lnL>
                      <a:noFill/>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FF0000"/>
                          </a:solidFill>
                          <a:uFill>
                            <a:solidFill>
                              <a:srgbClr val="000000"/>
                            </a:solidFill>
                          </a:uFill>
                          <a:latin typeface="+mn-ea"/>
                          <a:ea typeface="+mn-ea"/>
                          <a:cs typeface="宋体" panose="02010600030101010101" pitchFamily="2" charset="-122"/>
                        </a:rPr>
                        <a:t>长春新区侨梦苑</a:t>
                      </a:r>
                    </a:p>
                  </a:txBody>
                  <a:tcPr marL="51695" marR="51695" marT="0" marB="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algn="ctr">
                        <a:spcAft>
                          <a:spcPts val="0"/>
                        </a:spcAft>
                      </a:pPr>
                      <a:r>
                        <a:rPr lang="zh-CN" altLang="en-US" sz="1050" b="1" kern="0" dirty="0">
                          <a:solidFill>
                            <a:srgbClr val="FF0000"/>
                          </a:solidFill>
                          <a:uFill>
                            <a:solidFill>
                              <a:srgbClr val="000000"/>
                            </a:solidFill>
                          </a:uFill>
                          <a:latin typeface="+mn-ea"/>
                          <a:ea typeface="+mn-ea"/>
                          <a:cs typeface="Calibri" panose="020F0502020204030204"/>
                        </a:rPr>
                        <a:t>国侨办</a:t>
                      </a:r>
                    </a:p>
                  </a:txBody>
                  <a:tcPr marL="51695" marR="51695" marT="0" marB="0" anchor="ctr">
                    <a:lnL w="19050">
                      <a:solidFill>
                        <a:srgbClr val="FFFFFF"/>
                      </a:solidFill>
                      <a:prstDash val="solid"/>
                    </a:lnL>
                    <a:lnR>
                      <a:noFill/>
                    </a:lnR>
                    <a:lnT>
                      <a:noFill/>
                    </a:lnT>
                    <a:lnB>
                      <a:noFill/>
                    </a:lnB>
                    <a:solidFill>
                      <a:srgbClr val="F2F2F2"/>
                    </a:solidFill>
                  </a:tcPr>
                </a:tc>
                <a:extLst>
                  <a:ext uri="{0D108BD9-81ED-4DB2-BD59-A6C34878D82A}">
                    <a16:rowId xmlns:a16="http://schemas.microsoft.com/office/drawing/2014/main" val="10002"/>
                  </a:ext>
                </a:extLst>
              </a:tr>
              <a:tr h="335039">
                <a:tc>
                  <a:txBody>
                    <a:bodyPr/>
                    <a:lstStyle/>
                    <a:p>
                      <a:pPr algn="ctr">
                        <a:spcAft>
                          <a:spcPts val="0"/>
                        </a:spcAft>
                      </a:pPr>
                      <a:r>
                        <a:rPr lang="zh-CN" sz="1050" b="1" kern="0" dirty="0">
                          <a:solidFill>
                            <a:srgbClr val="FF0000"/>
                          </a:solidFill>
                          <a:uFill>
                            <a:solidFill>
                              <a:srgbClr val="000000"/>
                            </a:solidFill>
                          </a:uFill>
                          <a:latin typeface="+mn-ea"/>
                          <a:ea typeface="+mn-ea"/>
                          <a:cs typeface="宋体" panose="02010600030101010101" pitchFamily="2" charset="-122"/>
                        </a:rPr>
                        <a:t>国家级</a:t>
                      </a:r>
                    </a:p>
                  </a:txBody>
                  <a:tcPr marL="51695" marR="51695" marT="0" marB="0" anchor="ctr">
                    <a:lnL>
                      <a:noFill/>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FF0000"/>
                          </a:solidFill>
                          <a:uFill>
                            <a:solidFill>
                              <a:srgbClr val="000000"/>
                            </a:solidFill>
                          </a:uFill>
                          <a:latin typeface="+mn-ea"/>
                          <a:ea typeface="+mn-ea"/>
                          <a:cs typeface="宋体" panose="02010600030101010101" pitchFamily="2" charset="-122"/>
                        </a:rPr>
                        <a:t>国家小型微型企业创业创新示范基地</a:t>
                      </a:r>
                    </a:p>
                  </a:txBody>
                  <a:tcPr marL="51695" marR="51695" marT="0" marB="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FF0000"/>
                          </a:solidFill>
                          <a:uFill>
                            <a:solidFill>
                              <a:srgbClr val="000000"/>
                            </a:solidFill>
                          </a:uFill>
                          <a:latin typeface="+mn-ea"/>
                          <a:ea typeface="+mn-ea"/>
                          <a:cs typeface="宋体" panose="02010600030101010101" pitchFamily="2" charset="-122"/>
                        </a:rPr>
                        <a:t>国家工信部</a:t>
                      </a:r>
                    </a:p>
                  </a:txBody>
                  <a:tcPr marL="51695" marR="51695" marT="0" marB="0" anchor="ctr">
                    <a:lnL w="19050">
                      <a:solidFill>
                        <a:srgbClr val="FFFFFF"/>
                      </a:solidFill>
                      <a:prstDash val="solid"/>
                    </a:lnL>
                    <a:lnR>
                      <a:noFill/>
                    </a:lnR>
                    <a:lnT>
                      <a:noFill/>
                    </a:lnT>
                    <a:lnB>
                      <a:noFill/>
                    </a:lnB>
                    <a:solidFill>
                      <a:srgbClr val="FFFFFF"/>
                    </a:solidFill>
                  </a:tcPr>
                </a:tc>
                <a:extLst>
                  <a:ext uri="{0D108BD9-81ED-4DB2-BD59-A6C34878D82A}">
                    <a16:rowId xmlns:a16="http://schemas.microsoft.com/office/drawing/2014/main" val="10003"/>
                  </a:ext>
                </a:extLst>
              </a:tr>
              <a:tr h="330155">
                <a:tc>
                  <a:txBody>
                    <a:bodyPr/>
                    <a:lstStyle/>
                    <a:p>
                      <a:pPr algn="ctr">
                        <a:spcAft>
                          <a:spcPts val="0"/>
                        </a:spcAft>
                      </a:pPr>
                      <a:r>
                        <a:rPr lang="zh-CN" sz="1050" b="1" kern="0" dirty="0">
                          <a:solidFill>
                            <a:srgbClr val="FF0000"/>
                          </a:solidFill>
                          <a:uFill>
                            <a:solidFill>
                              <a:srgbClr val="000000"/>
                            </a:solidFill>
                          </a:uFill>
                          <a:latin typeface="+mn-ea"/>
                          <a:ea typeface="+mn-ea"/>
                          <a:cs typeface="宋体" panose="02010600030101010101" pitchFamily="2" charset="-122"/>
                        </a:rPr>
                        <a:t>国家级</a:t>
                      </a:r>
                    </a:p>
                  </a:txBody>
                  <a:tcPr marL="51695" marR="51695" marT="0" marB="0" anchor="ctr">
                    <a:lnL>
                      <a:noFill/>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FF0000"/>
                          </a:solidFill>
                          <a:uFill>
                            <a:solidFill>
                              <a:srgbClr val="000000"/>
                            </a:solidFill>
                          </a:uFill>
                          <a:latin typeface="+mn-ea"/>
                          <a:ea typeface="+mn-ea"/>
                          <a:cs typeface="宋体" panose="02010600030101010101" pitchFamily="2" charset="-122"/>
                        </a:rPr>
                        <a:t>国家双创示范基地服务要素双创示范点</a:t>
                      </a:r>
                    </a:p>
                  </a:txBody>
                  <a:tcPr marL="51695" marR="51695" marT="0" marB="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FF0000"/>
                          </a:solidFill>
                          <a:uFill>
                            <a:solidFill>
                              <a:srgbClr val="000000"/>
                            </a:solidFill>
                          </a:uFill>
                          <a:latin typeface="+mn-ea"/>
                          <a:ea typeface="+mn-ea"/>
                          <a:cs typeface="宋体" panose="02010600030101010101" pitchFamily="2" charset="-122"/>
                        </a:rPr>
                        <a:t>长春新区管委会</a:t>
                      </a:r>
                      <a:endParaRPr lang="zh-CN" altLang="zh-CN" sz="1050" b="1" kern="0" dirty="0">
                        <a:solidFill>
                          <a:srgbClr val="FF0000"/>
                        </a:solidFill>
                        <a:uFill>
                          <a:solidFill>
                            <a:srgbClr val="000000"/>
                          </a:solidFill>
                        </a:uFill>
                        <a:latin typeface="+mn-ea"/>
                        <a:ea typeface="+mn-ea"/>
                        <a:cs typeface="宋体" panose="02010600030101010101" pitchFamily="2" charset="-122"/>
                      </a:endParaRPr>
                    </a:p>
                  </a:txBody>
                  <a:tcPr marL="51695" marR="51695" marT="0" marB="0" anchor="ctr">
                    <a:lnL w="19050">
                      <a:solidFill>
                        <a:srgbClr val="FFFFFF"/>
                      </a:solidFill>
                      <a:prstDash val="solid"/>
                    </a:lnL>
                    <a:lnR>
                      <a:noFill/>
                    </a:lnR>
                    <a:lnT>
                      <a:noFill/>
                    </a:lnT>
                    <a:lnB>
                      <a:noFill/>
                    </a:lnB>
                    <a:solidFill>
                      <a:srgbClr val="F2F2F2"/>
                    </a:solidFill>
                  </a:tcPr>
                </a:tc>
                <a:extLst>
                  <a:ext uri="{0D108BD9-81ED-4DB2-BD59-A6C34878D82A}">
                    <a16:rowId xmlns:a16="http://schemas.microsoft.com/office/drawing/2014/main" val="10004"/>
                  </a:ext>
                </a:extLst>
              </a:tr>
              <a:tr h="372157">
                <a:tc>
                  <a:txBody>
                    <a:bodyPr/>
                    <a:lstStyle/>
                    <a:p>
                      <a:pPr algn="ctr">
                        <a:spcAft>
                          <a:spcPts val="0"/>
                        </a:spcAft>
                      </a:pPr>
                      <a:r>
                        <a:rPr lang="zh-CN" sz="1050" b="1" kern="0">
                          <a:solidFill>
                            <a:srgbClr val="404040"/>
                          </a:solidFill>
                          <a:uFill>
                            <a:solidFill>
                              <a:srgbClr val="000000"/>
                            </a:solidFill>
                          </a:uFill>
                          <a:latin typeface="+mn-ea"/>
                          <a:ea typeface="+mn-ea"/>
                          <a:cs typeface="宋体" panose="02010600030101010101" pitchFamily="2" charset="-122"/>
                        </a:rPr>
                        <a:t>省级</a:t>
                      </a:r>
                    </a:p>
                  </a:txBody>
                  <a:tcPr marL="51695" marR="51695" marT="0" marB="0" anchor="ctr">
                    <a:lnL>
                      <a:noFill/>
                    </a:lnL>
                    <a:lnR w="19050">
                      <a:solidFill>
                        <a:srgbClr val="FFFFFF"/>
                      </a:solidFill>
                      <a:prstDash val="solid"/>
                    </a:lnR>
                    <a:lnT>
                      <a:noFill/>
                    </a:lnT>
                    <a:lnB>
                      <a:noFill/>
                    </a:lnB>
                    <a:solidFill>
                      <a:srgbClr val="FFFFFF"/>
                    </a:solidFill>
                  </a:tcPr>
                </a:tc>
                <a:tc>
                  <a:txBody>
                    <a:bodyPr/>
                    <a:lstStyle/>
                    <a:p>
                      <a:pPr algn="ctr">
                        <a:spcAft>
                          <a:spcPts val="0"/>
                        </a:spcAft>
                      </a:pPr>
                      <a:r>
                        <a:rPr lang="zh-CN" altLang="en-US" sz="1050" b="1" kern="0" dirty="0">
                          <a:solidFill>
                            <a:srgbClr val="404040"/>
                          </a:solidFill>
                          <a:uFill>
                            <a:solidFill>
                              <a:srgbClr val="000000"/>
                            </a:solidFill>
                          </a:uFill>
                          <a:latin typeface="+mn-ea"/>
                          <a:ea typeface="+mn-ea"/>
                          <a:cs typeface="宋体" panose="02010600030101010101" pitchFamily="2" charset="-122"/>
                        </a:rPr>
                        <a:t>吉林省科技企业孵化器 优秀（</a:t>
                      </a:r>
                      <a:r>
                        <a:rPr lang="en-US" altLang="zh-CN" sz="1050" b="1" kern="0" dirty="0">
                          <a:solidFill>
                            <a:srgbClr val="404040"/>
                          </a:solidFill>
                          <a:uFill>
                            <a:solidFill>
                              <a:srgbClr val="000000"/>
                            </a:solidFill>
                          </a:uFill>
                          <a:latin typeface="+mn-ea"/>
                          <a:ea typeface="+mn-ea"/>
                          <a:cs typeface="宋体" panose="02010600030101010101" pitchFamily="2" charset="-122"/>
                        </a:rPr>
                        <a:t>A</a:t>
                      </a:r>
                      <a:r>
                        <a:rPr lang="zh-CN" altLang="en-US" sz="1050" b="1" kern="0" dirty="0">
                          <a:solidFill>
                            <a:srgbClr val="404040"/>
                          </a:solidFill>
                          <a:uFill>
                            <a:solidFill>
                              <a:srgbClr val="000000"/>
                            </a:solidFill>
                          </a:uFill>
                          <a:latin typeface="+mn-ea"/>
                          <a:ea typeface="+mn-ea"/>
                          <a:cs typeface="宋体" panose="02010600030101010101" pitchFamily="2" charset="-122"/>
                        </a:rPr>
                        <a:t>类）</a:t>
                      </a:r>
                    </a:p>
                  </a:txBody>
                  <a:tcPr marL="51695" marR="51695" marT="0" marB="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吉林省科技厅</a:t>
                      </a:r>
                    </a:p>
                  </a:txBody>
                  <a:tcPr marL="51695" marR="51695" marT="0" marB="0" anchor="ctr">
                    <a:lnL w="19050">
                      <a:solidFill>
                        <a:srgbClr val="FFFFFF"/>
                      </a:solidFill>
                      <a:prstDash val="solid"/>
                    </a:lnL>
                    <a:lnR>
                      <a:noFill/>
                    </a:lnR>
                    <a:lnT>
                      <a:noFill/>
                    </a:lnT>
                    <a:lnB>
                      <a:noFill/>
                    </a:lnB>
                    <a:solidFill>
                      <a:srgbClr val="FFFFFF"/>
                    </a:solidFill>
                  </a:tcPr>
                </a:tc>
                <a:extLst>
                  <a:ext uri="{0D108BD9-81ED-4DB2-BD59-A6C34878D82A}">
                    <a16:rowId xmlns:a16="http://schemas.microsoft.com/office/drawing/2014/main" val="10005"/>
                  </a:ext>
                </a:extLst>
              </a:tr>
              <a:tr h="326554">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省级</a:t>
                      </a:r>
                    </a:p>
                  </a:txBody>
                  <a:tcPr marL="51695" marR="51695" marT="0" marB="0" anchor="ctr">
                    <a:lnL>
                      <a:noFill/>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吉林省省级现代服务业聚集区</a:t>
                      </a:r>
                    </a:p>
                  </a:txBody>
                  <a:tcPr marL="51695" marR="51695" marT="0" marB="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吉林省发改委</a:t>
                      </a:r>
                    </a:p>
                  </a:txBody>
                  <a:tcPr marL="51695" marR="51695" marT="0" marB="0" anchor="ctr">
                    <a:lnL w="19050">
                      <a:solidFill>
                        <a:srgbClr val="FFFFFF"/>
                      </a:solidFill>
                      <a:prstDash val="solid"/>
                    </a:lnL>
                    <a:lnR>
                      <a:noFill/>
                    </a:lnR>
                    <a:lnT>
                      <a:noFill/>
                    </a:lnT>
                    <a:lnB>
                      <a:noFill/>
                    </a:lnB>
                    <a:solidFill>
                      <a:srgbClr val="F2F2F2"/>
                    </a:solidFill>
                  </a:tcPr>
                </a:tc>
                <a:extLst>
                  <a:ext uri="{0D108BD9-81ED-4DB2-BD59-A6C34878D82A}">
                    <a16:rowId xmlns:a16="http://schemas.microsoft.com/office/drawing/2014/main" val="10006"/>
                  </a:ext>
                </a:extLst>
              </a:tr>
              <a:tr h="423927">
                <a:tc>
                  <a:txBody>
                    <a:bodyPr/>
                    <a:lstStyle/>
                    <a:p>
                      <a:pPr algn="ctr">
                        <a:spcAft>
                          <a:spcPts val="0"/>
                        </a:spcAft>
                      </a:pPr>
                      <a:r>
                        <a:rPr lang="zh-CN" sz="1050" b="1" kern="0">
                          <a:solidFill>
                            <a:srgbClr val="404040"/>
                          </a:solidFill>
                          <a:uFill>
                            <a:solidFill>
                              <a:srgbClr val="000000"/>
                            </a:solidFill>
                          </a:uFill>
                          <a:latin typeface="+mn-ea"/>
                          <a:ea typeface="+mn-ea"/>
                          <a:cs typeface="宋体" panose="02010600030101010101" pitchFamily="2" charset="-122"/>
                        </a:rPr>
                        <a:t>省级</a:t>
                      </a:r>
                    </a:p>
                  </a:txBody>
                  <a:tcPr marL="51695" marR="51695" marT="0" marB="0" anchor="ctr">
                    <a:lnL>
                      <a:noFill/>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吉林省中小企业公共服务示范平台</a:t>
                      </a:r>
                    </a:p>
                  </a:txBody>
                  <a:tcPr marL="51695" marR="51695" marT="0" marB="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吉林省工信厅</a:t>
                      </a:r>
                    </a:p>
                  </a:txBody>
                  <a:tcPr marL="51695" marR="51695" marT="0" marB="0" anchor="ctr">
                    <a:lnL w="19050">
                      <a:solidFill>
                        <a:srgbClr val="FFFFFF"/>
                      </a:solidFill>
                      <a:prstDash val="solid"/>
                    </a:lnL>
                    <a:lnR>
                      <a:noFill/>
                    </a:lnR>
                    <a:lnT>
                      <a:noFill/>
                    </a:lnT>
                    <a:lnB>
                      <a:noFill/>
                    </a:lnB>
                    <a:solidFill>
                      <a:srgbClr val="FFFFFF"/>
                    </a:solidFill>
                  </a:tcPr>
                </a:tc>
                <a:extLst>
                  <a:ext uri="{0D108BD9-81ED-4DB2-BD59-A6C34878D82A}">
                    <a16:rowId xmlns:a16="http://schemas.microsoft.com/office/drawing/2014/main" val="10007"/>
                  </a:ext>
                </a:extLst>
              </a:tr>
              <a:tr h="326554">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省级</a:t>
                      </a:r>
                    </a:p>
                  </a:txBody>
                  <a:tcPr marL="51695" marR="51695" marT="0" marB="0" anchor="ctr">
                    <a:lnL>
                      <a:noFill/>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吉林省省级大学生创业园</a:t>
                      </a:r>
                    </a:p>
                  </a:txBody>
                  <a:tcPr marL="51695" marR="51695" marT="0" marB="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吉林省人社厅</a:t>
                      </a:r>
                    </a:p>
                  </a:txBody>
                  <a:tcPr marL="51695" marR="51695" marT="0" marB="0" anchor="ctr">
                    <a:lnL w="19050">
                      <a:solidFill>
                        <a:srgbClr val="FFFFFF"/>
                      </a:solidFill>
                      <a:prstDash val="solid"/>
                    </a:lnL>
                    <a:lnR>
                      <a:noFill/>
                    </a:lnR>
                    <a:lnT>
                      <a:noFill/>
                    </a:lnT>
                    <a:lnB>
                      <a:noFill/>
                    </a:lnB>
                    <a:solidFill>
                      <a:srgbClr val="F2F2F2"/>
                    </a:solidFill>
                  </a:tcPr>
                </a:tc>
                <a:extLst>
                  <a:ext uri="{0D108BD9-81ED-4DB2-BD59-A6C34878D82A}">
                    <a16:rowId xmlns:a16="http://schemas.microsoft.com/office/drawing/2014/main" val="10008"/>
                  </a:ext>
                </a:extLst>
              </a:tr>
              <a:tr h="624642">
                <a:tc>
                  <a:txBody>
                    <a:bodyPr/>
                    <a:lstStyle/>
                    <a:p>
                      <a:pPr algn="ctr">
                        <a:spcAft>
                          <a:spcPts val="0"/>
                        </a:spcAft>
                      </a:pPr>
                      <a:r>
                        <a:rPr lang="zh-CN" sz="1050" b="1" kern="0">
                          <a:solidFill>
                            <a:srgbClr val="404040"/>
                          </a:solidFill>
                          <a:uFill>
                            <a:solidFill>
                              <a:srgbClr val="000000"/>
                            </a:solidFill>
                          </a:uFill>
                          <a:latin typeface="+mn-ea"/>
                          <a:ea typeface="+mn-ea"/>
                          <a:cs typeface="宋体" panose="02010600030101010101" pitchFamily="2" charset="-122"/>
                        </a:rPr>
                        <a:t>省级</a:t>
                      </a:r>
                    </a:p>
                  </a:txBody>
                  <a:tcPr marL="51695" marR="51695" marT="0" marB="0" anchor="ctr">
                    <a:lnL>
                      <a:noFill/>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吉林省双创示范基地</a:t>
                      </a:r>
                      <a:endParaRPr lang="en-US" altLang="zh-CN" sz="1050" b="1" kern="0" dirty="0">
                        <a:solidFill>
                          <a:srgbClr val="404040"/>
                        </a:solidFill>
                        <a:uFill>
                          <a:solidFill>
                            <a:srgbClr val="000000"/>
                          </a:solidFill>
                        </a:uFill>
                        <a:latin typeface="+mn-ea"/>
                        <a:ea typeface="+mn-ea"/>
                        <a:cs typeface="宋体"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50" b="1" kern="0" dirty="0">
                          <a:solidFill>
                            <a:srgbClr val="404040"/>
                          </a:solidFill>
                          <a:uFill>
                            <a:solidFill>
                              <a:srgbClr val="000000"/>
                            </a:solidFill>
                          </a:uFill>
                          <a:latin typeface="+mn-ea"/>
                          <a:ea typeface="+mn-ea"/>
                          <a:cs typeface="宋体" panose="02010600030101010101" pitchFamily="2" charset="-122"/>
                        </a:rPr>
                        <a:t>2022</a:t>
                      </a:r>
                      <a:r>
                        <a:rPr lang="zh-TW" altLang="zh-CN" sz="1050" b="1" kern="0" dirty="0">
                          <a:solidFill>
                            <a:srgbClr val="404040"/>
                          </a:solidFill>
                          <a:uFill>
                            <a:solidFill>
                              <a:srgbClr val="000000"/>
                            </a:solidFill>
                          </a:uFill>
                          <a:latin typeface="+mn-ea"/>
                          <a:ea typeface="+mn-ea"/>
                          <a:cs typeface="宋体" panose="02010600030101010101" pitchFamily="2" charset="-122"/>
                        </a:rPr>
                        <a:t>年度吉林省大众创业万众创新示范基地第一名</a:t>
                      </a:r>
                    </a:p>
                  </a:txBody>
                  <a:tcPr marL="51695" marR="51695" marT="0" marB="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吉林省发改委、吉林省教育厅、吉林省科技厅、吉林省工信厅、吉林省人设厅</a:t>
                      </a:r>
                    </a:p>
                  </a:txBody>
                  <a:tcPr marL="51695" marR="51695" marT="0" marB="0" anchor="ctr">
                    <a:lnL w="19050">
                      <a:solidFill>
                        <a:srgbClr val="FFFFFF"/>
                      </a:solidFill>
                      <a:prstDash val="solid"/>
                    </a:lnL>
                    <a:lnR>
                      <a:noFill/>
                    </a:lnR>
                    <a:lnT>
                      <a:noFill/>
                    </a:lnT>
                    <a:lnB>
                      <a:noFill/>
                    </a:lnB>
                    <a:solidFill>
                      <a:srgbClr val="FFFFFF"/>
                    </a:solidFill>
                  </a:tcPr>
                </a:tc>
                <a:extLst>
                  <a:ext uri="{0D108BD9-81ED-4DB2-BD59-A6C34878D82A}">
                    <a16:rowId xmlns:a16="http://schemas.microsoft.com/office/drawing/2014/main" val="10009"/>
                  </a:ext>
                </a:extLst>
              </a:tr>
              <a:tr h="326554">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省级</a:t>
                      </a:r>
                    </a:p>
                  </a:txBody>
                  <a:tcPr marL="51695" marR="51695" marT="0" marB="0" anchor="ctr">
                    <a:lnL>
                      <a:noFill/>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吉林省十佳双创平台</a:t>
                      </a:r>
                    </a:p>
                  </a:txBody>
                  <a:tcPr marL="51695" marR="51695" marT="0" marB="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吉林省发改委</a:t>
                      </a:r>
                    </a:p>
                  </a:txBody>
                  <a:tcPr marL="51695" marR="51695" marT="0" marB="0" anchor="ctr">
                    <a:lnL w="19050">
                      <a:solidFill>
                        <a:srgbClr val="FFFFFF"/>
                      </a:solidFill>
                      <a:prstDash val="solid"/>
                    </a:lnL>
                    <a:lnR>
                      <a:noFill/>
                    </a:lnR>
                    <a:lnT>
                      <a:noFill/>
                    </a:lnT>
                    <a:lnB>
                      <a:noFill/>
                    </a:lnB>
                    <a:solidFill>
                      <a:srgbClr val="F2F2F2"/>
                    </a:solidFill>
                  </a:tcPr>
                </a:tc>
                <a:extLst>
                  <a:ext uri="{0D108BD9-81ED-4DB2-BD59-A6C34878D82A}">
                    <a16:rowId xmlns:a16="http://schemas.microsoft.com/office/drawing/2014/main" val="10010"/>
                  </a:ext>
                </a:extLst>
              </a:tr>
              <a:tr h="481227">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省级</a:t>
                      </a:r>
                    </a:p>
                  </a:txBody>
                  <a:tcPr marL="51695" marR="51695" marT="0" marB="0" anchor="ctr">
                    <a:lnL>
                      <a:noFill/>
                    </a:lnL>
                    <a:lnR w="19050">
                      <a:solidFill>
                        <a:srgbClr val="FFFFFF"/>
                      </a:solidFill>
                      <a:prstDash val="solid"/>
                    </a:lnR>
                    <a:lnT>
                      <a:noFill/>
                    </a:lnT>
                    <a:lnB w="19050">
                      <a:solidFill>
                        <a:srgbClr val="03A9F5"/>
                      </a:solidFill>
                      <a:prstDash val="solid"/>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吉林省创业新锐</a:t>
                      </a:r>
                    </a:p>
                  </a:txBody>
                  <a:tcPr marL="51695" marR="51695" marT="0" marB="0" anchor="ctr">
                    <a:lnL w="19050">
                      <a:solidFill>
                        <a:srgbClr val="FFFFFF"/>
                      </a:solidFill>
                      <a:prstDash val="solid"/>
                    </a:lnL>
                    <a:lnR w="19050">
                      <a:solidFill>
                        <a:srgbClr val="FFFFFF"/>
                      </a:solidFill>
                      <a:prstDash val="solid"/>
                    </a:lnR>
                    <a:lnT>
                      <a:noFill/>
                    </a:lnT>
                    <a:lnB w="19050">
                      <a:solidFill>
                        <a:srgbClr val="03A9F5"/>
                      </a:solidFill>
                      <a:prstDash val="solid"/>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吉林省政府</a:t>
                      </a:r>
                    </a:p>
                  </a:txBody>
                  <a:tcPr marL="51695" marR="51695" marT="0" marB="0" anchor="ctr">
                    <a:lnL w="19050">
                      <a:solidFill>
                        <a:srgbClr val="FFFFFF"/>
                      </a:solidFill>
                      <a:prstDash val="solid"/>
                    </a:lnL>
                    <a:lnR>
                      <a:noFill/>
                    </a:lnR>
                    <a:lnT>
                      <a:noFill/>
                    </a:lnT>
                    <a:lnB w="19050">
                      <a:solidFill>
                        <a:srgbClr val="03A9F5"/>
                      </a:solidFill>
                      <a:prstDash val="solid"/>
                    </a:lnB>
                    <a:solidFill>
                      <a:srgbClr val="FFFFFF"/>
                    </a:solidFill>
                  </a:tcPr>
                </a:tc>
                <a:extLst>
                  <a:ext uri="{0D108BD9-81ED-4DB2-BD59-A6C34878D82A}">
                    <a16:rowId xmlns:a16="http://schemas.microsoft.com/office/drawing/2014/main" val="10011"/>
                  </a:ext>
                </a:extLst>
              </a:tr>
            </a:tbl>
          </a:graphicData>
        </a:graphic>
      </p:graphicFrame>
      <p:graphicFrame>
        <p:nvGraphicFramePr>
          <p:cNvPr id="12" name="表格 11"/>
          <p:cNvGraphicFramePr>
            <a:graphicFrameLocks noGrp="1"/>
          </p:cNvGraphicFramePr>
          <p:nvPr>
            <p:custDataLst>
              <p:tags r:id="rId2"/>
            </p:custDataLst>
            <p:extLst>
              <p:ext uri="{D42A27DB-BD31-4B8C-83A1-F6EECF244321}">
                <p14:modId xmlns:p14="http://schemas.microsoft.com/office/powerpoint/2010/main" val="2042612036"/>
              </p:ext>
            </p:extLst>
          </p:nvPr>
        </p:nvGraphicFramePr>
        <p:xfrm>
          <a:off x="6084887" y="1343715"/>
          <a:ext cx="5544647" cy="4879014"/>
        </p:xfrm>
        <a:graphic>
          <a:graphicData uri="http://schemas.openxmlformats.org/drawingml/2006/table">
            <a:tbl>
              <a:tblPr/>
              <a:tblGrid>
                <a:gridCol w="601896">
                  <a:extLst>
                    <a:ext uri="{9D8B030D-6E8A-4147-A177-3AD203B41FA5}">
                      <a16:colId xmlns:a16="http://schemas.microsoft.com/office/drawing/2014/main" val="20000"/>
                    </a:ext>
                  </a:extLst>
                </a:gridCol>
                <a:gridCol w="2742476">
                  <a:extLst>
                    <a:ext uri="{9D8B030D-6E8A-4147-A177-3AD203B41FA5}">
                      <a16:colId xmlns:a16="http://schemas.microsoft.com/office/drawing/2014/main" val="20001"/>
                    </a:ext>
                  </a:extLst>
                </a:gridCol>
                <a:gridCol w="2200275">
                  <a:extLst>
                    <a:ext uri="{9D8B030D-6E8A-4147-A177-3AD203B41FA5}">
                      <a16:colId xmlns:a16="http://schemas.microsoft.com/office/drawing/2014/main" val="20002"/>
                    </a:ext>
                  </a:extLst>
                </a:gridCol>
              </a:tblGrid>
              <a:tr h="361978">
                <a:tc>
                  <a:txBody>
                    <a:bodyPr/>
                    <a:lstStyle/>
                    <a:p>
                      <a:pPr marL="0" algn="ctr" defTabSz="914400" rtl="0" eaLnBrk="1" latinLnBrk="0" hangingPunct="1">
                        <a:spcAft>
                          <a:spcPts val="0"/>
                        </a:spcAft>
                      </a:pPr>
                      <a:r>
                        <a:rPr lang="zh-CN" sz="1600" b="1" kern="0" dirty="0">
                          <a:solidFill>
                            <a:srgbClr val="FFFFFF"/>
                          </a:solidFill>
                          <a:uFill>
                            <a:solidFill>
                              <a:srgbClr val="000000"/>
                            </a:solidFill>
                          </a:uFill>
                          <a:latin typeface="+mn-ea"/>
                          <a:ea typeface="+mn-ea"/>
                          <a:cs typeface="宋体" panose="02010600030101010101" pitchFamily="2" charset="-122"/>
                        </a:rPr>
                        <a:t>级别</a:t>
                      </a:r>
                    </a:p>
                  </a:txBody>
                  <a:tcPr marL="51695" marR="51695" marT="0" marB="0" anchor="ctr">
                    <a:lnL>
                      <a:noFill/>
                    </a:lnL>
                    <a:lnR w="19050">
                      <a:solidFill>
                        <a:srgbClr val="FFFFFF"/>
                      </a:solidFill>
                      <a:prstDash val="solid"/>
                    </a:lnR>
                    <a:lnT>
                      <a:noFill/>
                    </a:lnT>
                    <a:lnB>
                      <a:noFill/>
                    </a:lnB>
                    <a:solidFill>
                      <a:srgbClr val="404040"/>
                    </a:solidFill>
                  </a:tcPr>
                </a:tc>
                <a:tc>
                  <a:txBody>
                    <a:bodyPr/>
                    <a:lstStyle/>
                    <a:p>
                      <a:pPr marL="0" algn="ctr" defTabSz="914400" rtl="0" eaLnBrk="1" latinLnBrk="0" hangingPunct="1">
                        <a:spcAft>
                          <a:spcPts val="0"/>
                        </a:spcAft>
                      </a:pPr>
                      <a:r>
                        <a:rPr lang="zh-CN" sz="1600" b="1" kern="0" dirty="0">
                          <a:solidFill>
                            <a:srgbClr val="FFFFFF"/>
                          </a:solidFill>
                          <a:uFill>
                            <a:solidFill>
                              <a:srgbClr val="000000"/>
                            </a:solidFill>
                          </a:uFill>
                          <a:latin typeface="+mn-ea"/>
                          <a:ea typeface="+mn-ea"/>
                          <a:cs typeface="宋体" panose="02010600030101010101" pitchFamily="2" charset="-122"/>
                        </a:rPr>
                        <a:t>资质</a:t>
                      </a:r>
                    </a:p>
                  </a:txBody>
                  <a:tcPr marL="51695" marR="51695" marT="0" marB="0" anchor="ctr">
                    <a:lnL w="19050">
                      <a:solidFill>
                        <a:srgbClr val="FFFFFF"/>
                      </a:solidFill>
                      <a:prstDash val="solid"/>
                    </a:lnL>
                    <a:lnR w="19050">
                      <a:solidFill>
                        <a:srgbClr val="FFFFFF"/>
                      </a:solidFill>
                      <a:prstDash val="solid"/>
                    </a:lnR>
                    <a:lnT>
                      <a:noFill/>
                    </a:lnT>
                    <a:lnB>
                      <a:noFill/>
                    </a:lnB>
                    <a:solidFill>
                      <a:srgbClr val="03A9F5"/>
                    </a:solidFill>
                  </a:tcPr>
                </a:tc>
                <a:tc>
                  <a:txBody>
                    <a:bodyPr/>
                    <a:lstStyle/>
                    <a:p>
                      <a:pPr marL="0" algn="ctr" defTabSz="914400" rtl="0" eaLnBrk="1" latinLnBrk="0" hangingPunct="1">
                        <a:spcAft>
                          <a:spcPts val="0"/>
                        </a:spcAft>
                      </a:pPr>
                      <a:r>
                        <a:rPr lang="zh-CN" sz="1600" b="1" kern="0" dirty="0">
                          <a:solidFill>
                            <a:srgbClr val="FFFFFF"/>
                          </a:solidFill>
                          <a:uFill>
                            <a:solidFill>
                              <a:srgbClr val="000000"/>
                            </a:solidFill>
                          </a:uFill>
                          <a:latin typeface="+mn-ea"/>
                          <a:ea typeface="+mn-ea"/>
                          <a:cs typeface="宋体" panose="02010600030101010101" pitchFamily="2" charset="-122"/>
                        </a:rPr>
                        <a:t>认定</a:t>
                      </a:r>
                      <a:r>
                        <a:rPr lang="en-US" sz="1600" b="1" kern="0" dirty="0">
                          <a:solidFill>
                            <a:srgbClr val="FFFFFF"/>
                          </a:solidFill>
                          <a:uFill>
                            <a:solidFill>
                              <a:srgbClr val="000000"/>
                            </a:solidFill>
                          </a:uFill>
                          <a:latin typeface="+mn-ea"/>
                          <a:ea typeface="+mn-ea"/>
                          <a:cs typeface="宋体" panose="02010600030101010101" pitchFamily="2" charset="-122"/>
                        </a:rPr>
                        <a:t>/</a:t>
                      </a:r>
                      <a:r>
                        <a:rPr lang="zh-CN" sz="1600" b="1" kern="0" dirty="0">
                          <a:solidFill>
                            <a:srgbClr val="FFFFFF"/>
                          </a:solidFill>
                          <a:uFill>
                            <a:solidFill>
                              <a:srgbClr val="000000"/>
                            </a:solidFill>
                          </a:uFill>
                          <a:latin typeface="+mn-ea"/>
                          <a:ea typeface="+mn-ea"/>
                          <a:cs typeface="宋体" panose="02010600030101010101" pitchFamily="2" charset="-122"/>
                        </a:rPr>
                        <a:t>颁发部门</a:t>
                      </a:r>
                    </a:p>
                  </a:txBody>
                  <a:tcPr marL="51695" marR="51695" marT="0" marB="0" anchor="ctr">
                    <a:lnL w="19050">
                      <a:solidFill>
                        <a:srgbClr val="FFFFFF"/>
                      </a:solidFill>
                      <a:prstDash val="solid"/>
                    </a:lnL>
                    <a:lnR>
                      <a:noFill/>
                    </a:lnR>
                    <a:lnT>
                      <a:noFill/>
                    </a:lnT>
                    <a:lnB>
                      <a:noFill/>
                    </a:lnB>
                    <a:solidFill>
                      <a:srgbClr val="03A9F5"/>
                    </a:solidFill>
                  </a:tcPr>
                </a:tc>
                <a:extLst>
                  <a:ext uri="{0D108BD9-81ED-4DB2-BD59-A6C34878D82A}">
                    <a16:rowId xmlns:a16="http://schemas.microsoft.com/office/drawing/2014/main" val="10000"/>
                  </a:ext>
                </a:extLst>
              </a:tr>
              <a:tr h="588932">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省级</a:t>
                      </a:r>
                    </a:p>
                  </a:txBody>
                  <a:tcPr marL="51695" marR="51695" marT="0" marB="0" anchor="ctr">
                    <a:lnL>
                      <a:noFill/>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吉林省优秀双创平台</a:t>
                      </a:r>
                    </a:p>
                  </a:txBody>
                  <a:tcPr marL="51695" marR="51695" marT="0" marB="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吉林省发改委、吉林省教育厅、吉林省科技厅、吉林省工信厅、吉林省人设厅</a:t>
                      </a:r>
                    </a:p>
                  </a:txBody>
                  <a:tcPr marL="51695" marR="51695" marT="0" marB="0" anchor="ctr">
                    <a:lnL w="19050">
                      <a:solidFill>
                        <a:srgbClr val="FFFFFF"/>
                      </a:solidFill>
                      <a:prstDash val="solid"/>
                    </a:lnL>
                    <a:lnR>
                      <a:noFill/>
                    </a:lnR>
                    <a:lnT>
                      <a:noFill/>
                    </a:lnT>
                    <a:lnB>
                      <a:noFill/>
                    </a:lnB>
                    <a:solidFill>
                      <a:srgbClr val="FFFFFF"/>
                    </a:solidFill>
                  </a:tcPr>
                </a:tc>
                <a:extLst>
                  <a:ext uri="{0D108BD9-81ED-4DB2-BD59-A6C34878D82A}">
                    <a16:rowId xmlns:a16="http://schemas.microsoft.com/office/drawing/2014/main" val="10001"/>
                  </a:ext>
                </a:extLst>
              </a:tr>
              <a:tr h="319577">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省级</a:t>
                      </a:r>
                    </a:p>
                  </a:txBody>
                  <a:tcPr marL="51695" marR="51695" marT="0" marB="0" anchor="ctr">
                    <a:lnL>
                      <a:noFill/>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吉林省青年创业园</a:t>
                      </a:r>
                    </a:p>
                  </a:txBody>
                  <a:tcPr marL="51695" marR="51695" marT="0" marB="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共青团吉林省委</a:t>
                      </a:r>
                    </a:p>
                  </a:txBody>
                  <a:tcPr marL="51695" marR="51695" marT="0" marB="0" anchor="ctr">
                    <a:lnL w="19050">
                      <a:solidFill>
                        <a:srgbClr val="FFFFFF"/>
                      </a:solidFill>
                      <a:prstDash val="solid"/>
                    </a:lnL>
                    <a:lnR>
                      <a:noFill/>
                    </a:lnR>
                    <a:lnT>
                      <a:noFill/>
                    </a:lnT>
                    <a:lnB>
                      <a:noFill/>
                    </a:lnB>
                    <a:solidFill>
                      <a:srgbClr val="F2F2F2"/>
                    </a:solidFill>
                  </a:tcPr>
                </a:tc>
                <a:extLst>
                  <a:ext uri="{0D108BD9-81ED-4DB2-BD59-A6C34878D82A}">
                    <a16:rowId xmlns:a16="http://schemas.microsoft.com/office/drawing/2014/main" val="10002"/>
                  </a:ext>
                </a:extLst>
              </a:tr>
              <a:tr h="369765">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省级</a:t>
                      </a:r>
                    </a:p>
                  </a:txBody>
                  <a:tcPr marL="51695" marR="51695" marT="0" marB="0" anchor="ctr">
                    <a:lnL>
                      <a:noFill/>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吉林省创业孵化基地</a:t>
                      </a:r>
                    </a:p>
                  </a:txBody>
                  <a:tcPr marL="51695" marR="51695" marT="0" marB="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吉林省工信厅</a:t>
                      </a:r>
                    </a:p>
                  </a:txBody>
                  <a:tcPr marL="51695" marR="51695" marT="0" marB="0" anchor="ctr">
                    <a:lnL w="19050">
                      <a:solidFill>
                        <a:srgbClr val="FFFFFF"/>
                      </a:solidFill>
                      <a:prstDash val="solid"/>
                    </a:lnL>
                    <a:lnR>
                      <a:noFill/>
                    </a:lnR>
                    <a:lnT>
                      <a:noFill/>
                    </a:lnT>
                    <a:lnB>
                      <a:noFill/>
                    </a:lnB>
                    <a:solidFill>
                      <a:srgbClr val="FFFFFF"/>
                    </a:solidFill>
                  </a:tcPr>
                </a:tc>
                <a:extLst>
                  <a:ext uri="{0D108BD9-81ED-4DB2-BD59-A6C34878D82A}">
                    <a16:rowId xmlns:a16="http://schemas.microsoft.com/office/drawing/2014/main" val="10003"/>
                  </a:ext>
                </a:extLst>
              </a:tr>
              <a:tr h="387041">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省级</a:t>
                      </a:r>
                    </a:p>
                  </a:txBody>
                  <a:tcPr marL="51695" marR="51695" marT="0" marB="0" anchor="ctr">
                    <a:lnL>
                      <a:noFill/>
                    </a:lnL>
                    <a:lnR w="19050">
                      <a:solidFill>
                        <a:srgbClr val="FFFFFF"/>
                      </a:solidFill>
                      <a:prstDash val="solid"/>
                    </a:lnR>
                    <a:lnT>
                      <a:noFill/>
                    </a:lnT>
                    <a:lnB>
                      <a:noFill/>
                    </a:lnB>
                    <a:solidFill>
                      <a:srgbClr val="F2F2F2"/>
                    </a:solidFill>
                  </a:tcPr>
                </a:tc>
                <a:tc>
                  <a:txBody>
                    <a:bodyPr/>
                    <a:lstStyle/>
                    <a:p>
                      <a:pPr algn="ctr">
                        <a:spcAft>
                          <a:spcPts val="0"/>
                        </a:spcAft>
                      </a:pPr>
                      <a:r>
                        <a:rPr lang="en-US" sz="1050" b="1" kern="0" dirty="0">
                          <a:solidFill>
                            <a:srgbClr val="404040"/>
                          </a:solidFill>
                          <a:uFill>
                            <a:solidFill>
                              <a:srgbClr val="000000"/>
                            </a:solidFill>
                          </a:uFill>
                          <a:latin typeface="+mn-ea"/>
                          <a:ea typeface="+mn-ea"/>
                          <a:cs typeface="宋体" panose="02010600030101010101" pitchFamily="2" charset="-122"/>
                        </a:rPr>
                        <a:t>2022</a:t>
                      </a:r>
                      <a:r>
                        <a:rPr lang="zh-TW" sz="1050" b="1" kern="0" dirty="0">
                          <a:solidFill>
                            <a:srgbClr val="404040"/>
                          </a:solidFill>
                          <a:uFill>
                            <a:solidFill>
                              <a:srgbClr val="000000"/>
                            </a:solidFill>
                          </a:uFill>
                          <a:latin typeface="+mn-ea"/>
                          <a:ea typeface="+mn-ea"/>
                          <a:cs typeface="宋体" panose="02010600030101010101" pitchFamily="2" charset="-122"/>
                        </a:rPr>
                        <a:t>年度吉林省大众创业万众创新示范基地第一名</a:t>
                      </a:r>
                    </a:p>
                  </a:txBody>
                  <a:tcPr marL="51695" marR="51695" marT="0" marB="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省发改委</a:t>
                      </a:r>
                    </a:p>
                  </a:txBody>
                  <a:tcPr marL="51695" marR="51695" marT="0" marB="0" anchor="ctr">
                    <a:lnL w="19050">
                      <a:solidFill>
                        <a:srgbClr val="FFFFFF"/>
                      </a:solidFill>
                      <a:prstDash val="solid"/>
                    </a:lnL>
                    <a:lnR>
                      <a:noFill/>
                    </a:lnR>
                    <a:lnT>
                      <a:noFill/>
                    </a:lnT>
                    <a:lnB>
                      <a:noFill/>
                    </a:lnB>
                    <a:solidFill>
                      <a:srgbClr val="F2F2F2"/>
                    </a:solidFill>
                  </a:tcPr>
                </a:tc>
                <a:extLst>
                  <a:ext uri="{0D108BD9-81ED-4DB2-BD59-A6C34878D82A}">
                    <a16:rowId xmlns:a16="http://schemas.microsoft.com/office/drawing/2014/main" val="10004"/>
                  </a:ext>
                </a:extLst>
              </a:tr>
              <a:tr h="307285">
                <a:tc>
                  <a:txBody>
                    <a:bodyPr/>
                    <a:lstStyle/>
                    <a:p>
                      <a:pPr algn="ctr">
                        <a:spcAft>
                          <a:spcPts val="0"/>
                        </a:spcAft>
                      </a:pPr>
                      <a:r>
                        <a:rPr lang="zh-CN" altLang="en-US" sz="1050" b="1" kern="0" dirty="0" smtClean="0">
                          <a:solidFill>
                            <a:srgbClr val="404040"/>
                          </a:solidFill>
                          <a:uFill>
                            <a:solidFill>
                              <a:srgbClr val="000000"/>
                            </a:solidFill>
                          </a:uFill>
                          <a:latin typeface="+mn-ea"/>
                          <a:ea typeface="+mn-ea"/>
                          <a:cs typeface="宋体" panose="02010600030101010101" pitchFamily="2" charset="-122"/>
                        </a:rPr>
                        <a:t>升级</a:t>
                      </a:r>
                      <a:endParaRPr lang="zh-CN" sz="1050" b="1" kern="0" dirty="0">
                        <a:solidFill>
                          <a:srgbClr val="404040"/>
                        </a:solidFill>
                        <a:uFill>
                          <a:solidFill>
                            <a:srgbClr val="000000"/>
                          </a:solidFill>
                        </a:uFill>
                        <a:latin typeface="+mn-ea"/>
                        <a:ea typeface="+mn-ea"/>
                        <a:cs typeface="宋体" panose="02010600030101010101" pitchFamily="2" charset="-122"/>
                      </a:endParaRPr>
                    </a:p>
                  </a:txBody>
                  <a:tcPr marL="51695" marR="51695" marT="0" marB="0" anchor="ctr">
                    <a:lnL>
                      <a:noFill/>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a:spcAft>
                          <a:spcPts val="0"/>
                        </a:spcAft>
                      </a:pPr>
                      <a:r>
                        <a:rPr lang="zh-CN" altLang="en-US" sz="1050" b="1" kern="0" dirty="0" smtClean="0">
                          <a:solidFill>
                            <a:srgbClr val="404040"/>
                          </a:solidFill>
                          <a:uFill>
                            <a:solidFill>
                              <a:srgbClr val="000000"/>
                            </a:solidFill>
                          </a:uFill>
                          <a:latin typeface="+mn-ea"/>
                          <a:ea typeface="+mn-ea"/>
                          <a:cs typeface="宋体" panose="02010600030101010101" pitchFamily="2" charset="-122"/>
                        </a:rPr>
                        <a:t>吉林省专精特新产业孵化园</a:t>
                      </a:r>
                      <a:endParaRPr lang="zh-CN" sz="1050" b="1" kern="0" dirty="0">
                        <a:solidFill>
                          <a:srgbClr val="404040"/>
                        </a:solidFill>
                        <a:uFill>
                          <a:solidFill>
                            <a:srgbClr val="000000"/>
                          </a:solidFill>
                        </a:uFill>
                        <a:latin typeface="+mn-ea"/>
                        <a:ea typeface="+mn-ea"/>
                        <a:cs typeface="宋体" panose="02010600030101010101" pitchFamily="2" charset="-122"/>
                      </a:endParaRPr>
                    </a:p>
                  </a:txBody>
                  <a:tcPr marL="51695" marR="51695"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50" b="1" kern="0" dirty="0" smtClean="0">
                          <a:solidFill>
                            <a:srgbClr val="404040"/>
                          </a:solidFill>
                          <a:uFill>
                            <a:solidFill>
                              <a:srgbClr val="000000"/>
                            </a:solidFill>
                          </a:uFill>
                          <a:latin typeface="+mn-ea"/>
                          <a:ea typeface="+mn-ea"/>
                          <a:cs typeface="宋体" panose="02010600030101010101" pitchFamily="2" charset="-122"/>
                        </a:rPr>
                        <a:t>吉林省工信厅</a:t>
                      </a:r>
                    </a:p>
                  </a:txBody>
                  <a:tcPr marL="51695" marR="51695" marT="0" marB="0" anchor="ctr">
                    <a:lnL w="19050" cap="flat" cmpd="sng" algn="ctr">
                      <a:solidFill>
                        <a:srgbClr val="FFFFFF"/>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876794"/>
                  </a:ext>
                </a:extLst>
              </a:tr>
              <a:tr h="307285">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市级</a:t>
                      </a:r>
                    </a:p>
                  </a:txBody>
                  <a:tcPr marL="51695" marR="51695" marT="0" marB="0" anchor="ctr">
                    <a:lnL>
                      <a:noFill/>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长春市科技企业孵化器</a:t>
                      </a:r>
                    </a:p>
                  </a:txBody>
                  <a:tcPr marL="51695" marR="51695" marT="0" marB="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长春市科技</a:t>
                      </a:r>
                      <a:r>
                        <a:rPr lang="zh-CN" sz="1050" b="1" kern="0" dirty="0" smtClean="0">
                          <a:solidFill>
                            <a:srgbClr val="404040"/>
                          </a:solidFill>
                          <a:uFill>
                            <a:solidFill>
                              <a:srgbClr val="000000"/>
                            </a:solidFill>
                          </a:uFill>
                          <a:latin typeface="+mn-ea"/>
                          <a:ea typeface="+mn-ea"/>
                          <a:cs typeface="宋体" panose="02010600030101010101" pitchFamily="2" charset="-122"/>
                        </a:rPr>
                        <a:t>局</a:t>
                      </a:r>
                      <a:endParaRPr lang="zh-CN" sz="1050" b="1" kern="0" dirty="0">
                        <a:solidFill>
                          <a:srgbClr val="404040"/>
                        </a:solidFill>
                        <a:uFill>
                          <a:solidFill>
                            <a:srgbClr val="000000"/>
                          </a:solidFill>
                        </a:uFill>
                        <a:latin typeface="+mn-ea"/>
                        <a:ea typeface="+mn-ea"/>
                        <a:cs typeface="宋体" panose="02010600030101010101" pitchFamily="2" charset="-122"/>
                      </a:endParaRPr>
                    </a:p>
                  </a:txBody>
                  <a:tcPr marL="51695" marR="51695" marT="0" marB="0" anchor="ctr">
                    <a:lnL w="19050">
                      <a:solidFill>
                        <a:srgbClr val="FFFFFF"/>
                      </a:solidFill>
                      <a:prstDash val="solid"/>
                    </a:lnL>
                    <a:lnR>
                      <a:noFill/>
                    </a:lnR>
                    <a:lnT>
                      <a:noFill/>
                    </a:lnT>
                    <a:lnB>
                      <a:noFill/>
                    </a:lnB>
                    <a:solidFill>
                      <a:srgbClr val="FFFFFF"/>
                    </a:solidFill>
                  </a:tcPr>
                </a:tc>
                <a:extLst>
                  <a:ext uri="{0D108BD9-81ED-4DB2-BD59-A6C34878D82A}">
                    <a16:rowId xmlns:a16="http://schemas.microsoft.com/office/drawing/2014/main" val="10005"/>
                  </a:ext>
                </a:extLst>
              </a:tr>
              <a:tr h="328796">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市级</a:t>
                      </a:r>
                    </a:p>
                  </a:txBody>
                  <a:tcPr marL="51695" marR="51695" marT="0" marB="0" anchor="ctr">
                    <a:lnL>
                      <a:noFill/>
                    </a:lnL>
                    <a:lnR w="19050" cap="flat" cmpd="sng" algn="ctr">
                      <a:solidFill>
                        <a:srgbClr val="FFFFFF"/>
                      </a:solidFill>
                      <a:prstDash val="solid"/>
                      <a:round/>
                      <a:headEnd type="none" w="med" len="med"/>
                      <a:tailEnd type="none" w="med" len="me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院士长春创业园</a:t>
                      </a:r>
                    </a:p>
                  </a:txBody>
                  <a:tcPr marL="51695" marR="51695"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长春市政府</a:t>
                      </a:r>
                    </a:p>
                  </a:txBody>
                  <a:tcPr marL="51695" marR="51695" marT="0" marB="0" anchor="ctr">
                    <a:lnL w="19050" cap="flat" cmpd="sng" algn="ctr">
                      <a:solidFill>
                        <a:srgbClr val="FFFFFF"/>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3156117085"/>
                  </a:ext>
                </a:extLst>
              </a:tr>
              <a:tr h="319577">
                <a:tc>
                  <a:txBody>
                    <a:bodyPr/>
                    <a:lstStyle/>
                    <a:p>
                      <a:pPr algn="ctr">
                        <a:spcAft>
                          <a:spcPts val="0"/>
                        </a:spcAft>
                      </a:pPr>
                      <a:r>
                        <a:rPr lang="zh-CN" altLang="en-US" sz="1050" b="1" kern="0" dirty="0" smtClean="0">
                          <a:solidFill>
                            <a:srgbClr val="404040"/>
                          </a:solidFill>
                          <a:uFill>
                            <a:solidFill>
                              <a:srgbClr val="000000"/>
                            </a:solidFill>
                          </a:uFill>
                          <a:latin typeface="+mn-ea"/>
                          <a:ea typeface="+mn-ea"/>
                          <a:cs typeface="宋体" panose="02010600030101010101" pitchFamily="2" charset="-122"/>
                        </a:rPr>
                        <a:t>市级</a:t>
                      </a:r>
                      <a:endParaRPr lang="zh-CN" sz="1050" b="1" kern="0" dirty="0">
                        <a:solidFill>
                          <a:srgbClr val="404040"/>
                        </a:solidFill>
                        <a:uFill>
                          <a:solidFill>
                            <a:srgbClr val="000000"/>
                          </a:solidFill>
                        </a:uFill>
                        <a:latin typeface="+mn-ea"/>
                        <a:ea typeface="+mn-ea"/>
                        <a:cs typeface="宋体" panose="02010600030101010101" pitchFamily="2" charset="-122"/>
                      </a:endParaRPr>
                    </a:p>
                  </a:txBody>
                  <a:tcPr marL="51695" marR="51695" marT="0" marB="0" anchor="ctr">
                    <a:lnL>
                      <a:noFill/>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marL="0" algn="ctr" defTabSz="914400" rtl="0" eaLnBrk="1" latinLnBrk="0" hangingPunct="1">
                        <a:lnSpc>
                          <a:spcPct val="156000"/>
                        </a:lnSpc>
                        <a:spcBef>
                          <a:spcPts val="1400"/>
                        </a:spcBef>
                        <a:spcAft>
                          <a:spcPts val="0"/>
                        </a:spcAft>
                        <a:tabLst>
                          <a:tab pos="5727700" algn="r"/>
                        </a:tabLst>
                      </a:pPr>
                      <a:r>
                        <a:rPr lang="zh-CN" sz="1050" b="1" kern="0" dirty="0">
                          <a:solidFill>
                            <a:srgbClr val="404040"/>
                          </a:solidFill>
                          <a:uFill>
                            <a:solidFill>
                              <a:srgbClr val="000000"/>
                            </a:solidFill>
                          </a:uFill>
                          <a:latin typeface="+mn-ea"/>
                          <a:ea typeface="+mn-ea"/>
                          <a:cs typeface="宋体" panose="02010600030101010101" pitchFamily="2" charset="-122"/>
                        </a:rPr>
                        <a:t>长春市和谐劳动关系示范工业园区</a:t>
                      </a: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marL="0" algn="ctr" defTabSz="914400" rtl="0" eaLnBrk="1" latinLnBrk="0" hangingPunct="1">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长春市人社局、长春市总工会、长春市企业联合会</a:t>
                      </a:r>
                      <a:r>
                        <a:rPr lang="en-US" sz="1050" b="1" kern="0" dirty="0">
                          <a:solidFill>
                            <a:srgbClr val="404040"/>
                          </a:solidFill>
                          <a:uFill>
                            <a:solidFill>
                              <a:srgbClr val="000000"/>
                            </a:solidFill>
                          </a:uFill>
                          <a:latin typeface="+mn-ea"/>
                          <a:ea typeface="+mn-ea"/>
                          <a:cs typeface="宋体" panose="02010600030101010101" pitchFamily="2" charset="-122"/>
                        </a:rPr>
                        <a:t>/</a:t>
                      </a:r>
                      <a:r>
                        <a:rPr lang="zh-CN" sz="1050" b="1" kern="0" dirty="0">
                          <a:solidFill>
                            <a:srgbClr val="404040"/>
                          </a:solidFill>
                          <a:uFill>
                            <a:solidFill>
                              <a:srgbClr val="000000"/>
                            </a:solidFill>
                          </a:uFill>
                          <a:latin typeface="+mn-ea"/>
                          <a:ea typeface="+mn-ea"/>
                          <a:cs typeface="宋体" panose="02010600030101010101" pitchFamily="2" charset="-122"/>
                        </a:rPr>
                        <a:t>市企业家协会、长春市工商联合会</a:t>
                      </a:r>
                    </a:p>
                  </a:txBody>
                  <a:tcPr marL="68580" marR="68580" marT="0" marB="0">
                    <a:lnL w="19050" cap="flat" cmpd="sng" algn="ctr">
                      <a:solidFill>
                        <a:srgbClr val="FFFFFF"/>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320420590"/>
                  </a:ext>
                </a:extLst>
              </a:tr>
              <a:tr h="319577">
                <a:tc>
                  <a:txBody>
                    <a:bodyPr/>
                    <a:lstStyle/>
                    <a:p>
                      <a:pPr marL="0" algn="ctr" defTabSz="914400" rtl="0" eaLnBrk="1" latinLnBrk="0" hangingPunct="1">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区级</a:t>
                      </a:r>
                    </a:p>
                  </a:txBody>
                  <a:tcPr marL="51695" marR="51695" marT="0" marB="0" anchor="ctr">
                    <a:lnL>
                      <a:noFill/>
                    </a:lnL>
                    <a:lnR w="1905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marL="0" algn="ctr" defTabSz="914400" rtl="0" eaLnBrk="1" latinLnBrk="0" hangingPunct="1">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科技企业孵化器</a:t>
                      </a:r>
                    </a:p>
                  </a:txBody>
                  <a:tcPr marL="51695" marR="51695"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marL="0" algn="ctr" defTabSz="914400" rtl="0" eaLnBrk="1" latinLnBrk="0" hangingPunct="1">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长春新区管委会</a:t>
                      </a:r>
                    </a:p>
                  </a:txBody>
                  <a:tcPr marL="51695" marR="51695" marT="0" marB="0" anchor="ctr">
                    <a:lnL w="19050" cap="flat" cmpd="sng" algn="ctr">
                      <a:solidFill>
                        <a:srgbClr val="FFFFFF"/>
                      </a:solidFill>
                      <a:prstDash val="solid"/>
                      <a:round/>
                      <a:headEnd type="none" w="med" len="med"/>
                      <a:tailEnd type="none" w="med" len="med"/>
                    </a:lnL>
                    <a:lnR>
                      <a:noFill/>
                    </a:lnR>
                    <a:lnT>
                      <a:noFill/>
                    </a:lnT>
                    <a:lnB>
                      <a:noFill/>
                    </a:lnB>
                    <a:solidFill>
                      <a:schemeClr val="bg1">
                        <a:lumMod val="95000"/>
                      </a:schemeClr>
                    </a:solidFill>
                  </a:tcPr>
                </a:tc>
                <a:extLst>
                  <a:ext uri="{0D108BD9-81ED-4DB2-BD59-A6C34878D82A}">
                    <a16:rowId xmlns:a16="http://schemas.microsoft.com/office/drawing/2014/main" val="3080142726"/>
                  </a:ext>
                </a:extLst>
              </a:tr>
              <a:tr h="319577">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区级</a:t>
                      </a:r>
                    </a:p>
                  </a:txBody>
                  <a:tcPr marL="51695" marR="51695" marT="0" marB="0" anchor="ctr">
                    <a:lnL>
                      <a:noFill/>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众创空间</a:t>
                      </a:r>
                    </a:p>
                  </a:txBody>
                  <a:tcPr marL="51695" marR="51695"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长春新区管委会</a:t>
                      </a:r>
                    </a:p>
                  </a:txBody>
                  <a:tcPr marL="51695" marR="51695" marT="0" marB="0" anchor="ctr">
                    <a:lnL w="19050" cap="flat" cmpd="sng" algn="ctr">
                      <a:solidFill>
                        <a:srgbClr val="FFFFFF"/>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7"/>
                  </a:ext>
                </a:extLst>
              </a:tr>
              <a:tr h="4103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50" b="1" kern="0" dirty="0" smtClean="0">
                          <a:solidFill>
                            <a:srgbClr val="404040"/>
                          </a:solidFill>
                          <a:uFill>
                            <a:solidFill>
                              <a:srgbClr val="000000"/>
                            </a:solidFill>
                          </a:uFill>
                          <a:latin typeface="+mn-ea"/>
                          <a:ea typeface="+mn-ea"/>
                          <a:cs typeface="宋体" panose="02010600030101010101" pitchFamily="2" charset="-122"/>
                        </a:rPr>
                        <a:t>区级</a:t>
                      </a:r>
                    </a:p>
                  </a:txBody>
                  <a:tcPr marL="51695" marR="51695" marT="0" marB="0" anchor="ctr">
                    <a:lnL>
                      <a:noFill/>
                    </a:lnL>
                    <a:lnR w="19050" cap="flat" cmpd="sng" algn="ctr">
                      <a:solidFill>
                        <a:srgbClr val="FFFFFF"/>
                      </a:solidFill>
                      <a:prstDash val="solid"/>
                      <a:round/>
                      <a:headEnd type="none" w="med" len="med"/>
                      <a:tailEnd type="none" w="med" len="med"/>
                    </a:lnR>
                    <a:lnT>
                      <a:noFill/>
                    </a:lnT>
                    <a:lnB>
                      <a:noFill/>
                    </a:lnB>
                    <a:solidFill>
                      <a:srgbClr val="F2F2F2"/>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全经联创新教学基地</a:t>
                      </a:r>
                    </a:p>
                  </a:txBody>
                  <a:tcPr marL="51695" marR="51695"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2F2F2"/>
                    </a:solidFill>
                  </a:tcPr>
                </a:tc>
                <a:tc>
                  <a:txBody>
                    <a:bodyPr/>
                    <a:lstStyle/>
                    <a:p>
                      <a:pPr algn="ctr">
                        <a:spcAft>
                          <a:spcPts val="0"/>
                        </a:spcAft>
                      </a:pPr>
                      <a:endParaRPr lang="zh-CN" sz="1050" b="1" kern="0" dirty="0">
                        <a:solidFill>
                          <a:srgbClr val="404040"/>
                        </a:solidFill>
                        <a:uFill>
                          <a:solidFill>
                            <a:srgbClr val="000000"/>
                          </a:solidFill>
                        </a:uFill>
                        <a:latin typeface="+mn-ea"/>
                        <a:ea typeface="+mn-ea"/>
                        <a:cs typeface="宋体" panose="02010600030101010101" pitchFamily="2" charset="-122"/>
                      </a:endParaRPr>
                    </a:p>
                  </a:txBody>
                  <a:tcPr marL="51695" marR="51695" marT="0" marB="0" anchor="ctr">
                    <a:lnL w="19050" cap="flat" cmpd="sng" algn="ctr">
                      <a:solidFill>
                        <a:srgbClr val="FFFFFF"/>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10010"/>
                  </a:ext>
                </a:extLst>
              </a:tr>
              <a:tr h="3787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50" b="1" kern="0" dirty="0" smtClean="0">
                          <a:solidFill>
                            <a:srgbClr val="404040"/>
                          </a:solidFill>
                          <a:uFill>
                            <a:solidFill>
                              <a:srgbClr val="000000"/>
                            </a:solidFill>
                          </a:uFill>
                          <a:latin typeface="+mn-ea"/>
                          <a:ea typeface="+mn-ea"/>
                          <a:cs typeface="宋体" panose="02010600030101010101" pitchFamily="2" charset="-122"/>
                        </a:rPr>
                        <a:t>区级</a:t>
                      </a:r>
                    </a:p>
                  </a:txBody>
                  <a:tcPr marL="51695" marR="51695" marT="0" marB="0" anchor="ctr">
                    <a:lnL>
                      <a:noFill/>
                    </a:lnL>
                    <a:lnR w="19050">
                      <a:solidFill>
                        <a:srgbClr val="FFFFFF"/>
                      </a:solidFill>
                      <a:prstDash val="solid"/>
                    </a:lnR>
                    <a:lnT>
                      <a:noFill/>
                    </a:lnT>
                    <a:lnB w="19050">
                      <a:solidFill>
                        <a:srgbClr val="03A9F5"/>
                      </a:solidFill>
                      <a:prstDash val="solid"/>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长春新区·中关村北湖创新基地</a:t>
                      </a:r>
                    </a:p>
                  </a:txBody>
                  <a:tcPr marL="51695" marR="51695" marT="0" marB="0" anchor="ctr">
                    <a:lnL w="19050">
                      <a:solidFill>
                        <a:srgbClr val="FFFFFF"/>
                      </a:solidFill>
                      <a:prstDash val="solid"/>
                    </a:lnL>
                    <a:lnR w="19050">
                      <a:solidFill>
                        <a:srgbClr val="FFFFFF"/>
                      </a:solidFill>
                      <a:prstDash val="solid"/>
                    </a:lnR>
                    <a:lnT>
                      <a:noFill/>
                    </a:lnT>
                    <a:lnB w="19050">
                      <a:solidFill>
                        <a:srgbClr val="03A9F5"/>
                      </a:solidFill>
                      <a:prstDash val="solid"/>
                    </a:lnB>
                    <a:solidFill>
                      <a:srgbClr val="FFFFFF"/>
                    </a:solidFill>
                  </a:tcPr>
                </a:tc>
                <a:tc>
                  <a:txBody>
                    <a:bodyPr/>
                    <a:lstStyle/>
                    <a:p>
                      <a:pPr algn="ctr">
                        <a:spcAft>
                          <a:spcPts val="0"/>
                        </a:spcAft>
                      </a:pPr>
                      <a:r>
                        <a:rPr lang="zh-CN" sz="1050" b="1" kern="0" dirty="0">
                          <a:solidFill>
                            <a:srgbClr val="404040"/>
                          </a:solidFill>
                          <a:uFill>
                            <a:solidFill>
                              <a:srgbClr val="000000"/>
                            </a:solidFill>
                          </a:uFill>
                          <a:latin typeface="+mn-ea"/>
                          <a:ea typeface="+mn-ea"/>
                          <a:cs typeface="宋体" panose="02010600030101010101" pitchFamily="2" charset="-122"/>
                        </a:rPr>
                        <a:t>中关村管委会</a:t>
                      </a:r>
                    </a:p>
                  </a:txBody>
                  <a:tcPr marL="51695" marR="51695" marT="0" marB="0" anchor="ctr">
                    <a:lnL w="19050">
                      <a:solidFill>
                        <a:srgbClr val="FFFFFF"/>
                      </a:solidFill>
                      <a:prstDash val="solid"/>
                    </a:lnL>
                    <a:lnR>
                      <a:noFill/>
                    </a:lnR>
                    <a:lnT>
                      <a:noFill/>
                    </a:lnT>
                    <a:lnB w="19050">
                      <a:solidFill>
                        <a:srgbClr val="03A9F5"/>
                      </a:solidFill>
                      <a:prstDash val="solid"/>
                    </a:lnB>
                    <a:solidFill>
                      <a:srgbClr val="FFFFFF"/>
                    </a:solidFill>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1.7  </a:t>
            </a:r>
            <a:r>
              <a:rPr lang="zh-CN" altLang="en-US" sz="3200" b="1" dirty="0">
                <a:solidFill>
                  <a:srgbClr val="0070C0"/>
                </a:solidFill>
                <a:latin typeface="微软雅黑" panose="020B0503020204020204" pitchFamily="34" charset="-122"/>
                <a:ea typeface="微软雅黑" panose="020B0503020204020204" pitchFamily="34" charset="-122"/>
              </a:rPr>
              <a:t>运营情况</a:t>
            </a:r>
            <a:r>
              <a:rPr lang="en-US" altLang="zh-CN" sz="3200" b="1" dirty="0">
                <a:solidFill>
                  <a:srgbClr val="0070C0"/>
                </a:solidFill>
                <a:latin typeface="微软雅黑" panose="020B0503020204020204" pitchFamily="34" charset="-122"/>
                <a:ea typeface="微软雅黑" panose="020B0503020204020204" pitchFamily="34" charset="-122"/>
              </a:rPr>
              <a:t>-</a:t>
            </a:r>
            <a:r>
              <a:rPr lang="zh-CN" altLang="en-US" sz="3200" b="1" dirty="0">
                <a:solidFill>
                  <a:srgbClr val="0070C0"/>
                </a:solidFill>
                <a:latin typeface="微软雅黑" panose="020B0503020204020204" pitchFamily="34" charset="-122"/>
                <a:ea typeface="微软雅黑" panose="020B0503020204020204" pitchFamily="34" charset="-122"/>
              </a:rPr>
              <a:t>创业平台 服务平台</a:t>
            </a:r>
          </a:p>
        </p:txBody>
      </p:sp>
      <p:grpSp>
        <p:nvGrpSpPr>
          <p:cNvPr id="2" name="组合 75"/>
          <p:cNvGrpSpPr/>
          <p:nvPr/>
        </p:nvGrpSpPr>
        <p:grpSpPr>
          <a:xfrm>
            <a:off x="1" y="260648"/>
            <a:ext cx="1403584" cy="387627"/>
            <a:chOff x="0" y="188640"/>
            <a:chExt cx="1664323" cy="459635"/>
          </a:xfrm>
        </p:grpSpPr>
        <p:sp>
          <p:nvSpPr>
            <p:cNvPr id="39" name="五边形 38"/>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sp>
          <p:nvSpPr>
            <p:cNvPr id="40" name="燕尾形 39"/>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endParaRPr>
            </a:p>
          </p:txBody>
        </p:sp>
        <p:sp>
          <p:nvSpPr>
            <p:cNvPr id="41" name="燕尾形 40"/>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endParaRPr>
            </a:p>
          </p:txBody>
        </p:sp>
      </p:grpSp>
      <p:cxnSp>
        <p:nvCxnSpPr>
          <p:cNvPr id="42" name="直接连接符 41"/>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表格 15"/>
          <p:cNvGraphicFramePr>
            <a:graphicFrameLocks noGrp="1"/>
          </p:cNvGraphicFramePr>
          <p:nvPr>
            <p:extLst>
              <p:ext uri="{D42A27DB-BD31-4B8C-83A1-F6EECF244321}">
                <p14:modId xmlns:p14="http://schemas.microsoft.com/office/powerpoint/2010/main" val="1305636194"/>
              </p:ext>
            </p:extLst>
          </p:nvPr>
        </p:nvGraphicFramePr>
        <p:xfrm>
          <a:off x="252239" y="1052736"/>
          <a:ext cx="7992888" cy="4824540"/>
        </p:xfrm>
        <a:graphic>
          <a:graphicData uri="http://schemas.openxmlformats.org/drawingml/2006/table">
            <a:tbl>
              <a:tblPr/>
              <a:tblGrid>
                <a:gridCol w="4021190">
                  <a:extLst>
                    <a:ext uri="{9D8B030D-6E8A-4147-A177-3AD203B41FA5}">
                      <a16:colId xmlns:a16="http://schemas.microsoft.com/office/drawing/2014/main" val="20000"/>
                    </a:ext>
                  </a:extLst>
                </a:gridCol>
                <a:gridCol w="3971698">
                  <a:extLst>
                    <a:ext uri="{9D8B030D-6E8A-4147-A177-3AD203B41FA5}">
                      <a16:colId xmlns:a16="http://schemas.microsoft.com/office/drawing/2014/main" val="20001"/>
                    </a:ext>
                  </a:extLst>
                </a:gridCol>
              </a:tblGrid>
              <a:tr h="600067">
                <a:tc gridSpan="2">
                  <a:txBody>
                    <a:bodyPr/>
                    <a:lstStyle/>
                    <a:p>
                      <a:pPr algn="ctr" fontAlgn="ctr"/>
                      <a:r>
                        <a:rPr lang="en-US" altLang="zh-CN" sz="2400" b="1" kern="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21</a:t>
                      </a:r>
                      <a:r>
                        <a:rPr lang="zh-CN" altLang="en-US" sz="2400" b="1" kern="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家</a:t>
                      </a:r>
                      <a:r>
                        <a:rPr lang="zh-CN" altLang="en-US" sz="2400" b="1"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科技创新服务平台</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zh-CN"/>
                    </a:p>
                  </a:txBody>
                  <a:tcPr/>
                </a:tc>
                <a:extLst>
                  <a:ext uri="{0D108BD9-81ED-4DB2-BD59-A6C34878D82A}">
                    <a16:rowId xmlns:a16="http://schemas.microsoft.com/office/drawing/2014/main" val="10000"/>
                  </a:ext>
                </a:extLst>
              </a:tr>
              <a:tr h="384043">
                <a:tc>
                  <a:txBody>
                    <a:bodyPr/>
                    <a:lstStyle/>
                    <a:p>
                      <a:pPr algn="ctr" fontAlgn="ctr"/>
                      <a:r>
                        <a:rPr lang="zh-CN" altLang="en-US" sz="1500" kern="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北湖产城长春技术转移中心</a:t>
                      </a:r>
                      <a:endPar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吉林省北湖生物技术公共服务平台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384043">
                <a:tc>
                  <a:txBody>
                    <a:bodyPr/>
                    <a:lstStyle/>
                    <a:p>
                      <a:pPr algn="ctr" fontAlgn="ctr"/>
                      <a:r>
                        <a:rPr lang="zh-CN" altLang="en-US" sz="1500" kern="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中国技术交易所</a:t>
                      </a:r>
                      <a:endPar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zh-CN" altLang="en-US" sz="1500" kern="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北湖孵化转化交易服务中心</a:t>
                      </a:r>
                      <a:endPar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82656480"/>
                  </a:ext>
                </a:extLst>
              </a:tr>
              <a:tr h="384043">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中科吉林科技产业创新平台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吉林省北湖医疗器械创新产业孵化平台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384043">
                <a:tc>
                  <a:txBody>
                    <a:bodyPr/>
                    <a:lstStyle/>
                    <a:p>
                      <a:pPr algn="ctr" fontAlgn="ctr"/>
                      <a:r>
                        <a:rPr lang="zh-CN" altLang="en-US" sz="1500" kern="0" dirty="0" smtClean="0">
                          <a:solidFill>
                            <a:schemeClr val="tx1"/>
                          </a:solidFill>
                          <a:latin typeface="微软雅黑" panose="020B0503020204020204" pitchFamily="34" charset="-122"/>
                          <a:ea typeface="微软雅黑" panose="020B0503020204020204" pitchFamily="34" charset="-122"/>
                          <a:cs typeface="宋体" panose="02010600030101010101" pitchFamily="2" charset="-122"/>
                        </a:rPr>
                        <a:t>国家技术转移中心东北中心</a:t>
                      </a:r>
                      <a:endParaRPr lang="zh-CN" altLang="en-US" sz="1500" kern="0" dirty="0">
                        <a:solidFill>
                          <a:schemeClr val="tx1"/>
                        </a:solidFill>
                        <a:latin typeface="微软雅黑" panose="020B0503020204020204" pitchFamily="34" charset="-122"/>
                        <a:ea typeface="微软雅黑" panose="020B0503020204020204" pitchFamily="34" charset="-122"/>
                        <a:cs typeface="宋体"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zh-CN" altLang="en-US" sz="1500" kern="0" dirty="0">
                          <a:solidFill>
                            <a:schemeClr val="tx1"/>
                          </a:solidFill>
                          <a:latin typeface="微软雅黑" panose="020B0503020204020204" pitchFamily="34" charset="-122"/>
                          <a:ea typeface="微软雅黑" panose="020B0503020204020204" pitchFamily="34" charset="-122"/>
                          <a:cs typeface="宋体" panose="02010600030101010101" pitchFamily="2" charset="-122"/>
                        </a:rPr>
                        <a:t>吉林省生物医学工程科技创新基地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384043">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侨梦苑双创中心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500" kern="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吉林大学孵化器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384043">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长春新区</a:t>
                      </a:r>
                      <a:r>
                        <a:rPr lang="en-US" altLang="zh-CN"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中关村北湖创新基地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zh-CN" altLang="en-US" sz="1500" kern="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大连理工大学吉林校友双创中心</a:t>
                      </a:r>
                      <a:endPar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384043">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长春市知识产权法庭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500" kern="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长春市城市规划环境检测研究中心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384043">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中国（吉林）知识产权保护中心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500" kern="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吉林省供销电商产业园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r h="384043">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中国（长春）知识产权保护中心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500" kern="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中关村天合科技成果转化促进中心长春分中心</a:t>
                      </a: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8"/>
                  </a:ext>
                </a:extLst>
              </a:tr>
              <a:tr h="384043">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吉林省知识产权维权援助中心工作站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500" kern="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长春国家区域创新中心引导基金创新基地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9"/>
                  </a:ext>
                </a:extLst>
              </a:tr>
              <a:tr h="384043">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长春智慧法务区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alt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7" name="表格 16"/>
          <p:cNvGraphicFramePr>
            <a:graphicFrameLocks noGrp="1"/>
          </p:cNvGraphicFramePr>
          <p:nvPr/>
        </p:nvGraphicFramePr>
        <p:xfrm>
          <a:off x="8317135" y="1052736"/>
          <a:ext cx="3600400" cy="4824534"/>
        </p:xfrm>
        <a:graphic>
          <a:graphicData uri="http://schemas.openxmlformats.org/drawingml/2006/table">
            <a:tbl>
              <a:tblPr/>
              <a:tblGrid>
                <a:gridCol w="3600400">
                  <a:extLst>
                    <a:ext uri="{9D8B030D-6E8A-4147-A177-3AD203B41FA5}">
                      <a16:colId xmlns:a16="http://schemas.microsoft.com/office/drawing/2014/main" val="20000"/>
                    </a:ext>
                  </a:extLst>
                </a:gridCol>
              </a:tblGrid>
              <a:tr h="585479">
                <a:tc>
                  <a:txBody>
                    <a:bodyPr/>
                    <a:lstStyle/>
                    <a:p>
                      <a:pPr algn="ctr" fontAlgn="ctr"/>
                      <a:r>
                        <a:rPr lang="en-US" altLang="zh-CN" sz="2400" b="1"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5</a:t>
                      </a:r>
                      <a:r>
                        <a:rPr lang="zh-CN" altLang="en-US" sz="2400" b="1"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家创业创客服务平台</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847811">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中科众创空间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847811">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贝壳众创空间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847811">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星火驿栈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847811">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政务服务驿栈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847811">
                <a:tc>
                  <a:txBody>
                    <a:bodyPr/>
                    <a:lstStyle/>
                    <a:p>
                      <a:pPr algn="ctr" fontAlgn="ctr"/>
                      <a:r>
                        <a:rPr lang="zh-CN" altLang="en-US" sz="1500" kern="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创业者港湾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6948983"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2" cstate="print"/>
          <a:srcRect l="12848" b="16270"/>
          <a:stretch>
            <a:fillRect/>
          </a:stretch>
        </p:blipFill>
        <p:spPr bwMode="auto">
          <a:xfrm>
            <a:off x="324247" y="692696"/>
            <a:ext cx="6184207" cy="4032448"/>
          </a:xfrm>
          <a:prstGeom prst="rect">
            <a:avLst/>
          </a:prstGeom>
          <a:noFill/>
          <a:ln w="9525">
            <a:noFill/>
            <a:miter lim="800000"/>
            <a:headEnd/>
            <a:tailEnd/>
          </a:ln>
        </p:spPr>
      </p:pic>
      <p:sp>
        <p:nvSpPr>
          <p:cNvPr id="6" name="TextBox 117"/>
          <p:cNvSpPr txBox="1"/>
          <p:nvPr/>
        </p:nvSpPr>
        <p:spPr>
          <a:xfrm>
            <a:off x="7883429" y="1772816"/>
            <a:ext cx="3096344" cy="461665"/>
          </a:xfrm>
          <a:prstGeom prst="rect">
            <a:avLst/>
          </a:prstGeom>
          <a:noFill/>
        </p:spPr>
        <p:txBody>
          <a:bodyPr wrap="square" rtlCol="0">
            <a:spAutoFit/>
          </a:bodyPr>
          <a:lstStyle/>
          <a:p>
            <a:pPr algn="ctr"/>
            <a:r>
              <a:rPr lang="en-US" altLang="zh-CN" sz="2400" b="1" dirty="0">
                <a:solidFill>
                  <a:srgbClr val="C00000"/>
                </a:solidFill>
                <a:latin typeface="微软雅黑" panose="020B0503020204020204" pitchFamily="34" charset="-122"/>
                <a:ea typeface="微软雅黑" panose="020B0503020204020204" pitchFamily="34" charset="-122"/>
              </a:rPr>
              <a:t>2020</a:t>
            </a:r>
            <a:r>
              <a:rPr lang="zh-CN" altLang="en-US" sz="2400" b="1" dirty="0">
                <a:solidFill>
                  <a:srgbClr val="C00000"/>
                </a:solidFill>
                <a:latin typeface="微软雅黑" panose="020B0503020204020204" pitchFamily="34" charset="-122"/>
                <a:ea typeface="微软雅黑" panose="020B0503020204020204" pitchFamily="34" charset="-122"/>
              </a:rPr>
              <a:t>年</a:t>
            </a:r>
            <a:r>
              <a:rPr lang="en-US" altLang="zh-CN" sz="2400" b="1" dirty="0">
                <a:solidFill>
                  <a:srgbClr val="C00000"/>
                </a:solidFill>
                <a:latin typeface="微软雅黑" panose="020B0503020204020204" pitchFamily="34" charset="-122"/>
                <a:ea typeface="微软雅黑" panose="020B0503020204020204" pitchFamily="34" charset="-122"/>
              </a:rPr>
              <a:t>7</a:t>
            </a:r>
            <a:r>
              <a:rPr lang="zh-CN" altLang="en-US" sz="2400" b="1" dirty="0">
                <a:solidFill>
                  <a:srgbClr val="C00000"/>
                </a:solidFill>
                <a:latin typeface="微软雅黑" panose="020B0503020204020204" pitchFamily="34" charset="-122"/>
                <a:ea typeface="微软雅黑" panose="020B0503020204020204" pitchFamily="34" charset="-122"/>
              </a:rPr>
              <a:t>月</a:t>
            </a:r>
            <a:r>
              <a:rPr lang="en-US" altLang="zh-CN" sz="2400" b="1" dirty="0">
                <a:solidFill>
                  <a:srgbClr val="C00000"/>
                </a:solidFill>
                <a:latin typeface="微软雅黑" panose="020B0503020204020204" pitchFamily="34" charset="-122"/>
                <a:ea typeface="微软雅黑" panose="020B0503020204020204" pitchFamily="34" charset="-122"/>
              </a:rPr>
              <a:t>23</a:t>
            </a:r>
            <a:r>
              <a:rPr lang="zh-CN" altLang="en-US" sz="2400" b="1" dirty="0">
                <a:solidFill>
                  <a:srgbClr val="C00000"/>
                </a:solidFill>
                <a:latin typeface="微软雅黑" panose="020B0503020204020204" pitchFamily="34" charset="-122"/>
                <a:ea typeface="微软雅黑" panose="020B0503020204020204" pitchFamily="34" charset="-122"/>
              </a:rPr>
              <a:t>日</a:t>
            </a:r>
          </a:p>
        </p:txBody>
      </p:sp>
      <p:sp>
        <p:nvSpPr>
          <p:cNvPr id="15" name="TextBox 14"/>
          <p:cNvSpPr txBox="1"/>
          <p:nvPr/>
        </p:nvSpPr>
        <p:spPr>
          <a:xfrm>
            <a:off x="7739413" y="1124744"/>
            <a:ext cx="3467616" cy="584775"/>
          </a:xfrm>
          <a:prstGeom prst="rect">
            <a:avLst/>
          </a:prstGeom>
          <a:noFill/>
        </p:spPr>
        <p:txBody>
          <a:bodyPr wrap="none" rtlCol="0">
            <a:spAutoFit/>
          </a:bodyPr>
          <a:lstStyle/>
          <a:p>
            <a:r>
              <a:rPr lang="zh-CN" altLang="en-US" sz="3200" b="1" kern="0" dirty="0">
                <a:solidFill>
                  <a:srgbClr val="C00000"/>
                </a:solidFill>
                <a:latin typeface="微软雅黑" panose="020B0503020204020204" pitchFamily="34" charset="-122"/>
                <a:ea typeface="微软雅黑" panose="020B0503020204020204" pitchFamily="34" charset="-122"/>
                <a:cs typeface="+mn-ea"/>
                <a:sym typeface="+mn-lt"/>
              </a:rPr>
              <a:t>习近平总书记强调</a:t>
            </a:r>
          </a:p>
        </p:txBody>
      </p:sp>
      <p:cxnSp>
        <p:nvCxnSpPr>
          <p:cNvPr id="17" name="直接连接符 16"/>
          <p:cNvCxnSpPr/>
          <p:nvPr/>
        </p:nvCxnSpPr>
        <p:spPr>
          <a:xfrm>
            <a:off x="7777091" y="1700808"/>
            <a:ext cx="331236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8223" y="4849415"/>
            <a:ext cx="6552728" cy="830997"/>
          </a:xfrm>
          <a:prstGeom prst="rect">
            <a:avLst/>
          </a:prstGeom>
          <a:noFill/>
        </p:spPr>
        <p:txBody>
          <a:bodyPr wrap="square" rtlCol="0">
            <a:spAutoFit/>
          </a:bodyPr>
          <a:lstStyle/>
          <a:p>
            <a:pPr algn="ctr"/>
            <a:r>
              <a:rPr lang="zh-CN" altLang="zh-CN" sz="2400" kern="0" dirty="0">
                <a:solidFill>
                  <a:schemeClr val="bg1"/>
                </a:solidFill>
                <a:latin typeface="微软雅黑" panose="020B0503020204020204" pitchFamily="34" charset="-122"/>
                <a:ea typeface="微软雅黑" panose="020B0503020204020204" pitchFamily="34" charset="-122"/>
                <a:cs typeface="+mn-ea"/>
                <a:sym typeface="+mn-lt"/>
              </a:rPr>
              <a:t>中共中央总书记、国家主席、中央军委主席</a:t>
            </a:r>
            <a:endParaRPr lang="en-US" altLang="zh-CN" sz="2400" kern="0" dirty="0">
              <a:solidFill>
                <a:schemeClr val="bg1"/>
              </a:solidFill>
              <a:latin typeface="微软雅黑" panose="020B0503020204020204" pitchFamily="34" charset="-122"/>
              <a:ea typeface="微软雅黑" panose="020B0503020204020204" pitchFamily="34" charset="-122"/>
              <a:cs typeface="+mn-ea"/>
              <a:sym typeface="+mn-lt"/>
            </a:endParaRPr>
          </a:p>
          <a:p>
            <a:pPr algn="ctr"/>
            <a:r>
              <a:rPr lang="zh-CN" altLang="zh-CN" sz="2400" kern="0" dirty="0">
                <a:solidFill>
                  <a:schemeClr val="bg1"/>
                </a:solidFill>
                <a:latin typeface="微软雅黑" panose="020B0503020204020204" pitchFamily="34" charset="-122"/>
                <a:ea typeface="微软雅黑" panose="020B0503020204020204" pitchFamily="34" charset="-122"/>
                <a:cs typeface="+mn-ea"/>
                <a:sym typeface="+mn-lt"/>
              </a:rPr>
              <a:t>习近平在吉林省长春新区考察</a:t>
            </a:r>
            <a:endParaRPr lang="zh-CN" altLang="en-US" sz="24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0" name="TextBox 19"/>
          <p:cNvSpPr txBox="1"/>
          <p:nvPr/>
        </p:nvSpPr>
        <p:spPr>
          <a:xfrm>
            <a:off x="7090324" y="2339588"/>
            <a:ext cx="4801315" cy="461665"/>
          </a:xfrm>
          <a:prstGeom prst="rect">
            <a:avLst/>
          </a:prstGeom>
          <a:noFill/>
        </p:spPr>
        <p:txBody>
          <a:bodyPr wrap="none" rtlCol="0">
            <a:spAutoFit/>
          </a:bodyPr>
          <a:lstStyle/>
          <a:p>
            <a:pPr algn="ctr"/>
            <a:r>
              <a:rPr lang="zh-CN" altLang="zh-CN" sz="2400" b="1" kern="0" dirty="0">
                <a:solidFill>
                  <a:srgbClr val="C00000"/>
                </a:solidFill>
                <a:latin typeface="微软雅黑" panose="020B0503020204020204" pitchFamily="34" charset="-122"/>
                <a:ea typeface="微软雅黑" panose="020B0503020204020204" pitchFamily="34" charset="-122"/>
                <a:cs typeface="+mn-ea"/>
                <a:sym typeface="+mn-lt"/>
              </a:rPr>
              <a:t>高新科技园区要围绕国家战略需要</a:t>
            </a:r>
            <a:endParaRPr lang="en-US" altLang="zh-CN" sz="2400" b="1" kern="0" dirty="0">
              <a:solidFill>
                <a:srgbClr val="C00000"/>
              </a:solidFill>
              <a:latin typeface="微软雅黑" panose="020B0503020204020204" pitchFamily="34" charset="-122"/>
              <a:ea typeface="微软雅黑" panose="020B0503020204020204" pitchFamily="34" charset="-122"/>
              <a:cs typeface="+mn-ea"/>
              <a:sym typeface="+mn-lt"/>
            </a:endParaRPr>
          </a:p>
        </p:txBody>
      </p:sp>
      <p:grpSp>
        <p:nvGrpSpPr>
          <p:cNvPr id="21" name="组合 20"/>
          <p:cNvGrpSpPr/>
          <p:nvPr/>
        </p:nvGrpSpPr>
        <p:grpSpPr>
          <a:xfrm>
            <a:off x="7241454" y="2996952"/>
            <a:ext cx="4752528" cy="576064"/>
            <a:chOff x="4304043" y="1286668"/>
            <a:chExt cx="3837944" cy="2757793"/>
          </a:xfrm>
          <a:effectLst>
            <a:outerShdw blurRad="381000" dist="254000" dir="8100000" algn="tr" rotWithShape="0">
              <a:prstClr val="black">
                <a:alpha val="40000"/>
              </a:prstClr>
            </a:outerShdw>
          </a:effectLst>
        </p:grpSpPr>
        <p:sp>
          <p:nvSpPr>
            <p:cNvPr id="22" name="圆角矩形 2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圆角矩形 22"/>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24" name="TextBox 23"/>
          <p:cNvSpPr txBox="1"/>
          <p:nvPr/>
        </p:nvSpPr>
        <p:spPr>
          <a:xfrm>
            <a:off x="7529486" y="3062986"/>
            <a:ext cx="4185761" cy="461665"/>
          </a:xfrm>
          <a:prstGeom prst="rect">
            <a:avLst/>
          </a:prstGeom>
          <a:noFill/>
        </p:spPr>
        <p:txBody>
          <a:bodyPr wrap="none" rtlCol="0">
            <a:spAutoFit/>
          </a:bodyPr>
          <a:lstStyle/>
          <a:p>
            <a:r>
              <a:rPr lang="zh-CN" altLang="zh-CN" sz="2400" kern="0" dirty="0">
                <a:solidFill>
                  <a:srgbClr val="C00000"/>
                </a:solidFill>
                <a:latin typeface="微软雅黑" panose="020B0503020204020204" pitchFamily="34" charset="-122"/>
                <a:ea typeface="微软雅黑" panose="020B0503020204020204" pitchFamily="34" charset="-122"/>
                <a:cs typeface="+mn-ea"/>
                <a:sym typeface="+mn-lt"/>
              </a:rPr>
              <a:t>坚持高水平规划、高标准建设</a:t>
            </a:r>
            <a:endParaRPr lang="zh-CN" altLang="en-US" sz="2400" dirty="0">
              <a:latin typeface="微软雅黑" panose="020B0503020204020204" pitchFamily="34" charset="-122"/>
              <a:ea typeface="微软雅黑" panose="020B0503020204020204" pitchFamily="34" charset="-122"/>
            </a:endParaRPr>
          </a:p>
        </p:txBody>
      </p:sp>
      <p:grpSp>
        <p:nvGrpSpPr>
          <p:cNvPr id="25" name="组合 24"/>
          <p:cNvGrpSpPr/>
          <p:nvPr/>
        </p:nvGrpSpPr>
        <p:grpSpPr>
          <a:xfrm>
            <a:off x="7241454" y="3717032"/>
            <a:ext cx="4752528" cy="576064"/>
            <a:chOff x="4304043" y="1286668"/>
            <a:chExt cx="3837944" cy="2757793"/>
          </a:xfrm>
          <a:effectLst>
            <a:outerShdw blurRad="381000" dist="254000" dir="8100000" algn="tr" rotWithShape="0">
              <a:prstClr val="black">
                <a:alpha val="40000"/>
              </a:prstClr>
            </a:outerShdw>
          </a:effectLst>
        </p:grpSpPr>
        <p:sp>
          <p:nvSpPr>
            <p:cNvPr id="26" name="圆角矩形 2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圆角矩形 2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28" name="TextBox 27"/>
          <p:cNvSpPr txBox="1"/>
          <p:nvPr/>
        </p:nvSpPr>
        <p:spPr>
          <a:xfrm>
            <a:off x="7529486" y="3783066"/>
            <a:ext cx="4176464" cy="461665"/>
          </a:xfrm>
          <a:prstGeom prst="rect">
            <a:avLst/>
          </a:prstGeom>
          <a:noFill/>
        </p:spPr>
        <p:txBody>
          <a:bodyPr wrap="square" rtlCol="0">
            <a:spAutoFit/>
          </a:bodyPr>
          <a:lstStyle/>
          <a:p>
            <a:pPr algn="ctr"/>
            <a:r>
              <a:rPr lang="zh-CN" altLang="en-US" sz="2400" kern="0" dirty="0">
                <a:solidFill>
                  <a:srgbClr val="C00000"/>
                </a:solidFill>
                <a:latin typeface="微软雅黑" panose="020B0503020204020204" pitchFamily="34" charset="-122"/>
                <a:ea typeface="微软雅黑" panose="020B0503020204020204" pitchFamily="34" charset="-122"/>
                <a:cs typeface="+mn-ea"/>
                <a:sym typeface="+mn-lt"/>
              </a:rPr>
              <a:t>走集约化、内涵式发展道路</a:t>
            </a:r>
            <a:endParaRPr lang="zh-CN" altLang="en-US" sz="2400" dirty="0">
              <a:latin typeface="微软雅黑" panose="020B0503020204020204" pitchFamily="34" charset="-122"/>
              <a:ea typeface="微软雅黑" panose="020B0503020204020204" pitchFamily="34" charset="-122"/>
            </a:endParaRPr>
          </a:p>
        </p:txBody>
      </p:sp>
      <p:grpSp>
        <p:nvGrpSpPr>
          <p:cNvPr id="29" name="组合 28"/>
          <p:cNvGrpSpPr/>
          <p:nvPr/>
        </p:nvGrpSpPr>
        <p:grpSpPr>
          <a:xfrm>
            <a:off x="7241454" y="4437112"/>
            <a:ext cx="4752528" cy="576064"/>
            <a:chOff x="4304043" y="1286668"/>
            <a:chExt cx="3837944" cy="2757793"/>
          </a:xfrm>
          <a:effectLst>
            <a:outerShdw blurRad="381000" dist="254000" dir="8100000" algn="tr" rotWithShape="0">
              <a:prstClr val="black">
                <a:alpha val="40000"/>
              </a:prstClr>
            </a:outerShdw>
          </a:effectLst>
        </p:grpSpPr>
        <p:sp>
          <p:nvSpPr>
            <p:cNvPr id="30" name="圆角矩形 2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圆角矩形 30"/>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2" name="TextBox 31"/>
          <p:cNvSpPr txBox="1"/>
          <p:nvPr/>
        </p:nvSpPr>
        <p:spPr>
          <a:xfrm>
            <a:off x="7601494" y="4503146"/>
            <a:ext cx="3960440" cy="461665"/>
          </a:xfrm>
          <a:prstGeom prst="rect">
            <a:avLst/>
          </a:prstGeom>
          <a:noFill/>
        </p:spPr>
        <p:txBody>
          <a:bodyPr wrap="square" rtlCol="0">
            <a:spAutoFit/>
          </a:bodyPr>
          <a:lstStyle/>
          <a:p>
            <a:pPr algn="ctr"/>
            <a:r>
              <a:rPr lang="zh-CN" altLang="zh-CN" sz="2400" kern="0" dirty="0">
                <a:solidFill>
                  <a:srgbClr val="C00000"/>
                </a:solidFill>
                <a:latin typeface="微软雅黑" panose="020B0503020204020204" pitchFamily="34" charset="-122"/>
                <a:ea typeface="微软雅黑" panose="020B0503020204020204" pitchFamily="34" charset="-122"/>
                <a:cs typeface="+mn-ea"/>
                <a:sym typeface="+mn-lt"/>
              </a:rPr>
              <a:t>要重视基础设施规划建设</a:t>
            </a:r>
            <a:endParaRPr lang="zh-CN" altLang="en-US" sz="2400" dirty="0">
              <a:latin typeface="微软雅黑" panose="020B0503020204020204" pitchFamily="34" charset="-122"/>
              <a:ea typeface="微软雅黑" panose="020B0503020204020204" pitchFamily="34" charset="-122"/>
            </a:endParaRPr>
          </a:p>
        </p:txBody>
      </p:sp>
      <p:grpSp>
        <p:nvGrpSpPr>
          <p:cNvPr id="33" name="组合 32"/>
          <p:cNvGrpSpPr/>
          <p:nvPr/>
        </p:nvGrpSpPr>
        <p:grpSpPr>
          <a:xfrm>
            <a:off x="7241454" y="5157192"/>
            <a:ext cx="4752528" cy="864096"/>
            <a:chOff x="4304043" y="1286668"/>
            <a:chExt cx="3837944" cy="2757793"/>
          </a:xfrm>
          <a:effectLst>
            <a:outerShdw blurRad="381000" dist="254000" dir="8100000" algn="tr" rotWithShape="0">
              <a:prstClr val="black">
                <a:alpha val="40000"/>
              </a:prstClr>
            </a:outerShdw>
          </a:effectLst>
        </p:grpSpPr>
        <p:sp>
          <p:nvSpPr>
            <p:cNvPr id="34" name="圆角矩形 3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5" name="圆角矩形 3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6" name="TextBox 35"/>
          <p:cNvSpPr txBox="1"/>
          <p:nvPr/>
        </p:nvSpPr>
        <p:spPr>
          <a:xfrm>
            <a:off x="7169446" y="5157192"/>
            <a:ext cx="5004768" cy="830997"/>
          </a:xfrm>
          <a:prstGeom prst="rect">
            <a:avLst/>
          </a:prstGeom>
          <a:noFill/>
        </p:spPr>
        <p:txBody>
          <a:bodyPr wrap="square" rtlCol="0">
            <a:spAutoFit/>
          </a:bodyPr>
          <a:lstStyle/>
          <a:p>
            <a:pPr algn="ctr"/>
            <a:r>
              <a:rPr lang="zh-CN" altLang="zh-CN" sz="2400" kern="0" dirty="0">
                <a:solidFill>
                  <a:srgbClr val="C00000"/>
                </a:solidFill>
                <a:latin typeface="微软雅黑" panose="020B0503020204020204" pitchFamily="34" charset="-122"/>
                <a:ea typeface="微软雅黑" panose="020B0503020204020204" pitchFamily="34" charset="-122"/>
                <a:cs typeface="+mn-ea"/>
                <a:sym typeface="+mn-lt"/>
              </a:rPr>
              <a:t>更要打通产业链、供应链，在区域经济发展中发挥带动和辐射作用。</a:t>
            </a:r>
            <a:endParaRPr lang="zh-CN" altLang="en-US" sz="2400" dirty="0">
              <a:latin typeface="微软雅黑" panose="020B0503020204020204" pitchFamily="34" charset="-122"/>
              <a:ea typeface="微软雅黑" panose="020B0503020204020204" pitchFamily="34" charset="-122"/>
            </a:endParaRPr>
          </a:p>
        </p:txBody>
      </p:sp>
      <p:sp>
        <p:nvSpPr>
          <p:cNvPr id="37" name="矩形 36"/>
          <p:cNvSpPr/>
          <p:nvPr/>
        </p:nvSpPr>
        <p:spPr>
          <a:xfrm>
            <a:off x="324247" y="692696"/>
            <a:ext cx="6192688" cy="40324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p:cNvGrpSpPr/>
          <p:nvPr/>
        </p:nvGrpSpPr>
        <p:grpSpPr>
          <a:xfrm>
            <a:off x="1" y="3819941"/>
            <a:ext cx="12169776" cy="929234"/>
            <a:chOff x="2245415" y="1030910"/>
            <a:chExt cx="5284418" cy="696926"/>
          </a:xfrm>
        </p:grpSpPr>
        <p:sp>
          <p:nvSpPr>
            <p:cNvPr id="20" name="同心圆 69"/>
            <p:cNvSpPr/>
            <p:nvPr/>
          </p:nvSpPr>
          <p:spPr>
            <a:xfrm>
              <a:off x="3996818" y="1030910"/>
              <a:ext cx="696926" cy="6969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effectLst/>
                <a:uLnTx/>
                <a:uFillTx/>
                <a:latin typeface="Arial" panose="020B0604020202020204"/>
                <a:ea typeface="微软雅黑" panose="020B0503020204020204" pitchFamily="34" charset="-122"/>
                <a:cs typeface="+mn-ea"/>
                <a:sym typeface="+mn-lt"/>
              </a:endParaRPr>
            </a:p>
          </p:txBody>
        </p:sp>
        <p:sp>
          <p:nvSpPr>
            <p:cNvPr id="21" name="TextBox 9"/>
            <p:cNvSpPr txBox="1"/>
            <p:nvPr/>
          </p:nvSpPr>
          <p:spPr>
            <a:xfrm>
              <a:off x="2245415" y="1436447"/>
              <a:ext cx="5284418" cy="240275"/>
            </a:xfrm>
            <a:prstGeom prst="rect">
              <a:avLst/>
            </a:prstGeom>
          </p:spPr>
          <p:txBody>
            <a:bodyPr vert="horz" wrap="square" lIns="480000" tIns="0" rIns="0" bIns="0" anchor="ctr" anchorCtr="0">
              <a:normAutofit/>
            </a:bodyPr>
            <a:lstStyle/>
            <a:p>
              <a:pPr lvl="0" algn="ctr">
                <a:lnSpc>
                  <a:spcPct val="120000"/>
                </a:lnSpc>
                <a:defRPr/>
              </a:pPr>
              <a:endParaRPr kumimoji="0" lang="zh-CN" altLang="en-US" sz="1400" b="0" i="0" u="none" strike="noStrike" kern="0" cap="none" spc="0" normalizeH="0" baseline="0" noProof="0" dirty="0">
                <a:ln>
                  <a:noFill/>
                </a:ln>
                <a:effectLst/>
                <a:uLnTx/>
                <a:uFillTx/>
                <a:latin typeface="Arial" panose="020B0604020202020204"/>
                <a:ea typeface="微软雅黑" panose="020B0503020204020204" pitchFamily="34" charset="-122"/>
                <a:cs typeface="+mn-ea"/>
                <a:sym typeface="+mn-lt"/>
              </a:endParaRPr>
            </a:p>
          </p:txBody>
        </p:sp>
      </p:grpSp>
      <p:grpSp>
        <p:nvGrpSpPr>
          <p:cNvPr id="13" name="组合 12"/>
          <p:cNvGrpSpPr/>
          <p:nvPr/>
        </p:nvGrpSpPr>
        <p:grpSpPr>
          <a:xfrm>
            <a:off x="1" y="2990246"/>
            <a:ext cx="12169776" cy="929234"/>
            <a:chOff x="2245415" y="1030910"/>
            <a:chExt cx="5284418" cy="696926"/>
          </a:xfrm>
        </p:grpSpPr>
        <p:sp>
          <p:nvSpPr>
            <p:cNvPr id="14" name="同心圆 69"/>
            <p:cNvSpPr/>
            <p:nvPr/>
          </p:nvSpPr>
          <p:spPr>
            <a:xfrm>
              <a:off x="3996818" y="1030910"/>
              <a:ext cx="696926" cy="6969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effectLst/>
                <a:uLnTx/>
                <a:uFillTx/>
                <a:latin typeface="Arial" panose="020B0604020202020204"/>
                <a:ea typeface="微软雅黑" panose="020B0503020204020204" pitchFamily="34" charset="-122"/>
                <a:cs typeface="+mn-ea"/>
                <a:sym typeface="+mn-lt"/>
              </a:endParaRPr>
            </a:p>
          </p:txBody>
        </p:sp>
        <p:sp>
          <p:nvSpPr>
            <p:cNvPr id="15" name="TextBox 9"/>
            <p:cNvSpPr txBox="1"/>
            <p:nvPr/>
          </p:nvSpPr>
          <p:spPr>
            <a:xfrm>
              <a:off x="2245415" y="1436447"/>
              <a:ext cx="5284418" cy="240275"/>
            </a:xfrm>
            <a:prstGeom prst="rect">
              <a:avLst/>
            </a:prstGeom>
          </p:spPr>
          <p:txBody>
            <a:bodyPr vert="horz" wrap="square" lIns="480000" tIns="0" rIns="0" bIns="0" anchor="ctr" anchorCtr="0">
              <a:normAutofit/>
            </a:bodyPr>
            <a:lstStyle/>
            <a:p>
              <a:pPr lvl="0" algn="ctr">
                <a:lnSpc>
                  <a:spcPct val="120000"/>
                </a:lnSpc>
                <a:defRPr/>
              </a:pPr>
              <a:endParaRPr kumimoji="0" lang="zh-CN" altLang="en-US" sz="1400" b="0" i="0" u="none" strike="noStrike" kern="0" cap="none" spc="0" normalizeH="0" baseline="0" noProof="0" dirty="0">
                <a:ln>
                  <a:noFill/>
                </a:ln>
                <a:effectLst/>
                <a:uLnTx/>
                <a:uFillTx/>
                <a:latin typeface="Arial" panose="020B0604020202020204"/>
                <a:ea typeface="微软雅黑" panose="020B0503020204020204" pitchFamily="34" charset="-122"/>
                <a:cs typeface="+mn-ea"/>
                <a:sym typeface="+mn-lt"/>
              </a:endParaRPr>
            </a:p>
          </p:txBody>
        </p:sp>
      </p:grpSp>
      <p:grpSp>
        <p:nvGrpSpPr>
          <p:cNvPr id="19" name="组合 18"/>
          <p:cNvGrpSpPr/>
          <p:nvPr/>
        </p:nvGrpSpPr>
        <p:grpSpPr>
          <a:xfrm>
            <a:off x="0" y="1663201"/>
            <a:ext cx="12169774" cy="2485879"/>
            <a:chOff x="170694" y="177982"/>
            <a:chExt cx="3824240" cy="781165"/>
          </a:xfrm>
        </p:grpSpPr>
        <p:sp>
          <p:nvSpPr>
            <p:cNvPr id="24" name="等腰三角形 23"/>
            <p:cNvSpPr/>
            <p:nvPr/>
          </p:nvSpPr>
          <p:spPr>
            <a:xfrm>
              <a:off x="1233863" y="177982"/>
              <a:ext cx="355284" cy="356514"/>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5" name="等腰三角形 24"/>
            <p:cNvSpPr/>
            <p:nvPr/>
          </p:nvSpPr>
          <p:spPr>
            <a:xfrm flipV="1">
              <a:off x="200258" y="602633"/>
              <a:ext cx="355284" cy="356514"/>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6" name="矩形 25"/>
            <p:cNvSpPr/>
            <p:nvPr/>
          </p:nvSpPr>
          <p:spPr>
            <a:xfrm>
              <a:off x="170694" y="261768"/>
              <a:ext cx="3824240" cy="6119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7" name="平行四边形 26"/>
            <p:cNvSpPr/>
            <p:nvPr/>
          </p:nvSpPr>
          <p:spPr>
            <a:xfrm>
              <a:off x="376965" y="178257"/>
              <a:ext cx="1036076" cy="779005"/>
            </a:xfrm>
            <a:prstGeom prst="parallelogram">
              <a:avLst>
                <a:gd name="adj" fmla="val 4820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8" name="文本框 6"/>
            <p:cNvSpPr txBox="1"/>
            <p:nvPr/>
          </p:nvSpPr>
          <p:spPr>
            <a:xfrm>
              <a:off x="702515" y="336377"/>
              <a:ext cx="569115" cy="447312"/>
            </a:xfrm>
            <a:prstGeom prst="rect">
              <a:avLst/>
            </a:prstGeom>
            <a:noFill/>
          </p:spPr>
          <p:txBody>
            <a:bodyPr wrap="square" lIns="68580" tIns="34290" rIns="68580" bIns="34290" rtlCol="0">
              <a:spAutoFit/>
              <a:scene3d>
                <a:camera prst="orthographicFront"/>
                <a:lightRig rig="threePt" dir="t"/>
              </a:scene3d>
              <a:sp3d extrusionH="57150">
                <a:bevelT w="57150" h="38100" prst="hardEdge"/>
              </a:sp3d>
            </a:bodyPr>
            <a:lstStyle/>
            <a:p>
              <a:r>
                <a:rPr lang="en-US" altLang="zh-CN" sz="8800" dirty="0" smtClean="0">
                  <a:solidFill>
                    <a:schemeClr val="bg1">
                      <a:lumMod val="95000"/>
                    </a:schemeClr>
                  </a:solidFill>
                  <a:latin typeface="Impact" panose="020B0806030902050204" pitchFamily="34" charset="0"/>
                </a:rPr>
                <a:t>02</a:t>
              </a:r>
              <a:endParaRPr lang="zh-CN" altLang="en-US" sz="8800" dirty="0">
                <a:solidFill>
                  <a:schemeClr val="bg1">
                    <a:lumMod val="95000"/>
                  </a:schemeClr>
                </a:solidFill>
                <a:latin typeface="Impact" panose="020B0806030902050204" pitchFamily="34" charset="0"/>
              </a:endParaRPr>
            </a:p>
          </p:txBody>
        </p:sp>
      </p:grpSp>
      <p:sp>
        <p:nvSpPr>
          <p:cNvPr id="29" name="矩形 28"/>
          <p:cNvSpPr/>
          <p:nvPr/>
        </p:nvSpPr>
        <p:spPr>
          <a:xfrm>
            <a:off x="3619550" y="1892526"/>
            <a:ext cx="8677176" cy="1069845"/>
          </a:xfrm>
          <a:prstGeom prst="rect">
            <a:avLst/>
          </a:prstGeom>
        </p:spPr>
        <p:txBody>
          <a:bodyPr wrap="square">
            <a:spAutoFit/>
          </a:bodyPr>
          <a:lstStyle/>
          <a:p>
            <a:pPr>
              <a:lnSpc>
                <a:spcPct val="150000"/>
              </a:lnSpc>
              <a:spcBef>
                <a:spcPts val="1200"/>
              </a:spcBef>
            </a:pPr>
            <a:r>
              <a:rPr lang="zh-CN" altLang="en-US" sz="4800" b="1" dirty="0">
                <a:solidFill>
                  <a:srgbClr val="0068B7"/>
                </a:solidFill>
                <a:latin typeface="微软雅黑" panose="020B0503020204020204" pitchFamily="34" charset="-122"/>
                <a:ea typeface="微软雅黑" panose="020B0503020204020204" pitchFamily="34" charset="-122"/>
              </a:rPr>
              <a:t>北科建</a:t>
            </a:r>
            <a:r>
              <a:rPr lang="en-US" altLang="zh-CN" sz="4800" b="1" dirty="0">
                <a:solidFill>
                  <a:srgbClr val="0068B7"/>
                </a:solidFill>
                <a:latin typeface="微软雅黑" panose="020B0503020204020204" pitchFamily="34" charset="-122"/>
                <a:ea typeface="微软雅黑" panose="020B0503020204020204" pitchFamily="34" charset="-122"/>
              </a:rPr>
              <a:t>·</a:t>
            </a:r>
            <a:r>
              <a:rPr lang="zh-CN" altLang="en-US" sz="4800" b="1" dirty="0">
                <a:solidFill>
                  <a:srgbClr val="0068B7"/>
                </a:solidFill>
                <a:latin typeface="微软雅黑" panose="020B0503020204020204" pitchFamily="34" charset="-122"/>
                <a:ea typeface="微软雅黑" panose="020B0503020204020204" pitchFamily="34" charset="-122"/>
              </a:rPr>
              <a:t>北湖科技</a:t>
            </a:r>
            <a:r>
              <a:rPr lang="zh-CN" altLang="en-US" sz="4800" b="1" dirty="0" smtClean="0">
                <a:solidFill>
                  <a:srgbClr val="0068B7"/>
                </a:solidFill>
                <a:latin typeface="微软雅黑" panose="020B0503020204020204" pitchFamily="34" charset="-122"/>
                <a:ea typeface="微软雅黑" panose="020B0503020204020204" pitchFamily="34" charset="-122"/>
              </a:rPr>
              <a:t>园产业服务</a:t>
            </a:r>
            <a:endParaRPr lang="zh-CN" altLang="en-US" sz="4800" b="1" dirty="0">
              <a:solidFill>
                <a:srgbClr val="0068B7"/>
              </a:solidFill>
              <a:latin typeface="微软雅黑" panose="020B0503020204020204" pitchFamily="34" charset="-122"/>
              <a:ea typeface="微软雅黑" panose="020B0503020204020204" pitchFamily="34" charset="-122"/>
            </a:endParaRPr>
          </a:p>
        </p:txBody>
      </p:sp>
      <p:sp>
        <p:nvSpPr>
          <p:cNvPr id="30" name="矩形 29"/>
          <p:cNvSpPr/>
          <p:nvPr/>
        </p:nvSpPr>
        <p:spPr>
          <a:xfrm>
            <a:off x="3132559" y="3068960"/>
            <a:ext cx="9073008" cy="461665"/>
          </a:xfrm>
          <a:prstGeom prst="rect">
            <a:avLst/>
          </a:prstGeom>
        </p:spPr>
        <p:txBody>
          <a:bodyPr wrap="square">
            <a:spAutoFit/>
          </a:bodyPr>
          <a:lstStyle/>
          <a:p>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公共技术、金融投资</a:t>
            </a:r>
            <a:r>
              <a:rPr lang="zh-CN" altLang="en-US" sz="2400" kern="0" dirty="0" smtClean="0">
                <a:solidFill>
                  <a:srgbClr val="0070C0"/>
                </a:solidFill>
                <a:latin typeface="微软雅黑" panose="020B0503020204020204" pitchFamily="34" charset="-122"/>
                <a:ea typeface="微软雅黑" panose="020B0503020204020204" pitchFamily="34" charset="-122"/>
                <a:cs typeface="+mn-ea"/>
                <a:sym typeface="+mn-lt"/>
              </a:rPr>
              <a:t>、知识产权</a:t>
            </a:r>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、市场</a:t>
            </a:r>
            <a:r>
              <a:rPr lang="zh-CN" altLang="en-US" sz="2400" kern="0" dirty="0" smtClean="0">
                <a:solidFill>
                  <a:srgbClr val="0070C0"/>
                </a:solidFill>
                <a:latin typeface="微软雅黑" panose="020B0503020204020204" pitchFamily="34" charset="-122"/>
                <a:ea typeface="微软雅黑" panose="020B0503020204020204" pitchFamily="34" charset="-122"/>
                <a:cs typeface="+mn-ea"/>
                <a:sym typeface="+mn-lt"/>
              </a:rPr>
              <a:t>对接四</a:t>
            </a:r>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位一体助推企业成长</a:t>
            </a:r>
          </a:p>
        </p:txBody>
      </p:sp>
      <p:sp>
        <p:nvSpPr>
          <p:cNvPr id="31" name="矩形 30"/>
          <p:cNvSpPr/>
          <p:nvPr/>
        </p:nvSpPr>
        <p:spPr>
          <a:xfrm>
            <a:off x="1" y="4221088"/>
            <a:ext cx="1216977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E:\2015年开始照片\产服活动照片2\产服活动照片2\第八届双创大赛\第八届中国双创大赛决赛2.jpg"/>
          <p:cNvPicPr>
            <a:picLocks noChangeAspect="1" noChangeArrowheads="1"/>
          </p:cNvPicPr>
          <p:nvPr/>
        </p:nvPicPr>
        <p:blipFill>
          <a:blip r:embed="rId2" cstate="print"/>
          <a:srcRect b="32477"/>
          <a:stretch>
            <a:fillRect/>
          </a:stretch>
        </p:blipFill>
        <p:spPr bwMode="auto">
          <a:xfrm>
            <a:off x="7958138" y="4725145"/>
            <a:ext cx="4211638" cy="2132855"/>
          </a:xfrm>
          <a:prstGeom prst="rect">
            <a:avLst/>
          </a:prstGeom>
          <a:noFill/>
        </p:spPr>
      </p:pic>
      <p:pic>
        <p:nvPicPr>
          <p:cNvPr id="2051" name="Picture 3" descr="E:\2015年开始照片\产服活动照片2\产服活动照片2\政策培训\2019.11.1政策培训会1.jpg"/>
          <p:cNvPicPr>
            <a:picLocks noChangeAspect="1" noChangeArrowheads="1"/>
          </p:cNvPicPr>
          <p:nvPr/>
        </p:nvPicPr>
        <p:blipFill>
          <a:blip r:embed="rId3" cstate="print"/>
          <a:srcRect t="19145"/>
          <a:stretch>
            <a:fillRect/>
          </a:stretch>
        </p:blipFill>
        <p:spPr bwMode="auto">
          <a:xfrm>
            <a:off x="4392912" y="4718328"/>
            <a:ext cx="3528392" cy="2139672"/>
          </a:xfrm>
          <a:prstGeom prst="rect">
            <a:avLst/>
          </a:prstGeom>
          <a:noFill/>
        </p:spPr>
      </p:pic>
      <p:pic>
        <p:nvPicPr>
          <p:cNvPr id="2052" name="Picture 4" descr="E:\9--主要活动\14-2020年主要活动\V1_2020中国（吉林）产业_资本创新发展推进会新闻稿\V1_大会2.jpg"/>
          <p:cNvPicPr>
            <a:picLocks noChangeAspect="1" noChangeArrowheads="1"/>
          </p:cNvPicPr>
          <p:nvPr/>
        </p:nvPicPr>
        <p:blipFill>
          <a:blip r:embed="rId4" cstate="print"/>
          <a:srcRect t="19202" b="6596"/>
          <a:stretch>
            <a:fillRect/>
          </a:stretch>
        </p:blipFill>
        <p:spPr bwMode="auto">
          <a:xfrm>
            <a:off x="0" y="4725144"/>
            <a:ext cx="4356695" cy="213285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26"/>
          <p:cNvSpPr txBox="1">
            <a:spLocks noChangeArrowheads="1"/>
          </p:cNvSpPr>
          <p:nvPr/>
        </p:nvSpPr>
        <p:spPr bwMode="auto">
          <a:xfrm>
            <a:off x="0" y="1196752"/>
            <a:ext cx="12169775" cy="199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defTabSz="495300">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defTabSz="49530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a:lnSpc>
                <a:spcPts val="3000"/>
              </a:lnSpc>
              <a:buNone/>
            </a:pPr>
            <a:r>
              <a:rPr lang="zh-CN" altLang="en-US" sz="2400" b="1" dirty="0">
                <a:solidFill>
                  <a:srgbClr val="1F497D"/>
                </a:solidFill>
                <a:latin typeface="微软雅黑" panose="020B0503020204020204" pitchFamily="34" charset="-122"/>
                <a:ea typeface="微软雅黑" panose="020B0503020204020204" pitchFamily="34" charset="-122"/>
              </a:rPr>
              <a:t>园区产业服务工作充分发挥“长春北湖科技园党委”这一精神堡垒的作用，</a:t>
            </a:r>
            <a:endParaRPr lang="en-US" altLang="zh-CN" sz="2400" b="1" dirty="0">
              <a:solidFill>
                <a:srgbClr val="1F497D"/>
              </a:solidFill>
              <a:latin typeface="微软雅黑" panose="020B0503020204020204" pitchFamily="34" charset="-122"/>
              <a:ea typeface="微软雅黑" panose="020B0503020204020204" pitchFamily="34" charset="-122"/>
            </a:endParaRPr>
          </a:p>
          <a:p>
            <a:pPr algn="ctr">
              <a:lnSpc>
                <a:spcPts val="3000"/>
              </a:lnSpc>
              <a:buNone/>
            </a:pPr>
            <a:r>
              <a:rPr lang="zh-CN" altLang="en-US" sz="2400" b="1" dirty="0">
                <a:solidFill>
                  <a:srgbClr val="1F497D"/>
                </a:solidFill>
                <a:latin typeface="微软雅黑" panose="020B0503020204020204" pitchFamily="34" charset="-122"/>
                <a:ea typeface="微软雅黑" panose="020B0503020204020204" pitchFamily="34" charset="-122"/>
              </a:rPr>
              <a:t>以</a:t>
            </a:r>
            <a:r>
              <a:rPr lang="zh-CN" altLang="en-US" b="1" dirty="0">
                <a:solidFill>
                  <a:srgbClr val="0070C0"/>
                </a:solidFill>
                <a:latin typeface="微软雅黑" panose="020B0503020204020204" pitchFamily="34" charset="-122"/>
                <a:ea typeface="微软雅黑" panose="020B0503020204020204" pitchFamily="34" charset="-122"/>
              </a:rPr>
              <a:t>“园区党委</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产业服务”</a:t>
            </a:r>
            <a:r>
              <a:rPr lang="zh-CN" altLang="en-US" sz="2400" b="1" dirty="0">
                <a:solidFill>
                  <a:srgbClr val="1F497D"/>
                </a:solidFill>
                <a:latin typeface="微软雅黑" panose="020B0503020204020204" pitchFamily="34" charset="-122"/>
                <a:ea typeface="微软雅黑" panose="020B0503020204020204" pitchFamily="34" charset="-122"/>
              </a:rPr>
              <a:t>的服务模式双轮驱动，</a:t>
            </a:r>
            <a:endParaRPr lang="en-US" altLang="zh-CN" sz="2400" b="1" dirty="0">
              <a:solidFill>
                <a:srgbClr val="1F497D"/>
              </a:solidFill>
              <a:latin typeface="微软雅黑" panose="020B0503020204020204" pitchFamily="34" charset="-122"/>
              <a:ea typeface="微软雅黑" panose="020B0503020204020204" pitchFamily="34" charset="-122"/>
            </a:endParaRPr>
          </a:p>
          <a:p>
            <a:pPr algn="ctr">
              <a:lnSpc>
                <a:spcPts val="3000"/>
              </a:lnSpc>
              <a:buNone/>
            </a:pPr>
            <a:r>
              <a:rPr lang="zh-CN" altLang="en-US" sz="2400" b="1" dirty="0">
                <a:solidFill>
                  <a:srgbClr val="1F497D"/>
                </a:solidFill>
                <a:latin typeface="微软雅黑" panose="020B0503020204020204" pitchFamily="34" charset="-122"/>
                <a:ea typeface="微软雅黑" panose="020B0503020204020204" pitchFamily="34" charset="-122"/>
              </a:rPr>
              <a:t>打造产业生态，从走访企业、把脉经营、发展规划建议，</a:t>
            </a:r>
            <a:endParaRPr lang="en-US" altLang="zh-CN" sz="2400" b="1" dirty="0">
              <a:solidFill>
                <a:srgbClr val="1F497D"/>
              </a:solidFill>
              <a:latin typeface="微软雅黑" panose="020B0503020204020204" pitchFamily="34" charset="-122"/>
              <a:ea typeface="微软雅黑" panose="020B0503020204020204" pitchFamily="34" charset="-122"/>
            </a:endParaRPr>
          </a:p>
          <a:p>
            <a:pPr algn="ctr">
              <a:lnSpc>
                <a:spcPts val="3000"/>
              </a:lnSpc>
              <a:buNone/>
            </a:pPr>
            <a:r>
              <a:rPr lang="zh-CN" altLang="en-US" b="1" dirty="0">
                <a:solidFill>
                  <a:srgbClr val="1F497D"/>
                </a:solidFill>
                <a:latin typeface="微软雅黑" panose="020B0503020204020204" pitchFamily="34" charset="-122"/>
                <a:ea typeface="微软雅黑" panose="020B0503020204020204" pitchFamily="34" charset="-122"/>
              </a:rPr>
              <a:t>对接</a:t>
            </a:r>
            <a:r>
              <a:rPr lang="zh-CN" altLang="en-US" b="1" dirty="0">
                <a:solidFill>
                  <a:srgbClr val="0070C0"/>
                </a:solidFill>
                <a:latin typeface="微软雅黑" panose="020B0503020204020204" pitchFamily="34" charset="-122"/>
                <a:ea typeface="微软雅黑" panose="020B0503020204020204" pitchFamily="34" charset="-122"/>
              </a:rPr>
              <a:t>省市区政府资源、“一帮一”</a:t>
            </a:r>
            <a:r>
              <a:rPr lang="zh-CN" altLang="en-US" b="1" dirty="0">
                <a:solidFill>
                  <a:srgbClr val="1F497D"/>
                </a:solidFill>
                <a:latin typeface="微软雅黑" panose="020B0503020204020204" pitchFamily="34" charset="-122"/>
                <a:ea typeface="微软雅黑" panose="020B0503020204020204" pitchFamily="34" charset="-122"/>
              </a:rPr>
              <a:t>专业服务</a:t>
            </a:r>
            <a:r>
              <a:rPr lang="zh-CN" altLang="en-US" sz="1800" b="1" dirty="0">
                <a:solidFill>
                  <a:srgbClr val="1F497D"/>
                </a:solidFill>
                <a:latin typeface="微软雅黑" panose="020B0503020204020204" pitchFamily="34" charset="-122"/>
                <a:ea typeface="微软雅黑" panose="020B0503020204020204" pitchFamily="34" charset="-122"/>
              </a:rPr>
              <a:t>，</a:t>
            </a:r>
            <a:r>
              <a:rPr lang="zh-CN" altLang="en-US" sz="2400" b="1" dirty="0">
                <a:solidFill>
                  <a:srgbClr val="1F497D"/>
                </a:solidFill>
                <a:latin typeface="微软雅黑" panose="020B0503020204020204" pitchFamily="34" charset="-122"/>
                <a:ea typeface="微软雅黑" panose="020B0503020204020204" pitchFamily="34" charset="-122"/>
              </a:rPr>
              <a:t>为企业提供精致、精准服务。</a:t>
            </a:r>
            <a:endParaRPr lang="zh-CN" altLang="zh-CN" sz="2400" b="1" dirty="0">
              <a:solidFill>
                <a:srgbClr val="1F497D"/>
              </a:solidFill>
              <a:latin typeface="微软雅黑" panose="020B0503020204020204" pitchFamily="34" charset="-122"/>
              <a:ea typeface="微软雅黑" panose="020B0503020204020204" pitchFamily="34" charset="-122"/>
            </a:endParaRPr>
          </a:p>
        </p:txBody>
      </p:sp>
      <p:sp>
        <p:nvSpPr>
          <p:cNvPr id="68" name="2"/>
          <p:cNvSpPr txBox="1"/>
          <p:nvPr/>
        </p:nvSpPr>
        <p:spPr>
          <a:xfrm>
            <a:off x="1476375" y="137688"/>
            <a:ext cx="9145016"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2.1 </a:t>
            </a:r>
            <a:r>
              <a:rPr lang="zh-CN" altLang="en-US" sz="3200" b="1" dirty="0">
                <a:solidFill>
                  <a:srgbClr val="0070C0"/>
                </a:solidFill>
                <a:latin typeface="微软雅黑" panose="020B0503020204020204" pitchFamily="34" charset="-122"/>
                <a:ea typeface="微软雅黑" panose="020B0503020204020204" pitchFamily="34" charset="-122"/>
              </a:rPr>
              <a:t>长春北湖科技园党委</a:t>
            </a:r>
          </a:p>
        </p:txBody>
      </p:sp>
      <p:grpSp>
        <p:nvGrpSpPr>
          <p:cNvPr id="2" name="组合 75"/>
          <p:cNvGrpSpPr/>
          <p:nvPr/>
        </p:nvGrpSpPr>
        <p:grpSpPr>
          <a:xfrm>
            <a:off x="1" y="260648"/>
            <a:ext cx="1403584" cy="387627"/>
            <a:chOff x="0" y="188640"/>
            <a:chExt cx="1664323" cy="459635"/>
          </a:xfrm>
        </p:grpSpPr>
        <p:sp>
          <p:nvSpPr>
            <p:cNvPr id="71" name="五边形 7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燕尾形 7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3" name="燕尾形 7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74" name="直接连接符 73"/>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组合 10"/>
          <p:cNvGrpSpPr/>
          <p:nvPr/>
        </p:nvGrpSpPr>
        <p:grpSpPr>
          <a:xfrm>
            <a:off x="0" y="4293096"/>
            <a:ext cx="12169775" cy="2564904"/>
            <a:chOff x="0" y="4131852"/>
            <a:chExt cx="9905514" cy="2111896"/>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4131852"/>
              <a:ext cx="3749338" cy="2111896"/>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7844" y="4131852"/>
              <a:ext cx="3163637" cy="2111896"/>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31852"/>
              <a:ext cx="3167844" cy="2111896"/>
            </a:xfrm>
            <a:prstGeom prst="rect">
              <a:avLst/>
            </a:prstGeom>
          </p:spPr>
        </p:pic>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
          <p:cNvSpPr txBox="1"/>
          <p:nvPr/>
        </p:nvSpPr>
        <p:spPr>
          <a:xfrm>
            <a:off x="385266" y="682890"/>
            <a:ext cx="11267543" cy="3970314"/>
          </a:xfrm>
          <a:prstGeom prst="rect">
            <a:avLst/>
          </a:prstGeom>
          <a:noFill/>
        </p:spPr>
        <p:txBody>
          <a:bodyPr wrap="square" lIns="121917" tIns="60958" rIns="121917" bIns="60958" rtlCol="0">
            <a:spAutoFit/>
          </a:bodyPr>
          <a:lstStyle/>
          <a:p>
            <a:pPr algn="just">
              <a:lnSpc>
                <a:spcPts val="3000"/>
              </a:lnSpc>
            </a:pPr>
            <a:r>
              <a:rPr lang="en-US" altLang="zh-CN" sz="2400" b="1" dirty="0" smtClean="0">
                <a:solidFill>
                  <a:srgbClr val="1F497D"/>
                </a:solidFill>
                <a:latin typeface="微软雅黑" panose="020B0503020204020204" pitchFamily="34" charset="-122"/>
                <a:ea typeface="微软雅黑" panose="020B0503020204020204" pitchFamily="34" charset="-122"/>
              </a:rPr>
              <a:t>     2017</a:t>
            </a:r>
            <a:r>
              <a:rPr lang="zh-CN" altLang="en-US" sz="2400" b="1" dirty="0" smtClean="0">
                <a:solidFill>
                  <a:srgbClr val="1F497D"/>
                </a:solidFill>
                <a:latin typeface="微软雅黑" panose="020B0503020204020204" pitchFamily="34" charset="-122"/>
                <a:ea typeface="微软雅黑" panose="020B0503020204020204" pitchFamily="34" charset="-122"/>
              </a:rPr>
              <a:t>年，在北科建集团党委的指导下，公司党支部就积极探索园区非公党建引领企业发展新路径，创新构建</a:t>
            </a:r>
            <a:r>
              <a:rPr lang="zh-CN" altLang="en-US" sz="2400" b="1" dirty="0" smtClean="0">
                <a:solidFill>
                  <a:srgbClr val="0070C0"/>
                </a:solidFill>
                <a:latin typeface="微软雅黑" panose="020B0503020204020204" pitchFamily="34" charset="-122"/>
                <a:ea typeface="微软雅黑" panose="020B0503020204020204" pitchFamily="34" charset="-122"/>
              </a:rPr>
              <a:t>“公司党支部</a:t>
            </a:r>
            <a:r>
              <a:rPr lang="en-US" altLang="zh-CN" sz="2400" b="1" dirty="0" smtClean="0">
                <a:solidFill>
                  <a:srgbClr val="0070C0"/>
                </a:solidFill>
                <a:latin typeface="微软雅黑" panose="020B0503020204020204" pitchFamily="34" charset="-122"/>
                <a:ea typeface="微软雅黑" panose="020B0503020204020204" pitchFamily="34" charset="-122"/>
              </a:rPr>
              <a:t>+</a:t>
            </a:r>
            <a:r>
              <a:rPr lang="zh-CN" altLang="en-US" sz="2400" b="1" dirty="0" smtClean="0">
                <a:solidFill>
                  <a:srgbClr val="0070C0"/>
                </a:solidFill>
                <a:latin typeface="微软雅黑" panose="020B0503020204020204" pitchFamily="34" charset="-122"/>
                <a:ea typeface="微软雅黑" panose="020B0503020204020204" pitchFamily="34" charset="-122"/>
              </a:rPr>
              <a:t>园区党委”</a:t>
            </a:r>
            <a:r>
              <a:rPr lang="zh-CN" altLang="en-US" sz="2400" b="1" dirty="0" smtClean="0">
                <a:solidFill>
                  <a:srgbClr val="1F497D"/>
                </a:solidFill>
                <a:latin typeface="微软雅黑" panose="020B0503020204020204" pitchFamily="34" charset="-122"/>
                <a:ea typeface="微软雅黑" panose="020B0503020204020204" pitchFamily="34" charset="-122"/>
              </a:rPr>
              <a:t>双轮驱动模式，成立了长春北湖科技园党委。近年来，园区党委牢固树立“抓党建就是抓发展”的工作理念</a:t>
            </a:r>
            <a:r>
              <a:rPr lang="en-US" altLang="zh-CN" sz="2400" b="1" dirty="0" smtClean="0">
                <a:solidFill>
                  <a:srgbClr val="1F497D"/>
                </a:solidFill>
                <a:latin typeface="微软雅黑" panose="020B0503020204020204" pitchFamily="34" charset="-122"/>
                <a:ea typeface="微软雅黑" panose="020B0503020204020204" pitchFamily="34" charset="-122"/>
              </a:rPr>
              <a:t>,</a:t>
            </a:r>
            <a:r>
              <a:rPr lang="zh-CN" altLang="en-US" sz="2400" b="1" dirty="0" smtClean="0">
                <a:solidFill>
                  <a:srgbClr val="1F497D"/>
                </a:solidFill>
                <a:latin typeface="微软雅黑" panose="020B0503020204020204" pitchFamily="34" charset="-122"/>
                <a:ea typeface="微软雅黑" panose="020B0503020204020204" pitchFamily="34" charset="-122"/>
              </a:rPr>
              <a:t>始终突出党建引领园区发展的实效性</a:t>
            </a:r>
            <a:r>
              <a:rPr lang="en-US" altLang="zh-CN" sz="2400" b="1" dirty="0" smtClean="0">
                <a:solidFill>
                  <a:srgbClr val="1F497D"/>
                </a:solidFill>
                <a:latin typeface="微软雅黑" panose="020B0503020204020204" pitchFamily="34" charset="-122"/>
                <a:ea typeface="微软雅黑" panose="020B0503020204020204" pitchFamily="34" charset="-122"/>
              </a:rPr>
              <a:t>,</a:t>
            </a:r>
            <a:r>
              <a:rPr lang="zh-CN" altLang="en-US" sz="2400" b="1" dirty="0" smtClean="0">
                <a:solidFill>
                  <a:srgbClr val="1F497D"/>
                </a:solidFill>
                <a:latin typeface="微软雅黑" panose="020B0503020204020204" pitchFamily="34" charset="-122"/>
                <a:ea typeface="微软雅黑" panose="020B0503020204020204" pitchFamily="34" charset="-122"/>
              </a:rPr>
              <a:t>提出“国企党建带非公企业党建”工作模式，围绕</a:t>
            </a:r>
            <a:r>
              <a:rPr lang="zh-CN" altLang="en-US" sz="2400" b="1" dirty="0" smtClean="0">
                <a:solidFill>
                  <a:srgbClr val="0070C0"/>
                </a:solidFill>
                <a:latin typeface="微软雅黑" panose="020B0503020204020204" pitchFamily="34" charset="-122"/>
                <a:ea typeface="微软雅黑" panose="020B0503020204020204" pitchFamily="34" charset="-122"/>
              </a:rPr>
              <a:t>“共商、共享、共建”</a:t>
            </a:r>
            <a:r>
              <a:rPr lang="zh-CN" altLang="en-US" sz="2400" b="1" dirty="0">
                <a:solidFill>
                  <a:srgbClr val="1F497D"/>
                </a:solidFill>
                <a:latin typeface="微软雅黑" panose="020B0503020204020204" pitchFamily="34" charset="-122"/>
                <a:ea typeface="微软雅黑" panose="020B0503020204020204" pitchFamily="34" charset="-122"/>
              </a:rPr>
              <a:t>的工作思路</a:t>
            </a:r>
            <a:r>
              <a:rPr lang="zh-CN" altLang="en-US" sz="2400" b="1" dirty="0" smtClean="0">
                <a:solidFill>
                  <a:srgbClr val="1F497D"/>
                </a:solidFill>
                <a:latin typeface="微软雅黑" panose="020B0503020204020204" pitchFamily="34" charset="-122"/>
                <a:ea typeface="微软雅黑" panose="020B0503020204020204" pitchFamily="34" charset="-122"/>
              </a:rPr>
              <a:t>，做</a:t>
            </a:r>
            <a:r>
              <a:rPr lang="zh-CN" altLang="en-US" sz="2400" b="1" dirty="0">
                <a:solidFill>
                  <a:srgbClr val="1F497D"/>
                </a:solidFill>
                <a:latin typeface="微软雅黑" panose="020B0503020204020204" pitchFamily="34" charset="-122"/>
                <a:ea typeface="微软雅黑" panose="020B0503020204020204" pitchFamily="34" charset="-122"/>
              </a:rPr>
              <a:t>强党组织建设，做深党组织作用，创新党建共建大格局，创新实践“</a:t>
            </a:r>
            <a:r>
              <a:rPr lang="en-US" altLang="zh-CN" sz="2400" b="1" dirty="0">
                <a:solidFill>
                  <a:srgbClr val="1F497D"/>
                </a:solidFill>
                <a:latin typeface="微软雅黑" panose="020B0503020204020204" pitchFamily="34" charset="-122"/>
                <a:ea typeface="微软雅黑" panose="020B0503020204020204" pitchFamily="34" charset="-122"/>
              </a:rPr>
              <a:t>55125”</a:t>
            </a:r>
            <a:r>
              <a:rPr lang="zh-CN" altLang="en-US" sz="2400" b="1" dirty="0">
                <a:solidFill>
                  <a:srgbClr val="1F497D"/>
                </a:solidFill>
                <a:latin typeface="微软雅黑" panose="020B0503020204020204" pitchFamily="34" charset="-122"/>
                <a:ea typeface="微软雅黑" panose="020B0503020204020204" pitchFamily="34" charset="-122"/>
              </a:rPr>
              <a:t>党建工作法，即在“五联五提升”，打造园区生态党建的基础上深化升级，</a:t>
            </a:r>
            <a:r>
              <a:rPr lang="zh-CN" altLang="en-US" sz="2400" b="1" dirty="0" smtClean="0">
                <a:solidFill>
                  <a:srgbClr val="1F497D"/>
                </a:solidFill>
                <a:latin typeface="微软雅黑" panose="020B0503020204020204" pitchFamily="34" charset="-122"/>
                <a:ea typeface="微软雅黑" panose="020B0503020204020204" pitchFamily="34" charset="-122"/>
              </a:rPr>
              <a:t>紧密</a:t>
            </a:r>
            <a:r>
              <a:rPr lang="zh-CN" altLang="en-US" sz="2400" b="1" dirty="0">
                <a:solidFill>
                  <a:srgbClr val="1F497D"/>
                </a:solidFill>
                <a:latin typeface="微软雅黑" panose="020B0503020204020204" pitchFamily="34" charset="-122"/>
                <a:ea typeface="微软雅黑" panose="020B0503020204020204" pitchFamily="34" charset="-122"/>
              </a:rPr>
              <a:t>大力推动</a:t>
            </a:r>
            <a:r>
              <a:rPr lang="zh-CN" altLang="en-US" sz="2400" b="1" dirty="0">
                <a:solidFill>
                  <a:srgbClr val="0070C0"/>
                </a:solidFill>
                <a:latin typeface="微软雅黑" panose="020B0503020204020204" pitchFamily="34" charset="-122"/>
                <a:ea typeface="微软雅黑" panose="020B0503020204020204" pitchFamily="34" charset="-122"/>
              </a:rPr>
              <a:t>“星火驿栈”、“数字党建”两翼共振</a:t>
            </a:r>
            <a:r>
              <a:rPr lang="zh-CN" altLang="en-US" sz="2400" b="1" dirty="0" smtClean="0">
                <a:solidFill>
                  <a:srgbClr val="0070C0"/>
                </a:solidFill>
                <a:latin typeface="微软雅黑" panose="020B0503020204020204" pitchFamily="34" charset="-122"/>
                <a:ea typeface="微软雅黑" panose="020B0503020204020204" pitchFamily="34" charset="-122"/>
              </a:rPr>
              <a:t>围绕</a:t>
            </a:r>
            <a:r>
              <a:rPr lang="zh-CN" altLang="en-US" sz="2400" b="1" dirty="0">
                <a:solidFill>
                  <a:srgbClr val="0070C0"/>
                </a:solidFill>
                <a:latin typeface="微软雅黑" panose="020B0503020204020204" pitchFamily="34" charset="-122"/>
                <a:ea typeface="微软雅黑" panose="020B0503020204020204" pitchFamily="34" charset="-122"/>
              </a:rPr>
              <a:t>“一中心两基地五服务”</a:t>
            </a:r>
            <a:r>
              <a:rPr lang="zh-CN" altLang="en-US" sz="2400" b="1" dirty="0">
                <a:solidFill>
                  <a:srgbClr val="1F497D"/>
                </a:solidFill>
                <a:latin typeface="微软雅黑" panose="020B0503020204020204" pitchFamily="34" charset="-122"/>
                <a:ea typeface="微软雅黑" panose="020B0503020204020204" pitchFamily="34" charset="-122"/>
              </a:rPr>
              <a:t>工作主线，以做好做强红色孵化器为中心</a:t>
            </a:r>
            <a:r>
              <a:rPr lang="zh-CN" altLang="en-US" sz="2400" b="1" dirty="0" smtClean="0">
                <a:solidFill>
                  <a:srgbClr val="1F497D"/>
                </a:solidFill>
                <a:latin typeface="微软雅黑" panose="020B0503020204020204" pitchFamily="34" charset="-122"/>
                <a:ea typeface="微软雅黑" panose="020B0503020204020204" pitchFamily="34" charset="-122"/>
              </a:rPr>
              <a:t>，，</a:t>
            </a:r>
            <a:r>
              <a:rPr lang="zh-CN" altLang="en-US" sz="2400" b="1" dirty="0">
                <a:solidFill>
                  <a:srgbClr val="1F497D"/>
                </a:solidFill>
                <a:latin typeface="微软雅黑" panose="020B0503020204020204" pitchFamily="34" charset="-122"/>
                <a:ea typeface="微软雅黑" panose="020B0503020204020204" pitchFamily="34" charset="-122"/>
              </a:rPr>
              <a:t>深入推进五项服务着力提升党建实效，全力构建政治认同、思想认同、情感认同的党建连心桥和助推器</a:t>
            </a:r>
            <a:r>
              <a:rPr lang="zh-CN" altLang="en-US" sz="2400" b="1" dirty="0" smtClean="0">
                <a:solidFill>
                  <a:srgbClr val="1F497D"/>
                </a:solidFill>
                <a:latin typeface="微软雅黑" panose="020B0503020204020204" pitchFamily="34" charset="-122"/>
                <a:ea typeface="微软雅黑" panose="020B0503020204020204" pitchFamily="34" charset="-122"/>
              </a:rPr>
              <a:t>。</a:t>
            </a:r>
            <a:endParaRPr lang="zh-CN" altLang="en-US" sz="2400" b="1" dirty="0">
              <a:solidFill>
                <a:srgbClr val="1F497D"/>
              </a:solidFill>
              <a:latin typeface="微软雅黑" panose="020B0503020204020204" pitchFamily="34" charset="-122"/>
              <a:ea typeface="微软雅黑" panose="020B0503020204020204" pitchFamily="34" charset="-122"/>
            </a:endParaRPr>
          </a:p>
        </p:txBody>
      </p:sp>
      <p:pic>
        <p:nvPicPr>
          <p:cNvPr id="19" name="图片 18" descr="2.照片.jpg"/>
          <p:cNvPicPr>
            <a:picLocks noChangeAspect="1"/>
          </p:cNvPicPr>
          <p:nvPr/>
        </p:nvPicPr>
        <p:blipFill>
          <a:blip r:embed="rId2" cstate="print"/>
          <a:stretch>
            <a:fillRect/>
          </a:stretch>
        </p:blipFill>
        <p:spPr>
          <a:xfrm>
            <a:off x="21076" y="4581197"/>
            <a:ext cx="3893490" cy="2275777"/>
          </a:xfrm>
          <a:prstGeom prst="rect">
            <a:avLst/>
          </a:prstGeom>
        </p:spPr>
      </p:pic>
      <p:pic>
        <p:nvPicPr>
          <p:cNvPr id="20" name="图片 19" descr="1.照片.jpg"/>
          <p:cNvPicPr>
            <a:picLocks noChangeAspect="1"/>
          </p:cNvPicPr>
          <p:nvPr/>
        </p:nvPicPr>
        <p:blipFill>
          <a:blip r:embed="rId3" cstate="print"/>
          <a:stretch>
            <a:fillRect/>
          </a:stretch>
        </p:blipFill>
        <p:spPr>
          <a:xfrm>
            <a:off x="3914566" y="4581128"/>
            <a:ext cx="3895363" cy="2276872"/>
          </a:xfrm>
          <a:prstGeom prst="rect">
            <a:avLst/>
          </a:prstGeom>
        </p:spPr>
      </p:pic>
      <p:pic>
        <p:nvPicPr>
          <p:cNvPr id="21" name="图片 20" descr="3e3d489089fb8b724852ca0b9fabcb4.jpg"/>
          <p:cNvPicPr>
            <a:picLocks noChangeAspect="1"/>
          </p:cNvPicPr>
          <p:nvPr/>
        </p:nvPicPr>
        <p:blipFill>
          <a:blip r:embed="rId4" cstate="print"/>
          <a:stretch>
            <a:fillRect/>
          </a:stretch>
        </p:blipFill>
        <p:spPr>
          <a:xfrm>
            <a:off x="7829937" y="4581197"/>
            <a:ext cx="4339838" cy="2275777"/>
          </a:xfrm>
          <a:prstGeom prst="rect">
            <a:avLst/>
          </a:prstGeom>
        </p:spPr>
      </p:pic>
      <p:sp>
        <p:nvSpPr>
          <p:cNvPr id="14"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2.2 </a:t>
            </a:r>
            <a:r>
              <a:rPr lang="zh-CN" altLang="en-US" sz="3200" b="1" dirty="0">
                <a:solidFill>
                  <a:srgbClr val="0070C0"/>
                </a:solidFill>
                <a:latin typeface="微软雅黑" panose="020B0503020204020204" pitchFamily="34" charset="-122"/>
                <a:ea typeface="微软雅黑" panose="020B0503020204020204" pitchFamily="34" charset="-122"/>
              </a:rPr>
              <a:t>党建</a:t>
            </a:r>
            <a:r>
              <a:rPr lang="zh-CN" altLang="en-US" sz="3200" b="1" dirty="0" smtClean="0">
                <a:solidFill>
                  <a:srgbClr val="0070C0"/>
                </a:solidFill>
                <a:latin typeface="微软雅黑" panose="020B0503020204020204" pitchFamily="34" charset="-122"/>
                <a:ea typeface="微软雅黑" panose="020B0503020204020204" pitchFamily="34" charset="-122"/>
              </a:rPr>
              <a:t>引领 点燃</a:t>
            </a:r>
            <a:r>
              <a:rPr lang="zh-CN" altLang="en-US" sz="3200" b="1" dirty="0">
                <a:solidFill>
                  <a:srgbClr val="0070C0"/>
                </a:solidFill>
                <a:latin typeface="微软雅黑" panose="020B0503020204020204" pitchFamily="34" charset="-122"/>
                <a:ea typeface="微软雅黑" panose="020B0503020204020204" pitchFamily="34" charset="-122"/>
              </a:rPr>
              <a:t>发展引擎</a:t>
            </a:r>
          </a:p>
        </p:txBody>
      </p:sp>
      <p:grpSp>
        <p:nvGrpSpPr>
          <p:cNvPr id="2" name="组合 75"/>
          <p:cNvGrpSpPr/>
          <p:nvPr/>
        </p:nvGrpSpPr>
        <p:grpSpPr>
          <a:xfrm>
            <a:off x="1" y="260648"/>
            <a:ext cx="1403584" cy="387627"/>
            <a:chOff x="0" y="188640"/>
            <a:chExt cx="1664323" cy="459635"/>
          </a:xfrm>
        </p:grpSpPr>
        <p:sp>
          <p:nvSpPr>
            <p:cNvPr id="23" name="五边形 22"/>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燕尾形 23"/>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5" name="燕尾形 24"/>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6" name="直接连接符 25"/>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2.3 </a:t>
            </a:r>
            <a:r>
              <a:rPr lang="zh-CN" altLang="en-US" sz="3200" b="1" dirty="0" smtClean="0">
                <a:solidFill>
                  <a:srgbClr val="0070C0"/>
                </a:solidFill>
                <a:latin typeface="微软雅黑" panose="020B0503020204020204" pitchFamily="34" charset="-122"/>
                <a:ea typeface="微软雅黑" panose="020B0503020204020204" pitchFamily="34" charset="-122"/>
              </a:rPr>
              <a:t>产业</a:t>
            </a:r>
            <a:r>
              <a:rPr lang="zh-CN" altLang="en-US" sz="3200" b="1" dirty="0">
                <a:solidFill>
                  <a:srgbClr val="0070C0"/>
                </a:solidFill>
                <a:latin typeface="微软雅黑" panose="020B0503020204020204" pitchFamily="34" charset="-122"/>
                <a:ea typeface="微软雅黑" panose="020B0503020204020204" pitchFamily="34" charset="-122"/>
              </a:rPr>
              <a:t>服务定位</a:t>
            </a:r>
          </a:p>
        </p:txBody>
      </p:sp>
      <p:grpSp>
        <p:nvGrpSpPr>
          <p:cNvPr id="2" name="组合 75"/>
          <p:cNvGrpSpPr/>
          <p:nvPr/>
        </p:nvGrpSpPr>
        <p:grpSpPr>
          <a:xfrm>
            <a:off x="1" y="260648"/>
            <a:ext cx="1403584" cy="387627"/>
            <a:chOff x="0" y="188640"/>
            <a:chExt cx="1664323" cy="459635"/>
          </a:xfrm>
        </p:grpSpPr>
        <p:sp>
          <p:nvSpPr>
            <p:cNvPr id="30" name="五边形 29"/>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燕尾形 30"/>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2" name="燕尾形 31"/>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33" name="直接连接符 32"/>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33"/>
          <p:cNvGrpSpPr/>
          <p:nvPr/>
        </p:nvGrpSpPr>
        <p:grpSpPr>
          <a:xfrm>
            <a:off x="972319" y="1412776"/>
            <a:ext cx="9890502" cy="3528392"/>
            <a:chOff x="762000" y="3180928"/>
            <a:chExt cx="7696200" cy="3200400"/>
          </a:xfrm>
        </p:grpSpPr>
        <p:sp>
          <p:nvSpPr>
            <p:cNvPr id="35" name="菱形 34"/>
            <p:cNvSpPr/>
            <p:nvPr/>
          </p:nvSpPr>
          <p:spPr>
            <a:xfrm>
              <a:off x="3353460" y="3212978"/>
              <a:ext cx="2471264" cy="2700490"/>
            </a:xfrm>
            <a:prstGeom prst="diamond">
              <a:avLst/>
            </a:prstGeom>
            <a:solidFill>
              <a:schemeClr val="bg2">
                <a:lumMod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6" name="AutoShape 3"/>
            <p:cNvSpPr>
              <a:spLocks noChangeArrowheads="1"/>
            </p:cNvSpPr>
            <p:nvPr/>
          </p:nvSpPr>
          <p:spPr bwMode="gray">
            <a:xfrm>
              <a:off x="762000" y="3180928"/>
              <a:ext cx="7696200" cy="3200400"/>
            </a:xfrm>
            <a:prstGeom prst="roundRect">
              <a:avLst>
                <a:gd name="adj" fmla="val 50000"/>
              </a:avLst>
            </a:prstGeom>
            <a:solidFill>
              <a:schemeClr val="tx2">
                <a:lumMod val="40000"/>
                <a:lumOff val="60000"/>
              </a:schemeClr>
            </a:solidFill>
            <a:ln>
              <a:noFill/>
            </a:ln>
            <a:effectLst/>
          </p:spPr>
          <p:txBody>
            <a:bodyPr wrap="none" anchor="ctr"/>
            <a:lstStyle/>
            <a:p>
              <a:endParaRPr lang="zh-CN" altLang="en-US" sz="2400">
                <a:latin typeface="微软雅黑" panose="020B0503020204020204" pitchFamily="34" charset="-122"/>
                <a:ea typeface="微软雅黑" panose="020B0503020204020204" pitchFamily="34" charset="-122"/>
              </a:endParaRPr>
            </a:p>
          </p:txBody>
        </p:sp>
        <p:sp>
          <p:nvSpPr>
            <p:cNvPr id="55" name="Line 4"/>
            <p:cNvSpPr>
              <a:spLocks noChangeShapeType="1"/>
            </p:cNvSpPr>
            <p:nvPr/>
          </p:nvSpPr>
          <p:spPr bwMode="gray">
            <a:xfrm flipH="1">
              <a:off x="2724150" y="5522491"/>
              <a:ext cx="4075113" cy="9525"/>
            </a:xfrm>
            <a:prstGeom prst="line">
              <a:avLst/>
            </a:prstGeom>
            <a:noFill/>
            <a:ln w="7620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latin typeface="微软雅黑" panose="020B0503020204020204" pitchFamily="34" charset="-122"/>
                <a:ea typeface="微软雅黑" panose="020B0503020204020204" pitchFamily="34" charset="-122"/>
              </a:endParaRPr>
            </a:p>
          </p:txBody>
        </p:sp>
        <p:sp>
          <p:nvSpPr>
            <p:cNvPr id="56" name="Line 5"/>
            <p:cNvSpPr>
              <a:spLocks noChangeShapeType="1"/>
            </p:cNvSpPr>
            <p:nvPr/>
          </p:nvSpPr>
          <p:spPr bwMode="gray">
            <a:xfrm>
              <a:off x="2263775" y="4082628"/>
              <a:ext cx="4075113" cy="9525"/>
            </a:xfrm>
            <a:prstGeom prst="line">
              <a:avLst/>
            </a:prstGeom>
            <a:noFill/>
            <a:ln w="7620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latin typeface="微软雅黑" panose="020B0503020204020204" pitchFamily="34" charset="-122"/>
                <a:ea typeface="微软雅黑" panose="020B0503020204020204" pitchFamily="34" charset="-122"/>
              </a:endParaRPr>
            </a:p>
          </p:txBody>
        </p:sp>
        <p:sp>
          <p:nvSpPr>
            <p:cNvPr id="57" name="Oval 6"/>
            <p:cNvSpPr>
              <a:spLocks noChangeArrowheads="1"/>
            </p:cNvSpPr>
            <p:nvPr/>
          </p:nvSpPr>
          <p:spPr bwMode="ltGray">
            <a:xfrm>
              <a:off x="6108700" y="4092153"/>
              <a:ext cx="1423988" cy="1423988"/>
            </a:xfrm>
            <a:prstGeom prst="ellipse">
              <a:avLst/>
            </a:prstGeom>
            <a:gradFill rotWithShape="1">
              <a:gsLst>
                <a:gs pos="0">
                  <a:schemeClr val="accent2">
                    <a:gamma/>
                    <a:tint val="48627"/>
                    <a:invGamma/>
                  </a:schemeClr>
                </a:gs>
                <a:gs pos="100000">
                  <a:schemeClr val="accent2"/>
                </a:gs>
              </a:gsLst>
              <a:path path="shape">
                <a:fillToRect l="50000" t="50000" r="50000" b="50000"/>
              </a:path>
            </a:gradFill>
            <a:ln w="95250" algn="ctr">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latin typeface="微软雅黑" panose="020B0503020204020204" pitchFamily="34" charset="-122"/>
                <a:ea typeface="微软雅黑" panose="020B0503020204020204" pitchFamily="34" charset="-122"/>
              </a:endParaRPr>
            </a:p>
          </p:txBody>
        </p:sp>
        <p:sp>
          <p:nvSpPr>
            <p:cNvPr id="58" name="Oval 7"/>
            <p:cNvSpPr>
              <a:spLocks noChangeArrowheads="1"/>
            </p:cNvSpPr>
            <p:nvPr/>
          </p:nvSpPr>
          <p:spPr bwMode="gray">
            <a:xfrm>
              <a:off x="1612900" y="4092153"/>
              <a:ext cx="1423988" cy="1423988"/>
            </a:xfrm>
            <a:prstGeom prst="ellipse">
              <a:avLst/>
            </a:prstGeom>
            <a:gradFill rotWithShape="1">
              <a:gsLst>
                <a:gs pos="0">
                  <a:srgbClr val="92BCE2">
                    <a:gamma/>
                    <a:tint val="33333"/>
                    <a:invGamma/>
                  </a:srgbClr>
                </a:gs>
                <a:gs pos="100000">
                  <a:srgbClr val="92BCE2"/>
                </a:gs>
              </a:gsLst>
              <a:path path="shape">
                <a:fillToRect l="50000" t="50000" r="50000" b="50000"/>
              </a:path>
            </a:gradFill>
            <a:ln w="95250" algn="ctr">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latin typeface="微软雅黑" panose="020B0503020204020204" pitchFamily="34" charset="-122"/>
                <a:ea typeface="微软雅黑" panose="020B0503020204020204" pitchFamily="34" charset="-122"/>
              </a:endParaRPr>
            </a:p>
          </p:txBody>
        </p:sp>
        <p:sp>
          <p:nvSpPr>
            <p:cNvPr id="59" name="AutoShape 8"/>
            <p:cNvSpPr>
              <a:spLocks noChangeArrowheads="1"/>
            </p:cNvSpPr>
            <p:nvPr/>
          </p:nvSpPr>
          <p:spPr bwMode="gray">
            <a:xfrm>
              <a:off x="2058144" y="3284984"/>
              <a:ext cx="2520280" cy="656925"/>
            </a:xfrm>
            <a:prstGeom prst="chevron">
              <a:avLst>
                <a:gd name="adj" fmla="val 43225"/>
              </a:avLst>
            </a:prstGeom>
            <a:solidFill>
              <a:srgbClr val="FFFFFF">
                <a:alpha val="89020"/>
              </a:srgbClr>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400" b="1" dirty="0">
                  <a:solidFill>
                    <a:schemeClr val="tx2"/>
                  </a:solidFill>
                  <a:latin typeface="微软雅黑" panose="020B0503020204020204" pitchFamily="34" charset="-122"/>
                  <a:ea typeface="微软雅黑" panose="020B0503020204020204" pitchFamily="34" charset="-122"/>
                </a:rPr>
                <a:t>创新创业服务平台</a:t>
              </a:r>
              <a:endParaRPr lang="zh-CN" altLang="en-US" sz="2400" dirty="0">
                <a:solidFill>
                  <a:schemeClr val="tx2"/>
                </a:solidFill>
                <a:latin typeface="微软雅黑" panose="020B0503020204020204" pitchFamily="34" charset="-122"/>
                <a:ea typeface="微软雅黑" panose="020B0503020204020204" pitchFamily="34" charset="-122"/>
              </a:endParaRPr>
            </a:p>
          </p:txBody>
        </p:sp>
        <p:sp>
          <p:nvSpPr>
            <p:cNvPr id="60" name="Rectangle 22"/>
            <p:cNvSpPr>
              <a:spLocks noChangeArrowheads="1"/>
            </p:cNvSpPr>
            <p:nvPr/>
          </p:nvSpPr>
          <p:spPr bwMode="gray">
            <a:xfrm>
              <a:off x="1612900" y="4437112"/>
              <a:ext cx="1423988" cy="75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2400" b="1" dirty="0">
                  <a:solidFill>
                    <a:srgbClr val="000000"/>
                  </a:solidFill>
                  <a:latin typeface="微软雅黑" panose="020B0503020204020204" pitchFamily="34" charset="-122"/>
                  <a:ea typeface="微软雅黑" panose="020B0503020204020204" pitchFamily="34" charset="-122"/>
                </a:rPr>
                <a:t>创新</a:t>
              </a:r>
              <a:endParaRPr lang="en-US" altLang="zh-CN" sz="2400" b="1" dirty="0">
                <a:solidFill>
                  <a:srgbClr val="000000"/>
                </a:solidFill>
                <a:latin typeface="微软雅黑" panose="020B0503020204020204" pitchFamily="34" charset="-122"/>
                <a:ea typeface="微软雅黑" panose="020B0503020204020204" pitchFamily="34" charset="-122"/>
              </a:endParaRPr>
            </a:p>
            <a:p>
              <a:pPr algn="ctr"/>
              <a:r>
                <a:rPr lang="zh-CN" altLang="en-US" sz="2400" b="1" dirty="0">
                  <a:solidFill>
                    <a:srgbClr val="000000"/>
                  </a:solidFill>
                  <a:latin typeface="微软雅黑" panose="020B0503020204020204" pitchFamily="34" charset="-122"/>
                  <a:ea typeface="微软雅黑" panose="020B0503020204020204" pitchFamily="34" charset="-122"/>
                </a:rPr>
                <a:t>生态圈</a:t>
              </a:r>
              <a:endParaRPr lang="en-US" altLang="zh-CN" sz="2400" b="1" dirty="0">
                <a:solidFill>
                  <a:srgbClr val="000000"/>
                </a:solidFill>
                <a:latin typeface="微软雅黑" panose="020B0503020204020204" pitchFamily="34" charset="-122"/>
                <a:ea typeface="微软雅黑" panose="020B0503020204020204" pitchFamily="34" charset="-122"/>
              </a:endParaRPr>
            </a:p>
          </p:txBody>
        </p:sp>
        <p:sp>
          <p:nvSpPr>
            <p:cNvPr id="61" name="Rectangle 23"/>
            <p:cNvSpPr>
              <a:spLocks noChangeArrowheads="1"/>
            </p:cNvSpPr>
            <p:nvPr/>
          </p:nvSpPr>
          <p:spPr bwMode="gray">
            <a:xfrm>
              <a:off x="6105525" y="4437112"/>
              <a:ext cx="1423988" cy="75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2400" b="1" dirty="0">
                  <a:solidFill>
                    <a:srgbClr val="000000"/>
                  </a:solidFill>
                  <a:latin typeface="微软雅黑" panose="020B0503020204020204" pitchFamily="34" charset="-122"/>
                  <a:ea typeface="微软雅黑" panose="020B0503020204020204" pitchFamily="34" charset="-122"/>
                </a:rPr>
                <a:t>产业</a:t>
              </a:r>
              <a:endParaRPr lang="en-US" altLang="zh-CN" sz="2400" b="1" dirty="0">
                <a:solidFill>
                  <a:srgbClr val="000000"/>
                </a:solidFill>
                <a:latin typeface="微软雅黑" panose="020B0503020204020204" pitchFamily="34" charset="-122"/>
                <a:ea typeface="微软雅黑" panose="020B0503020204020204" pitchFamily="34" charset="-122"/>
              </a:endParaRPr>
            </a:p>
            <a:p>
              <a:pPr algn="ctr"/>
              <a:r>
                <a:rPr lang="zh-CN" altLang="en-US" sz="2400" b="1" dirty="0">
                  <a:solidFill>
                    <a:srgbClr val="000000"/>
                  </a:solidFill>
                  <a:latin typeface="微软雅黑" panose="020B0503020204020204" pitchFamily="34" charset="-122"/>
                  <a:ea typeface="微软雅黑" panose="020B0503020204020204" pitchFamily="34" charset="-122"/>
                </a:rPr>
                <a:t>协同链</a:t>
              </a:r>
              <a:endParaRPr lang="en-US" altLang="zh-CN" sz="2400" b="1" dirty="0">
                <a:solidFill>
                  <a:srgbClr val="000000"/>
                </a:solidFill>
                <a:latin typeface="微软雅黑" panose="020B0503020204020204" pitchFamily="34" charset="-122"/>
                <a:ea typeface="微软雅黑" panose="020B0503020204020204" pitchFamily="34" charset="-122"/>
              </a:endParaRPr>
            </a:p>
          </p:txBody>
        </p:sp>
        <p:sp>
          <p:nvSpPr>
            <p:cNvPr id="62" name="Text Box 24"/>
            <p:cNvSpPr txBox="1">
              <a:spLocks noChangeArrowheads="1"/>
            </p:cNvSpPr>
            <p:nvPr/>
          </p:nvSpPr>
          <p:spPr bwMode="gray">
            <a:xfrm>
              <a:off x="3163887" y="4532916"/>
              <a:ext cx="2819400" cy="75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sz="2400" b="1" dirty="0">
                  <a:solidFill>
                    <a:srgbClr val="002060"/>
                  </a:solidFill>
                  <a:latin typeface="微软雅黑" panose="020B0503020204020204" pitchFamily="34" charset="-122"/>
                  <a:ea typeface="微软雅黑" panose="020B0503020204020204" pitchFamily="34" charset="-122"/>
                </a:rPr>
                <a:t>产业协同创新综合体</a:t>
              </a:r>
            </a:p>
            <a:p>
              <a:pPr algn="ctr" eaLnBrk="0" hangingPunct="0"/>
              <a:endParaRPr lang="en-US" altLang="zh-CN" sz="2400" b="1" dirty="0">
                <a:solidFill>
                  <a:srgbClr val="002060"/>
                </a:solidFill>
                <a:latin typeface="微软雅黑" panose="020B0503020204020204" pitchFamily="34" charset="-122"/>
                <a:ea typeface="微软雅黑" panose="020B0503020204020204" pitchFamily="34" charset="-122"/>
              </a:endParaRPr>
            </a:p>
          </p:txBody>
        </p:sp>
        <p:sp>
          <p:nvSpPr>
            <p:cNvPr id="63" name="AutoShape 8"/>
            <p:cNvSpPr>
              <a:spLocks noChangeArrowheads="1"/>
            </p:cNvSpPr>
            <p:nvPr/>
          </p:nvSpPr>
          <p:spPr bwMode="gray">
            <a:xfrm flipH="1">
              <a:off x="2265739" y="5661248"/>
              <a:ext cx="2450277" cy="656925"/>
            </a:xfrm>
            <a:prstGeom prst="chevron">
              <a:avLst>
                <a:gd name="adj" fmla="val 43225"/>
              </a:avLst>
            </a:prstGeom>
            <a:solidFill>
              <a:srgbClr val="FFFFFF">
                <a:alpha val="89020"/>
              </a:srgbClr>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zh-CN" sz="2400" dirty="0">
                <a:solidFill>
                  <a:srgbClr val="1C1C1C"/>
                </a:solidFill>
                <a:latin typeface="微软雅黑" panose="020B0503020204020204" pitchFamily="34" charset="-122"/>
                <a:ea typeface="微软雅黑" panose="020B0503020204020204" pitchFamily="34" charset="-122"/>
              </a:endParaRPr>
            </a:p>
          </p:txBody>
        </p:sp>
        <p:sp>
          <p:nvSpPr>
            <p:cNvPr id="64" name="右弧形箭头 63"/>
            <p:cNvSpPr/>
            <p:nvPr/>
          </p:nvSpPr>
          <p:spPr>
            <a:xfrm>
              <a:off x="6948264" y="3501008"/>
              <a:ext cx="1164001" cy="2808312"/>
            </a:xfrm>
            <a:prstGeom prst="curvedLeftArrow">
              <a:avLst/>
            </a:prstGeom>
            <a:solidFill>
              <a:schemeClr val="accent1">
                <a:lumMod val="40000"/>
                <a:lumOff val="60000"/>
              </a:schemeClr>
            </a:solidFill>
            <a:ln>
              <a:solidFill>
                <a:schemeClr val="accent1"/>
              </a:solidFill>
            </a:ln>
          </p:spPr>
          <p:txBody>
            <a:bodyPr wrap="square" rtlCol="0" anchor="ctr">
              <a:noAutofit/>
            </a:bodyPr>
            <a:lstStyle/>
            <a:p>
              <a:pPr algn="ctr"/>
              <a:endParaRPr lang="zh-CN" altLang="en-US" sz="2400" b="1" dirty="0">
                <a:solidFill>
                  <a:prstClr val="black"/>
                </a:solidFill>
                <a:latin typeface="微软雅黑" panose="020B0503020204020204" pitchFamily="34" charset="-122"/>
                <a:ea typeface="微软雅黑" panose="020B0503020204020204" pitchFamily="34" charset="-122"/>
              </a:endParaRPr>
            </a:p>
          </p:txBody>
        </p:sp>
        <p:sp>
          <p:nvSpPr>
            <p:cNvPr id="65" name="右弧形箭头 64"/>
            <p:cNvSpPr/>
            <p:nvPr/>
          </p:nvSpPr>
          <p:spPr>
            <a:xfrm rot="10800000">
              <a:off x="1043608" y="3253405"/>
              <a:ext cx="1164001" cy="2911898"/>
            </a:xfrm>
            <a:prstGeom prst="curvedLeftArrow">
              <a:avLst/>
            </a:prstGeom>
            <a:solidFill>
              <a:schemeClr val="accent1">
                <a:lumMod val="40000"/>
                <a:lumOff val="60000"/>
              </a:schemeClr>
            </a:solidFill>
            <a:ln>
              <a:solidFill>
                <a:schemeClr val="accent1"/>
              </a:solidFill>
            </a:ln>
          </p:spPr>
          <p:txBody>
            <a:bodyPr wrap="square" rtlCol="0" anchor="ctr">
              <a:noAutofit/>
            </a:bodyPr>
            <a:lstStyle/>
            <a:p>
              <a:pPr algn="ctr"/>
              <a:endParaRPr lang="zh-CN" altLang="en-US" sz="2400" b="1" dirty="0">
                <a:solidFill>
                  <a:prstClr val="black"/>
                </a:solidFill>
                <a:latin typeface="微软雅黑" panose="020B0503020204020204" pitchFamily="34" charset="-122"/>
                <a:ea typeface="微软雅黑" panose="020B0503020204020204" pitchFamily="34" charset="-122"/>
              </a:endParaRPr>
            </a:p>
          </p:txBody>
        </p:sp>
        <p:sp>
          <p:nvSpPr>
            <p:cNvPr id="66" name="AutoShape 8"/>
            <p:cNvSpPr>
              <a:spLocks noChangeArrowheads="1"/>
            </p:cNvSpPr>
            <p:nvPr/>
          </p:nvSpPr>
          <p:spPr bwMode="gray">
            <a:xfrm>
              <a:off x="4427984" y="3284984"/>
              <a:ext cx="2392710" cy="656925"/>
            </a:xfrm>
            <a:prstGeom prst="chevron">
              <a:avLst>
                <a:gd name="adj" fmla="val 43225"/>
              </a:avLst>
            </a:prstGeom>
            <a:solidFill>
              <a:srgbClr val="FFFFFF">
                <a:alpha val="89020"/>
              </a:srgbClr>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400" b="1" dirty="0">
                  <a:solidFill>
                    <a:schemeClr val="tx2"/>
                  </a:solidFill>
                  <a:latin typeface="微软雅黑" panose="020B0503020204020204" pitchFamily="34" charset="-122"/>
                  <a:ea typeface="微软雅黑" panose="020B0503020204020204" pitchFamily="34" charset="-122"/>
                </a:rPr>
                <a:t>产学研金合作平台</a:t>
              </a:r>
            </a:p>
          </p:txBody>
        </p:sp>
        <p:sp>
          <p:nvSpPr>
            <p:cNvPr id="67" name="AutoShape 8"/>
            <p:cNvSpPr>
              <a:spLocks noChangeArrowheads="1"/>
            </p:cNvSpPr>
            <p:nvPr/>
          </p:nvSpPr>
          <p:spPr bwMode="gray">
            <a:xfrm flipH="1">
              <a:off x="4573588" y="5652395"/>
              <a:ext cx="2465704" cy="656925"/>
            </a:xfrm>
            <a:prstGeom prst="chevron">
              <a:avLst>
                <a:gd name="adj" fmla="val 43225"/>
              </a:avLst>
            </a:prstGeom>
            <a:solidFill>
              <a:srgbClr val="FFFFFF">
                <a:alpha val="89020"/>
              </a:srgbClr>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68" name="矩形 67"/>
            <p:cNvSpPr/>
            <p:nvPr/>
          </p:nvSpPr>
          <p:spPr>
            <a:xfrm>
              <a:off x="2339752" y="5795972"/>
              <a:ext cx="2299137" cy="418750"/>
            </a:xfrm>
            <a:prstGeom prst="rect">
              <a:avLst/>
            </a:prstGeom>
          </p:spPr>
          <p:txBody>
            <a:bodyPr wrap="none">
              <a:spAutoFit/>
            </a:bodyPr>
            <a:lstStyle/>
            <a:p>
              <a:pPr lvl="0"/>
              <a:r>
                <a:rPr lang="zh-CN" altLang="en-US" sz="2400" b="1" dirty="0">
                  <a:solidFill>
                    <a:schemeClr val="tx2"/>
                  </a:solidFill>
                  <a:latin typeface="微软雅黑" panose="020B0503020204020204" pitchFamily="34" charset="-122"/>
                  <a:ea typeface="微软雅黑" panose="020B0503020204020204" pitchFamily="34" charset="-122"/>
                </a:rPr>
                <a:t>产业互联网促进平台</a:t>
              </a:r>
            </a:p>
          </p:txBody>
        </p:sp>
        <p:sp>
          <p:nvSpPr>
            <p:cNvPr id="69" name="矩形 68"/>
            <p:cNvSpPr/>
            <p:nvPr/>
          </p:nvSpPr>
          <p:spPr>
            <a:xfrm>
              <a:off x="4779347" y="5782955"/>
              <a:ext cx="2059643" cy="418750"/>
            </a:xfrm>
            <a:prstGeom prst="rect">
              <a:avLst/>
            </a:prstGeom>
          </p:spPr>
          <p:txBody>
            <a:bodyPr wrap="none">
              <a:spAutoFit/>
            </a:bodyPr>
            <a:lstStyle/>
            <a:p>
              <a:pPr lvl="0"/>
              <a:r>
                <a:rPr lang="zh-CN" altLang="en-US" sz="2400" b="1" dirty="0">
                  <a:solidFill>
                    <a:schemeClr val="tx2"/>
                  </a:solidFill>
                  <a:latin typeface="微软雅黑" panose="020B0503020204020204" pitchFamily="34" charset="-122"/>
                  <a:ea typeface="微软雅黑" panose="020B0503020204020204" pitchFamily="34" charset="-122"/>
                </a:rPr>
                <a:t>科技成果转化基地</a:t>
              </a:r>
            </a:p>
          </p:txBody>
        </p:sp>
      </p:grpSp>
      <p:sp>
        <p:nvSpPr>
          <p:cNvPr id="29" name="TextBox 28"/>
          <p:cNvSpPr txBox="1"/>
          <p:nvPr/>
        </p:nvSpPr>
        <p:spPr>
          <a:xfrm>
            <a:off x="1260351" y="5085184"/>
            <a:ext cx="9793088" cy="1620765"/>
          </a:xfrm>
          <a:prstGeom prst="rect">
            <a:avLst/>
          </a:prstGeom>
          <a:noFill/>
        </p:spPr>
        <p:txBody>
          <a:bodyPr wrap="square" rtlCol="0">
            <a:spAutoFit/>
          </a:bodyPr>
          <a:lstStyle/>
          <a:p>
            <a:pPr>
              <a:lnSpc>
                <a:spcPts val="3000"/>
              </a:lnSpc>
            </a:pPr>
            <a:r>
              <a:rPr lang="zh-CN" altLang="en-US" sz="2400" dirty="0">
                <a:solidFill>
                  <a:srgbClr val="002060"/>
                </a:solidFill>
                <a:latin typeface="微软雅黑" panose="020B0503020204020204" pitchFamily="34" charset="-122"/>
                <a:ea typeface="微软雅黑" panose="020B0503020204020204" pitchFamily="34" charset="-122"/>
              </a:rPr>
              <a:t>产业协同创新综合体由政府引导、市场主导、企业主体、高校科研院所、金融机构、行业协会以及专业机构共同参与，集聚技术研发、检验检测、成果转化、创业孵化、人才培育、展示培训等创新资源要素，为产业集群高质量发展提供全链条服务。</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2.4  </a:t>
            </a:r>
            <a:r>
              <a:rPr lang="zh-CN" altLang="en-US" sz="3200" b="1" dirty="0">
                <a:solidFill>
                  <a:srgbClr val="0070C0"/>
                </a:solidFill>
                <a:latin typeface="微软雅黑" panose="020B0503020204020204" pitchFamily="34" charset="-122"/>
                <a:ea typeface="微软雅黑" panose="020B0503020204020204" pitchFamily="34" charset="-122"/>
              </a:rPr>
              <a:t>构建产业创新平台</a:t>
            </a:r>
          </a:p>
        </p:txBody>
      </p:sp>
      <p:grpSp>
        <p:nvGrpSpPr>
          <p:cNvPr id="2" name="组合 75"/>
          <p:cNvGrpSpPr/>
          <p:nvPr/>
        </p:nvGrpSpPr>
        <p:grpSpPr>
          <a:xfrm>
            <a:off x="1" y="260648"/>
            <a:ext cx="1403584" cy="387627"/>
            <a:chOff x="0" y="188640"/>
            <a:chExt cx="1664323" cy="459635"/>
          </a:xfrm>
        </p:grpSpPr>
        <p:sp>
          <p:nvSpPr>
            <p:cNvPr id="41" name="五边形 4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2" name="燕尾形 4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3" name="燕尾形 4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44" name="直接连接符 43"/>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44"/>
          <p:cNvGrpSpPr/>
          <p:nvPr/>
        </p:nvGrpSpPr>
        <p:grpSpPr>
          <a:xfrm>
            <a:off x="1476375" y="980728"/>
            <a:ext cx="8683195" cy="5351029"/>
            <a:chOff x="-59865" y="980728"/>
            <a:chExt cx="9035215" cy="5567963"/>
          </a:xfrm>
        </p:grpSpPr>
        <p:sp>
          <p:nvSpPr>
            <p:cNvPr id="46" name="矩形 45"/>
            <p:cNvSpPr/>
            <p:nvPr/>
          </p:nvSpPr>
          <p:spPr>
            <a:xfrm>
              <a:off x="2787303" y="980728"/>
              <a:ext cx="3152849" cy="480381"/>
            </a:xfrm>
            <a:prstGeom prst="rect">
              <a:avLst/>
            </a:prstGeom>
            <a:ln>
              <a:solidFill>
                <a:schemeClr val="accent1"/>
              </a:solidFill>
            </a:ln>
          </p:spPr>
          <p:txBody>
            <a:bodyPr wrap="square">
              <a:spAutoFit/>
            </a:bodyPr>
            <a:lstStyle/>
            <a:p>
              <a:pPr lvl="0" algn="ctr" eaLnBrk="0" hangingPunct="0"/>
              <a:r>
                <a:rPr lang="zh-CN" altLang="en-US" sz="2400" b="1" dirty="0">
                  <a:solidFill>
                    <a:schemeClr val="tx2"/>
                  </a:solidFill>
                  <a:latin typeface="微软雅黑" panose="020B0503020204020204" pitchFamily="34" charset="-122"/>
                  <a:ea typeface="微软雅黑" panose="020B0503020204020204" pitchFamily="34" charset="-122"/>
                </a:rPr>
                <a:t>长春北湖科技园</a:t>
              </a:r>
              <a:endParaRPr lang="en-US" altLang="zh-CN" sz="2400" b="1" dirty="0">
                <a:solidFill>
                  <a:schemeClr val="tx2"/>
                </a:solidFill>
                <a:latin typeface="微软雅黑" panose="020B0503020204020204" pitchFamily="34" charset="-122"/>
                <a:ea typeface="微软雅黑" panose="020B0503020204020204" pitchFamily="34" charset="-122"/>
              </a:endParaRPr>
            </a:p>
          </p:txBody>
        </p:sp>
        <p:sp>
          <p:nvSpPr>
            <p:cNvPr id="47" name="矩形 46"/>
            <p:cNvSpPr/>
            <p:nvPr/>
          </p:nvSpPr>
          <p:spPr>
            <a:xfrm>
              <a:off x="2006252" y="1772817"/>
              <a:ext cx="4725988" cy="576064"/>
            </a:xfrm>
            <a:prstGeom prst="rect">
              <a:avLst/>
            </a:prstGeom>
            <a:solidFill>
              <a:srgbClr val="0070C0"/>
            </a:solidFill>
          </p:spPr>
          <p:txBody>
            <a:bodyPr wrap="square" anchor="ctr" anchorCtr="1">
              <a:noAutofit/>
            </a:bodyPr>
            <a:lstStyle/>
            <a:p>
              <a:pPr lvl="0" algn="ctr" eaLnBrk="0" hangingPunct="0"/>
              <a:r>
                <a:rPr lang="zh-CN" altLang="en-US" sz="2400" b="1" dirty="0">
                  <a:solidFill>
                    <a:schemeClr val="bg1"/>
                  </a:solidFill>
                  <a:latin typeface="微软雅黑" panose="020B0503020204020204" pitchFamily="34" charset="-122"/>
                  <a:ea typeface="微软雅黑" panose="020B0503020204020204" pitchFamily="34" charset="-122"/>
                </a:rPr>
                <a:t>区域产业创新平台</a:t>
              </a:r>
            </a:p>
          </p:txBody>
        </p:sp>
        <p:sp>
          <p:nvSpPr>
            <p:cNvPr id="48" name="下箭头 47"/>
            <p:cNvSpPr/>
            <p:nvPr/>
          </p:nvSpPr>
          <p:spPr>
            <a:xfrm>
              <a:off x="4067944" y="2348880"/>
              <a:ext cx="720080" cy="432048"/>
            </a:xfrm>
            <a:prstGeom prst="downArrow">
              <a:avLst/>
            </a:prstGeom>
            <a:ln>
              <a:solidFill>
                <a:schemeClr val="accent1"/>
              </a:solid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49" name="Oval 7"/>
            <p:cNvSpPr>
              <a:spLocks noChangeArrowheads="1"/>
            </p:cNvSpPr>
            <p:nvPr/>
          </p:nvSpPr>
          <p:spPr bwMode="gray">
            <a:xfrm>
              <a:off x="-40069" y="5268719"/>
              <a:ext cx="2016224" cy="1279972"/>
            </a:xfrm>
            <a:prstGeom prst="ellipse">
              <a:avLst/>
            </a:prstGeom>
            <a:gradFill rotWithShape="1">
              <a:gsLst>
                <a:gs pos="0">
                  <a:srgbClr val="92BCE2">
                    <a:gamma/>
                    <a:tint val="33333"/>
                    <a:invGamma/>
                  </a:srgbClr>
                </a:gs>
                <a:gs pos="100000">
                  <a:srgbClr val="92BCE2"/>
                </a:gs>
              </a:gsLst>
              <a:path path="shape">
                <a:fillToRect l="50000" t="50000" r="50000" b="50000"/>
              </a:path>
            </a:gradFill>
            <a:ln w="95250" algn="ctr">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50" name="矩形 49"/>
            <p:cNvSpPr/>
            <p:nvPr/>
          </p:nvSpPr>
          <p:spPr>
            <a:xfrm>
              <a:off x="128985" y="5476361"/>
              <a:ext cx="1787235" cy="864686"/>
            </a:xfrm>
            <a:prstGeom prst="rect">
              <a:avLst/>
            </a:prstGeom>
          </p:spPr>
          <p:txBody>
            <a:bodyPr wrap="square">
              <a:spAutoFit/>
            </a:bodyPr>
            <a:lstStyle/>
            <a:p>
              <a:pPr lvl="0" algn="ct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创新创业</a:t>
              </a:r>
              <a:endParaRPr lang="en-US" altLang="zh-CN" sz="2400" b="1" dirty="0">
                <a:solidFill>
                  <a:schemeClr val="accent1">
                    <a:lumMod val="75000"/>
                  </a:schemeClr>
                </a:solidFill>
                <a:latin typeface="微软雅黑" panose="020B0503020204020204" pitchFamily="34" charset="-122"/>
                <a:ea typeface="微软雅黑" panose="020B0503020204020204" pitchFamily="34" charset="-122"/>
              </a:endParaRPr>
            </a:p>
            <a:p>
              <a:pPr lvl="0" algn="ct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服务平台</a:t>
              </a:r>
            </a:p>
          </p:txBody>
        </p:sp>
        <p:sp>
          <p:nvSpPr>
            <p:cNvPr id="51" name="Oval 7"/>
            <p:cNvSpPr>
              <a:spLocks noChangeArrowheads="1"/>
            </p:cNvSpPr>
            <p:nvPr/>
          </p:nvSpPr>
          <p:spPr bwMode="gray">
            <a:xfrm>
              <a:off x="2244992" y="5268719"/>
              <a:ext cx="2016224" cy="1279972"/>
            </a:xfrm>
            <a:prstGeom prst="ellipse">
              <a:avLst/>
            </a:prstGeom>
            <a:gradFill rotWithShape="1">
              <a:gsLst>
                <a:gs pos="0">
                  <a:srgbClr val="92BCE2">
                    <a:gamma/>
                    <a:tint val="33333"/>
                    <a:invGamma/>
                  </a:srgbClr>
                </a:gs>
                <a:gs pos="100000">
                  <a:srgbClr val="92BCE2"/>
                </a:gs>
              </a:gsLst>
              <a:path path="shape">
                <a:fillToRect l="50000" t="50000" r="50000" b="50000"/>
              </a:path>
            </a:gradFill>
            <a:ln w="95250" algn="ctr">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2390171" y="5476360"/>
              <a:ext cx="1787235" cy="864686"/>
            </a:xfrm>
            <a:prstGeom prst="rect">
              <a:avLst/>
            </a:prstGeom>
          </p:spPr>
          <p:txBody>
            <a:bodyPr wrap="square">
              <a:spAutoFit/>
            </a:bodyPr>
            <a:lstStyle/>
            <a:p>
              <a:pPr lvl="0" algn="ct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产学研金</a:t>
              </a:r>
              <a:endParaRPr lang="en-US" altLang="zh-CN" sz="2400" b="1" dirty="0">
                <a:solidFill>
                  <a:schemeClr val="accent1">
                    <a:lumMod val="75000"/>
                  </a:schemeClr>
                </a:solidFill>
                <a:latin typeface="微软雅黑" panose="020B0503020204020204" pitchFamily="34" charset="-122"/>
                <a:ea typeface="微软雅黑" panose="020B0503020204020204" pitchFamily="34" charset="-122"/>
              </a:endParaRPr>
            </a:p>
            <a:p>
              <a:pPr lvl="0" algn="ct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合作平台</a:t>
              </a:r>
            </a:p>
          </p:txBody>
        </p:sp>
        <p:sp>
          <p:nvSpPr>
            <p:cNvPr id="53" name="Oval 7"/>
            <p:cNvSpPr>
              <a:spLocks noChangeArrowheads="1"/>
            </p:cNvSpPr>
            <p:nvPr/>
          </p:nvSpPr>
          <p:spPr bwMode="gray">
            <a:xfrm>
              <a:off x="4572000" y="5229200"/>
              <a:ext cx="2016224" cy="1279972"/>
            </a:xfrm>
            <a:prstGeom prst="ellipse">
              <a:avLst/>
            </a:prstGeom>
            <a:gradFill rotWithShape="1">
              <a:gsLst>
                <a:gs pos="0">
                  <a:srgbClr val="92BCE2">
                    <a:gamma/>
                    <a:tint val="33333"/>
                    <a:invGamma/>
                  </a:srgbClr>
                </a:gs>
                <a:gs pos="100000">
                  <a:srgbClr val="92BCE2"/>
                </a:gs>
              </a:gsLst>
              <a:path path="shape">
                <a:fillToRect l="50000" t="50000" r="50000" b="50000"/>
              </a:path>
            </a:gradFill>
            <a:ln w="95250" algn="ctr">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4728981" y="5436842"/>
              <a:ext cx="1787235" cy="864686"/>
            </a:xfrm>
            <a:prstGeom prst="rect">
              <a:avLst/>
            </a:prstGeom>
          </p:spPr>
          <p:txBody>
            <a:bodyPr wrap="square">
              <a:spAutoFit/>
            </a:bodyPr>
            <a:lstStyle/>
            <a:p>
              <a:pPr lvl="0" algn="ct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产业互联网</a:t>
              </a:r>
              <a:endParaRPr lang="en-US" altLang="zh-CN" sz="2400" b="1" dirty="0">
                <a:solidFill>
                  <a:schemeClr val="accent1">
                    <a:lumMod val="75000"/>
                  </a:schemeClr>
                </a:solidFill>
                <a:latin typeface="微软雅黑" panose="020B0503020204020204" pitchFamily="34" charset="-122"/>
                <a:ea typeface="微软雅黑" panose="020B0503020204020204" pitchFamily="34" charset="-122"/>
              </a:endParaRPr>
            </a:p>
            <a:p>
              <a:pPr lvl="0" algn="ct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促进平台</a:t>
              </a:r>
            </a:p>
          </p:txBody>
        </p:sp>
        <p:sp>
          <p:nvSpPr>
            <p:cNvPr id="55" name="Oval 7"/>
            <p:cNvSpPr>
              <a:spLocks noChangeArrowheads="1"/>
            </p:cNvSpPr>
            <p:nvPr/>
          </p:nvSpPr>
          <p:spPr bwMode="gray">
            <a:xfrm>
              <a:off x="6901277" y="5229198"/>
              <a:ext cx="2016224" cy="1279972"/>
            </a:xfrm>
            <a:prstGeom prst="ellipse">
              <a:avLst/>
            </a:prstGeom>
            <a:gradFill rotWithShape="1">
              <a:gsLst>
                <a:gs pos="0">
                  <a:srgbClr val="92BCE2">
                    <a:gamma/>
                    <a:tint val="33333"/>
                    <a:invGamma/>
                  </a:srgbClr>
                </a:gs>
                <a:gs pos="100000">
                  <a:srgbClr val="92BCE2"/>
                </a:gs>
              </a:gsLst>
              <a:path path="shape">
                <a:fillToRect l="50000" t="50000" r="50000" b="50000"/>
              </a:path>
            </a:gradFill>
            <a:ln w="95250" algn="ctr">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56" name="矩形 55"/>
            <p:cNvSpPr/>
            <p:nvPr/>
          </p:nvSpPr>
          <p:spPr>
            <a:xfrm>
              <a:off x="7069241" y="5436840"/>
              <a:ext cx="1787235" cy="864686"/>
            </a:xfrm>
            <a:prstGeom prst="rect">
              <a:avLst/>
            </a:prstGeom>
          </p:spPr>
          <p:txBody>
            <a:bodyPr wrap="square">
              <a:spAutoFit/>
            </a:bodyPr>
            <a:lstStyle/>
            <a:p>
              <a:pPr lvl="0" algn="ct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科技成果</a:t>
              </a:r>
              <a:endParaRPr lang="en-US" altLang="zh-CN" sz="2400" b="1" dirty="0">
                <a:solidFill>
                  <a:schemeClr val="accent1">
                    <a:lumMod val="75000"/>
                  </a:schemeClr>
                </a:solidFill>
                <a:latin typeface="微软雅黑" panose="020B0503020204020204" pitchFamily="34" charset="-122"/>
                <a:ea typeface="微软雅黑" panose="020B0503020204020204" pitchFamily="34" charset="-122"/>
              </a:endParaRPr>
            </a:p>
            <a:p>
              <a:pPr lvl="0" algn="ct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转化基地</a:t>
              </a:r>
            </a:p>
          </p:txBody>
        </p:sp>
        <p:cxnSp>
          <p:nvCxnSpPr>
            <p:cNvPr id="57" name="直接箭头连接符 56"/>
            <p:cNvCxnSpPr>
              <a:stCxn id="46" idx="2"/>
              <a:endCxn id="47" idx="0"/>
            </p:cNvCxnSpPr>
            <p:nvPr/>
          </p:nvCxnSpPr>
          <p:spPr>
            <a:xfrm>
              <a:off x="4363728" y="1461109"/>
              <a:ext cx="5518" cy="3117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圆角矩形 57"/>
            <p:cNvSpPr/>
            <p:nvPr/>
          </p:nvSpPr>
          <p:spPr>
            <a:xfrm>
              <a:off x="-59865" y="2852936"/>
              <a:ext cx="2322744" cy="864096"/>
            </a:xfrm>
            <a:prstGeom prst="roundRect">
              <a:avLst/>
            </a:prstGeom>
            <a:solidFill>
              <a:schemeClr val="tx2">
                <a:lumMod val="20000"/>
                <a:lumOff val="80000"/>
              </a:schemeClr>
            </a:solidFill>
            <a:ln>
              <a:solidFill>
                <a:schemeClr val="accent1"/>
              </a:solidFill>
            </a:ln>
          </p:spPr>
          <p:txBody>
            <a:bodyPr wrap="square" rtlCol="0" anchor="ctr">
              <a:noAutofit/>
            </a:bodyPr>
            <a:lstStyle/>
            <a:p>
              <a:pPr algn="ctr"/>
              <a:r>
                <a:rPr lang="zh-CN" altLang="en-US" sz="2400" b="1" dirty="0">
                  <a:solidFill>
                    <a:prstClr val="black"/>
                  </a:solidFill>
                  <a:latin typeface="微软雅黑" panose="020B0503020204020204" pitchFamily="34" charset="-122"/>
                  <a:ea typeface="微软雅黑" panose="020B0503020204020204" pitchFamily="34" charset="-122"/>
                </a:rPr>
                <a:t>创新要素协同</a:t>
              </a:r>
            </a:p>
          </p:txBody>
        </p:sp>
        <p:sp>
          <p:nvSpPr>
            <p:cNvPr id="59" name="圆角矩形 58"/>
            <p:cNvSpPr/>
            <p:nvPr/>
          </p:nvSpPr>
          <p:spPr>
            <a:xfrm>
              <a:off x="2267747" y="2852936"/>
              <a:ext cx="2093096" cy="864096"/>
            </a:xfrm>
            <a:prstGeom prst="roundRect">
              <a:avLst/>
            </a:prstGeom>
            <a:solidFill>
              <a:schemeClr val="tx2">
                <a:lumMod val="20000"/>
                <a:lumOff val="80000"/>
              </a:schemeClr>
            </a:solidFill>
            <a:ln>
              <a:solidFill>
                <a:schemeClr val="accent1"/>
              </a:solidFill>
            </a:ln>
          </p:spPr>
          <p:txBody>
            <a:bodyPr wrap="square" rtlCol="0" anchor="ctr">
              <a:noAutofit/>
            </a:bodyPr>
            <a:lstStyle/>
            <a:p>
              <a:pPr algn="ctr"/>
              <a:r>
                <a:rPr lang="zh-CN" altLang="en-US" sz="2400" b="1" dirty="0">
                  <a:solidFill>
                    <a:prstClr val="black"/>
                  </a:solidFill>
                  <a:latin typeface="微软雅黑" panose="020B0503020204020204" pitchFamily="34" charset="-122"/>
                  <a:ea typeface="微软雅黑" panose="020B0503020204020204" pitchFamily="34" charset="-122"/>
                </a:rPr>
                <a:t>跨区域协同</a:t>
              </a:r>
            </a:p>
          </p:txBody>
        </p:sp>
        <p:sp>
          <p:nvSpPr>
            <p:cNvPr id="60" name="圆角矩形 59"/>
            <p:cNvSpPr/>
            <p:nvPr/>
          </p:nvSpPr>
          <p:spPr>
            <a:xfrm>
              <a:off x="4510698" y="2852936"/>
              <a:ext cx="2172889" cy="864096"/>
            </a:xfrm>
            <a:prstGeom prst="roundRect">
              <a:avLst/>
            </a:prstGeom>
            <a:solidFill>
              <a:schemeClr val="tx2">
                <a:lumMod val="20000"/>
                <a:lumOff val="80000"/>
              </a:schemeClr>
            </a:solidFill>
            <a:ln>
              <a:solidFill>
                <a:schemeClr val="accent1"/>
              </a:solidFill>
            </a:ln>
          </p:spPr>
          <p:txBody>
            <a:bodyPr wrap="square" rtlCol="0" anchor="ctr">
              <a:noAutofit/>
            </a:bodyPr>
            <a:lstStyle/>
            <a:p>
              <a:pPr algn="ctr"/>
              <a:r>
                <a:rPr lang="zh-CN" altLang="en-US" sz="2400" b="1" dirty="0">
                  <a:solidFill>
                    <a:prstClr val="black"/>
                  </a:solidFill>
                  <a:latin typeface="微软雅黑" panose="020B0503020204020204" pitchFamily="34" charset="-122"/>
                  <a:ea typeface="微软雅黑" panose="020B0503020204020204" pitchFamily="34" charset="-122"/>
                </a:rPr>
                <a:t>跨产业协同</a:t>
              </a:r>
            </a:p>
          </p:txBody>
        </p:sp>
        <p:sp>
          <p:nvSpPr>
            <p:cNvPr id="61" name="圆角矩形 60"/>
            <p:cNvSpPr/>
            <p:nvPr/>
          </p:nvSpPr>
          <p:spPr>
            <a:xfrm>
              <a:off x="6755594" y="2852936"/>
              <a:ext cx="2100882" cy="864096"/>
            </a:xfrm>
            <a:prstGeom prst="roundRect">
              <a:avLst/>
            </a:prstGeom>
            <a:solidFill>
              <a:schemeClr val="tx2">
                <a:lumMod val="20000"/>
                <a:lumOff val="80000"/>
              </a:schemeClr>
            </a:solidFill>
            <a:ln>
              <a:solidFill>
                <a:schemeClr val="accent1"/>
              </a:solidFill>
            </a:ln>
          </p:spPr>
          <p:txBody>
            <a:bodyPr wrap="square" rtlCol="0" anchor="ctr">
              <a:noAutofit/>
            </a:bodyPr>
            <a:lstStyle/>
            <a:p>
              <a:pPr algn="ctr"/>
              <a:r>
                <a:rPr lang="zh-CN" altLang="en-US" sz="2400" b="1" dirty="0">
                  <a:solidFill>
                    <a:prstClr val="black"/>
                  </a:solidFill>
                  <a:latin typeface="微软雅黑" panose="020B0503020204020204" pitchFamily="34" charset="-122"/>
                  <a:ea typeface="微软雅黑" panose="020B0503020204020204" pitchFamily="34" charset="-122"/>
                </a:rPr>
                <a:t>产业链协同</a:t>
              </a:r>
            </a:p>
          </p:txBody>
        </p:sp>
        <p:cxnSp>
          <p:nvCxnSpPr>
            <p:cNvPr id="62" name="直接连接符 61"/>
            <p:cNvCxnSpPr/>
            <p:nvPr/>
          </p:nvCxnSpPr>
          <p:spPr>
            <a:xfrm>
              <a:off x="-59865" y="2778982"/>
              <a:ext cx="8841414"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2483768" y="3818068"/>
              <a:ext cx="1656184" cy="1293242"/>
            </a:xfrm>
            <a:prstGeom prst="rect">
              <a:avLst/>
            </a:prstGeom>
            <a:ln>
              <a:solidFill>
                <a:schemeClr val="accent1"/>
              </a:solidFill>
            </a:ln>
          </p:spPr>
          <p:txBody>
            <a:bodyPr wrap="none">
              <a:noAutofit/>
            </a:bodyPr>
            <a:lstStyle/>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东北亚</a:t>
              </a: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东北区域</a:t>
              </a: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吉林省</a:t>
              </a: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长春新区</a:t>
              </a:r>
            </a:p>
          </p:txBody>
        </p:sp>
        <p:sp>
          <p:nvSpPr>
            <p:cNvPr id="64" name="矩形 63"/>
            <p:cNvSpPr/>
            <p:nvPr/>
          </p:nvSpPr>
          <p:spPr>
            <a:xfrm>
              <a:off x="291028" y="3818068"/>
              <a:ext cx="1620957" cy="1293242"/>
            </a:xfrm>
            <a:prstGeom prst="rect">
              <a:avLst/>
            </a:prstGeom>
            <a:ln>
              <a:solidFill>
                <a:schemeClr val="accent1"/>
              </a:solidFill>
            </a:ln>
          </p:spPr>
          <p:txBody>
            <a:bodyPr wrap="none">
              <a:noAutofit/>
            </a:bodyPr>
            <a:lstStyle/>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科研成果</a:t>
              </a: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科技人才</a:t>
              </a: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科技资本</a:t>
              </a: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产业资本</a:t>
              </a: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zh-CN" altLang="en-US"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65" name="矩形 64"/>
            <p:cNvSpPr/>
            <p:nvPr/>
          </p:nvSpPr>
          <p:spPr>
            <a:xfrm>
              <a:off x="6799540" y="3785941"/>
              <a:ext cx="2175810" cy="1293242"/>
            </a:xfrm>
            <a:prstGeom prst="rect">
              <a:avLst/>
            </a:prstGeom>
            <a:ln>
              <a:solidFill>
                <a:schemeClr val="accent1"/>
              </a:solidFill>
            </a:ln>
          </p:spPr>
          <p:txBody>
            <a:bodyPr wrap="square">
              <a:noAutofit/>
            </a:bodyPr>
            <a:lstStyle/>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面向一汽、长客、吉化体系的智能制造与工业互联网应用</a:t>
              </a:r>
            </a:p>
          </p:txBody>
        </p:sp>
        <p:sp>
          <p:nvSpPr>
            <p:cNvPr id="66" name="矩形 65"/>
            <p:cNvSpPr/>
            <p:nvPr/>
          </p:nvSpPr>
          <p:spPr>
            <a:xfrm>
              <a:off x="4756004" y="3785941"/>
              <a:ext cx="1620957" cy="1293242"/>
            </a:xfrm>
            <a:prstGeom prst="rect">
              <a:avLst/>
            </a:prstGeom>
            <a:ln>
              <a:solidFill>
                <a:schemeClr val="accent1"/>
              </a:solidFill>
            </a:ln>
          </p:spPr>
          <p:txBody>
            <a:bodyPr wrap="none">
              <a:noAutofit/>
            </a:bodyPr>
            <a:lstStyle/>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电子信息</a:t>
              </a: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生物医药</a:t>
              </a: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智能制造</a:t>
              </a: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chemeClr val="tx2">
                      <a:lumMod val="50000"/>
                    </a:schemeClr>
                  </a:solidFill>
                  <a:latin typeface="微软雅黑" panose="020B0503020204020204" pitchFamily="34" charset="-122"/>
                  <a:ea typeface="微软雅黑" panose="020B0503020204020204" pitchFamily="34" charset="-122"/>
                </a:rPr>
                <a:t>产业互联网</a:t>
              </a: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zh-CN" altLang="en-US" dirty="0">
                <a:solidFill>
                  <a:schemeClr val="tx2">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1587800" y="4346772"/>
            <a:ext cx="935815" cy="103648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0719700" y="2541876"/>
            <a:ext cx="935815" cy="103648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2753170" y="4109128"/>
            <a:ext cx="1624931" cy="1440160"/>
            <a:chOff x="1572165" y="1993205"/>
            <a:chExt cx="1962102" cy="1738992"/>
          </a:xfrm>
        </p:grpSpPr>
        <p:sp>
          <p:nvSpPr>
            <p:cNvPr id="31"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669C4"/>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lumMod val="95000"/>
              </a:schemeClr>
            </a:solidFill>
            <a:ln w="50800">
              <a:noFill/>
            </a:ln>
            <a:effectLst>
              <a:outerShdw blurRad="101600" dist="50800" dir="2700000" algn="tl" rotWithShape="0">
                <a:schemeClr val="accent1">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08" name="TextBox 107"/>
          <p:cNvSpPr txBox="1"/>
          <p:nvPr/>
        </p:nvSpPr>
        <p:spPr>
          <a:xfrm>
            <a:off x="14783" y="954926"/>
            <a:ext cx="12169775" cy="861774"/>
          </a:xfrm>
          <a:prstGeom prst="rect">
            <a:avLst/>
          </a:prstGeom>
          <a:noFill/>
        </p:spPr>
        <p:txBody>
          <a:bodyPr wrap="square" rtlCol="0">
            <a:spAutoFit/>
          </a:bodyPr>
          <a:lstStyle/>
          <a:p>
            <a:pPr algn="ctr">
              <a:lnSpc>
                <a:spcPts val="3000"/>
              </a:lnSpc>
            </a:pPr>
            <a:r>
              <a:rPr lang="zh-CN" altLang="en-US" sz="2400" dirty="0">
                <a:solidFill>
                  <a:srgbClr val="0070C0"/>
                </a:solidFill>
                <a:latin typeface="微软雅黑" panose="020B0503020204020204" pitchFamily="34" charset="-122"/>
                <a:ea typeface="微软雅黑" panose="020B0503020204020204" pitchFamily="34" charset="-122"/>
              </a:rPr>
              <a:t>在科技园区中比硬件设施条件、园区环境更为重要的，就是创新创业的软环境。</a:t>
            </a:r>
            <a:endParaRPr lang="en-US" altLang="zh-CN" sz="2400" dirty="0">
              <a:solidFill>
                <a:srgbClr val="0070C0"/>
              </a:solidFill>
              <a:latin typeface="微软雅黑" panose="020B0503020204020204" pitchFamily="34" charset="-122"/>
              <a:ea typeface="微软雅黑" panose="020B0503020204020204" pitchFamily="34" charset="-122"/>
            </a:endParaRPr>
          </a:p>
          <a:p>
            <a:pPr algn="ctr">
              <a:lnSpc>
                <a:spcPts val="3000"/>
              </a:lnSpc>
            </a:pPr>
            <a:r>
              <a:rPr lang="zh-CN" altLang="en-US" sz="2400" dirty="0">
                <a:solidFill>
                  <a:srgbClr val="0070C0"/>
                </a:solidFill>
                <a:latin typeface="微软雅黑" panose="020B0503020204020204" pitchFamily="34" charset="-122"/>
                <a:ea typeface="微软雅黑" panose="020B0503020204020204" pitchFamily="34" charset="-122"/>
              </a:rPr>
              <a:t>长春北湖科技园始终坚持将科技园区产业服务体系与长春区域实际情况相结合，形成了</a:t>
            </a:r>
            <a:endParaRPr lang="zh-CN" altLang="en-US" sz="2400" dirty="0">
              <a:latin typeface="微软雅黑" panose="020B0503020204020204" pitchFamily="34" charset="-122"/>
              <a:ea typeface="微软雅黑" panose="020B0503020204020204" pitchFamily="34" charset="-122"/>
            </a:endParaRPr>
          </a:p>
        </p:txBody>
      </p:sp>
      <p:sp>
        <p:nvSpPr>
          <p:cNvPr id="112" name="TextBox 111"/>
          <p:cNvSpPr txBox="1"/>
          <p:nvPr/>
        </p:nvSpPr>
        <p:spPr>
          <a:xfrm>
            <a:off x="3041202" y="4541176"/>
            <a:ext cx="1005403"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政府</a:t>
            </a:r>
            <a:endParaRPr lang="zh-CN" altLang="en-US" sz="3200" dirty="0">
              <a:solidFill>
                <a:srgbClr val="FF0000"/>
              </a:solidFill>
              <a:latin typeface="微软雅黑" panose="020B0503020204020204" pitchFamily="34" charset="-122"/>
              <a:ea typeface="微软雅黑" panose="020B0503020204020204" pitchFamily="34" charset="-122"/>
            </a:endParaRPr>
          </a:p>
        </p:txBody>
      </p:sp>
      <p:grpSp>
        <p:nvGrpSpPr>
          <p:cNvPr id="113" name="组合 112"/>
          <p:cNvGrpSpPr/>
          <p:nvPr/>
        </p:nvGrpSpPr>
        <p:grpSpPr>
          <a:xfrm>
            <a:off x="5026173" y="4109128"/>
            <a:ext cx="1624931" cy="1440160"/>
            <a:chOff x="1572165" y="1993205"/>
            <a:chExt cx="1962102" cy="1738992"/>
          </a:xfrm>
        </p:grpSpPr>
        <p:sp>
          <p:nvSpPr>
            <p:cNvPr id="114"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669C4"/>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5"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lumMod val="95000"/>
              </a:schemeClr>
            </a:solidFill>
            <a:ln w="50800">
              <a:noFill/>
            </a:ln>
            <a:effectLst>
              <a:outerShdw blurRad="101600" dist="50800" dir="2700000" algn="tl" rotWithShape="0">
                <a:schemeClr val="accent1">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16" name="TextBox 115"/>
          <p:cNvSpPr txBox="1"/>
          <p:nvPr/>
        </p:nvSpPr>
        <p:spPr>
          <a:xfrm>
            <a:off x="5314205" y="4541176"/>
            <a:ext cx="1005403"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园区</a:t>
            </a:r>
          </a:p>
        </p:txBody>
      </p:sp>
      <p:grpSp>
        <p:nvGrpSpPr>
          <p:cNvPr id="117" name="组合 116"/>
          <p:cNvGrpSpPr/>
          <p:nvPr/>
        </p:nvGrpSpPr>
        <p:grpSpPr>
          <a:xfrm>
            <a:off x="7330429" y="4109128"/>
            <a:ext cx="1624931" cy="1440160"/>
            <a:chOff x="1572165" y="1993205"/>
            <a:chExt cx="1962102" cy="1738992"/>
          </a:xfrm>
        </p:grpSpPr>
        <p:sp>
          <p:nvSpPr>
            <p:cNvPr id="118"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669C4"/>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9"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lumMod val="95000"/>
              </a:schemeClr>
            </a:solidFill>
            <a:ln w="50800">
              <a:noFill/>
            </a:ln>
            <a:effectLst>
              <a:outerShdw blurRad="101600" dist="50800" dir="2700000" algn="tl" rotWithShape="0">
                <a:schemeClr val="accent1">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20" name="TextBox 119"/>
          <p:cNvSpPr txBox="1"/>
          <p:nvPr/>
        </p:nvSpPr>
        <p:spPr>
          <a:xfrm>
            <a:off x="7618461" y="4541176"/>
            <a:ext cx="1005403"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企业</a:t>
            </a:r>
            <a:endParaRPr lang="zh-CN" altLang="en-US" sz="3200" dirty="0">
              <a:solidFill>
                <a:srgbClr val="FF0000"/>
              </a:solidFill>
              <a:latin typeface="微软雅黑" panose="020B0503020204020204" pitchFamily="34" charset="-122"/>
              <a:ea typeface="微软雅黑" panose="020B0503020204020204" pitchFamily="34" charset="-122"/>
            </a:endParaRPr>
          </a:p>
        </p:txBody>
      </p:sp>
      <p:grpSp>
        <p:nvGrpSpPr>
          <p:cNvPr id="121" name="组合 120"/>
          <p:cNvGrpSpPr/>
          <p:nvPr/>
        </p:nvGrpSpPr>
        <p:grpSpPr>
          <a:xfrm>
            <a:off x="9562677" y="4109128"/>
            <a:ext cx="1624931" cy="1440160"/>
            <a:chOff x="1572165" y="1993205"/>
            <a:chExt cx="1962102" cy="1738992"/>
          </a:xfrm>
        </p:grpSpPr>
        <p:sp>
          <p:nvSpPr>
            <p:cNvPr id="122"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2669C4"/>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3"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lumMod val="95000"/>
              </a:schemeClr>
            </a:solidFill>
            <a:ln w="50800">
              <a:noFill/>
            </a:ln>
            <a:effectLst>
              <a:outerShdw blurRad="101600" dist="50800" dir="2700000" algn="tl" rotWithShape="0">
                <a:schemeClr val="accent1">
                  <a:lumMod val="50000"/>
                  <a:alpha val="64000"/>
                </a:schemeClr>
              </a:outerShdw>
            </a:effectLst>
            <a:scene3d>
              <a:camera prst="orthographicFront"/>
              <a:lightRig rig="threePt" dir="t"/>
            </a:scene3d>
            <a:sp3d prstMaterial="softEdge">
              <a:bevelT w="635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24" name="TextBox 123"/>
          <p:cNvSpPr txBox="1"/>
          <p:nvPr/>
        </p:nvSpPr>
        <p:spPr>
          <a:xfrm>
            <a:off x="9884660" y="4541176"/>
            <a:ext cx="1005403"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资源</a:t>
            </a:r>
          </a:p>
        </p:txBody>
      </p:sp>
      <p:sp>
        <p:nvSpPr>
          <p:cNvPr id="125" name="TextBox 124"/>
          <p:cNvSpPr txBox="1"/>
          <p:nvPr/>
        </p:nvSpPr>
        <p:spPr>
          <a:xfrm>
            <a:off x="4456913" y="4469168"/>
            <a:ext cx="497252" cy="584775"/>
          </a:xfrm>
          <a:prstGeom prst="rect">
            <a:avLst/>
          </a:prstGeom>
          <a:noFill/>
        </p:spPr>
        <p:txBody>
          <a:bodyPr wrap="none" rtlCol="0">
            <a:spAutoFit/>
          </a:bodyPr>
          <a:lstStyle/>
          <a:p>
            <a:r>
              <a:rPr lang="en-US" altLang="zh-CN" sz="3200" b="1" dirty="0">
                <a:solidFill>
                  <a:srgbClr val="0070C0"/>
                </a:solidFill>
                <a:latin typeface="微软雅黑" panose="020B0503020204020204" pitchFamily="34" charset="-122"/>
                <a:ea typeface="微软雅黑" panose="020B0503020204020204" pitchFamily="34" charset="-122"/>
              </a:rPr>
              <a:t>+</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126" name="TextBox 125"/>
          <p:cNvSpPr txBox="1"/>
          <p:nvPr/>
        </p:nvSpPr>
        <p:spPr>
          <a:xfrm>
            <a:off x="6754365" y="4469168"/>
            <a:ext cx="497252" cy="584775"/>
          </a:xfrm>
          <a:prstGeom prst="rect">
            <a:avLst/>
          </a:prstGeom>
          <a:noFill/>
        </p:spPr>
        <p:txBody>
          <a:bodyPr wrap="none" rtlCol="0">
            <a:spAutoFit/>
          </a:bodyPr>
          <a:lstStyle/>
          <a:p>
            <a:r>
              <a:rPr lang="en-US" altLang="zh-CN" sz="3200" b="1" dirty="0">
                <a:solidFill>
                  <a:srgbClr val="0070C0"/>
                </a:solidFill>
                <a:latin typeface="微软雅黑" panose="020B0503020204020204" pitchFamily="34" charset="-122"/>
                <a:ea typeface="微软雅黑" panose="020B0503020204020204" pitchFamily="34" charset="-122"/>
              </a:rPr>
              <a:t>+</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127" name="TextBox 126"/>
          <p:cNvSpPr txBox="1"/>
          <p:nvPr/>
        </p:nvSpPr>
        <p:spPr>
          <a:xfrm>
            <a:off x="8986613" y="4460457"/>
            <a:ext cx="497252" cy="584775"/>
          </a:xfrm>
          <a:prstGeom prst="rect">
            <a:avLst/>
          </a:prstGeom>
          <a:noFill/>
        </p:spPr>
        <p:txBody>
          <a:bodyPr wrap="none" rtlCol="0">
            <a:spAutoFit/>
          </a:bodyPr>
          <a:lstStyle/>
          <a:p>
            <a:r>
              <a:rPr lang="en-US" altLang="zh-CN" sz="3200" b="1" dirty="0">
                <a:solidFill>
                  <a:srgbClr val="0070C0"/>
                </a:solidFill>
                <a:latin typeface="微软雅黑" panose="020B0503020204020204" pitchFamily="34" charset="-122"/>
                <a:ea typeface="微软雅黑" panose="020B0503020204020204" pitchFamily="34" charset="-122"/>
              </a:rPr>
              <a:t>+</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129" name="TextBox 128"/>
          <p:cNvSpPr txBox="1"/>
          <p:nvPr/>
        </p:nvSpPr>
        <p:spPr>
          <a:xfrm>
            <a:off x="10466950" y="2377805"/>
            <a:ext cx="1079831" cy="1077218"/>
          </a:xfrm>
          <a:prstGeom prst="rect">
            <a:avLst/>
          </a:prstGeom>
          <a:solidFill>
            <a:srgbClr val="0070C0"/>
          </a:solidFill>
        </p:spPr>
        <p:txBody>
          <a:bodyPr wrap="square" rtlCol="0">
            <a:spAutoFit/>
          </a:bodyPr>
          <a:lstStyle/>
          <a:p>
            <a:pPr algn="dist"/>
            <a:r>
              <a:rPr lang="zh-CN" altLang="en-US" sz="3200" b="1" dirty="0" smtClean="0">
                <a:solidFill>
                  <a:schemeClr val="bg1"/>
                </a:solidFill>
                <a:latin typeface="微软雅黑" panose="020B0503020204020204" pitchFamily="34" charset="-122"/>
                <a:ea typeface="微软雅黑" panose="020B0503020204020204" pitchFamily="34" charset="-122"/>
              </a:rPr>
              <a:t>资源</a:t>
            </a:r>
            <a:endParaRPr lang="en-US" altLang="zh-CN" sz="3200" b="1" dirty="0" smtClean="0">
              <a:solidFill>
                <a:schemeClr val="bg1"/>
              </a:solidFill>
              <a:latin typeface="微软雅黑" panose="020B0503020204020204" pitchFamily="34" charset="-122"/>
              <a:ea typeface="微软雅黑" panose="020B0503020204020204" pitchFamily="34" charset="-122"/>
            </a:endParaRPr>
          </a:p>
          <a:p>
            <a:pPr algn="dist"/>
            <a:r>
              <a:rPr lang="zh-CN" altLang="en-US" sz="3200" b="1" dirty="0" smtClean="0">
                <a:solidFill>
                  <a:schemeClr val="bg1"/>
                </a:solidFill>
                <a:latin typeface="微软雅黑" panose="020B0503020204020204" pitchFamily="34" charset="-122"/>
                <a:ea typeface="微软雅黑" panose="020B0503020204020204" pitchFamily="34" charset="-122"/>
              </a:rPr>
              <a:t>融合</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0" y="5638889"/>
            <a:ext cx="12169775" cy="1246495"/>
          </a:xfrm>
          <a:prstGeom prst="rect">
            <a:avLst/>
          </a:prstGeom>
          <a:solidFill>
            <a:schemeClr val="tx2">
              <a:lumMod val="20000"/>
              <a:lumOff val="80000"/>
            </a:schemeClr>
          </a:solidFill>
        </p:spPr>
        <p:txBody>
          <a:bodyPr wrap="square" rtlCol="0">
            <a:spAutoFit/>
          </a:bodyPr>
          <a:lstStyle/>
          <a:p>
            <a:pPr algn="ctr">
              <a:lnSpc>
                <a:spcPts val="3000"/>
              </a:lnSpc>
            </a:pPr>
            <a:r>
              <a:rPr lang="zh-TW" altLang="zh-CN" sz="2400" dirty="0">
                <a:solidFill>
                  <a:srgbClr val="0070C0"/>
                </a:solidFill>
                <a:latin typeface="微软雅黑" panose="020B0503020204020204" pitchFamily="34" charset="-122"/>
                <a:ea typeface="微软雅黑" panose="020B0503020204020204" pitchFamily="34" charset="-122"/>
              </a:rPr>
              <a:t>每年，长春北湖科技园为园区企业和创业团队提供服务上千次，</a:t>
            </a:r>
            <a:endParaRPr lang="en-US" altLang="zh-TW" sz="2400" dirty="0">
              <a:solidFill>
                <a:srgbClr val="0070C0"/>
              </a:solidFill>
              <a:latin typeface="微软雅黑" panose="020B0503020204020204" pitchFamily="34" charset="-122"/>
              <a:ea typeface="微软雅黑" panose="020B0503020204020204" pitchFamily="34" charset="-122"/>
            </a:endParaRPr>
          </a:p>
          <a:p>
            <a:pPr algn="ctr">
              <a:lnSpc>
                <a:spcPts val="3000"/>
              </a:lnSpc>
            </a:pPr>
            <a:r>
              <a:rPr lang="zh-TW" altLang="zh-CN" sz="2400" dirty="0">
                <a:solidFill>
                  <a:srgbClr val="0070C0"/>
                </a:solidFill>
                <a:latin typeface="微软雅黑" panose="020B0503020204020204" pitchFamily="34" charset="-122"/>
                <a:ea typeface="微软雅黑" panose="020B0503020204020204" pitchFamily="34" charset="-122"/>
              </a:rPr>
              <a:t>涉及政策对接、申报解读、人才招聘等十几大类</a:t>
            </a:r>
            <a:r>
              <a:rPr lang="zh-TW" altLang="zh-CN" sz="2400" dirty="0" smtClean="0">
                <a:solidFill>
                  <a:srgbClr val="0070C0"/>
                </a:solidFill>
                <a:latin typeface="微软雅黑" panose="020B0503020204020204" pitchFamily="34" charset="-122"/>
                <a:ea typeface="微软雅黑" panose="020B0503020204020204" pitchFamily="34" charset="-122"/>
              </a:rPr>
              <a:t>，</a:t>
            </a:r>
            <a:endParaRPr lang="en-US" altLang="zh-TW" sz="2400" dirty="0" smtClean="0">
              <a:solidFill>
                <a:srgbClr val="0070C0"/>
              </a:solidFill>
              <a:latin typeface="微软雅黑" panose="020B0503020204020204" pitchFamily="34" charset="-122"/>
              <a:ea typeface="微软雅黑" panose="020B0503020204020204" pitchFamily="34" charset="-122"/>
            </a:endParaRPr>
          </a:p>
          <a:p>
            <a:pPr algn="ctr">
              <a:lnSpc>
                <a:spcPts val="3000"/>
              </a:lnSpc>
            </a:pPr>
            <a:r>
              <a:rPr lang="zh-TW" altLang="zh-CN" sz="2400" dirty="0" smtClean="0">
                <a:solidFill>
                  <a:srgbClr val="0070C0"/>
                </a:solidFill>
                <a:latin typeface="微软雅黑" panose="020B0503020204020204" pitchFamily="34" charset="-122"/>
                <a:ea typeface="微软雅黑" panose="020B0503020204020204" pitchFamily="34" charset="-122"/>
              </a:rPr>
              <a:t>每年</a:t>
            </a:r>
            <a:r>
              <a:rPr lang="zh-TW" altLang="zh-CN" sz="2400" dirty="0">
                <a:solidFill>
                  <a:srgbClr val="0070C0"/>
                </a:solidFill>
                <a:latin typeface="微软雅黑" panose="020B0503020204020204" pitchFamily="34" charset="-122"/>
                <a:ea typeface="微软雅黑" panose="020B0503020204020204" pitchFamily="34" charset="-122"/>
              </a:rPr>
              <a:t>为</a:t>
            </a:r>
            <a:r>
              <a:rPr lang="zh-CN" altLang="zh-CN" sz="2400" dirty="0">
                <a:solidFill>
                  <a:srgbClr val="0070C0"/>
                </a:solidFill>
                <a:latin typeface="微软雅黑" panose="020B0503020204020204" pitchFamily="34" charset="-122"/>
                <a:ea typeface="微软雅黑" panose="020B0503020204020204" pitchFamily="34" charset="-122"/>
              </a:rPr>
              <a:t>企业解决各类资金超过</a:t>
            </a:r>
            <a:r>
              <a:rPr lang="zh-TW" altLang="zh-CN" sz="2400" dirty="0">
                <a:solidFill>
                  <a:srgbClr val="0070C0"/>
                </a:solidFill>
                <a:latin typeface="微软雅黑" panose="020B0503020204020204" pitchFamily="34" charset="-122"/>
                <a:ea typeface="微软雅黑" panose="020B0503020204020204" pitchFamily="34" charset="-122"/>
              </a:rPr>
              <a:t>1</a:t>
            </a:r>
            <a:r>
              <a:rPr lang="zh-CN" altLang="zh-CN" sz="2400" dirty="0">
                <a:solidFill>
                  <a:srgbClr val="0070C0"/>
                </a:solidFill>
                <a:latin typeface="微软雅黑" panose="020B0503020204020204" pitchFamily="34" charset="-122"/>
                <a:ea typeface="微软雅黑" panose="020B0503020204020204" pitchFamily="34" charset="-122"/>
              </a:rPr>
              <a:t>亿元。</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58374" y="2118955"/>
            <a:ext cx="9864271" cy="1560824"/>
            <a:chOff x="181056" y="1628800"/>
            <a:chExt cx="10553501" cy="1704840"/>
          </a:xfrm>
        </p:grpSpPr>
        <p:grpSp>
          <p:nvGrpSpPr>
            <p:cNvPr id="83" name="组合 8"/>
            <p:cNvGrpSpPr/>
            <p:nvPr/>
          </p:nvGrpSpPr>
          <p:grpSpPr>
            <a:xfrm rot="5400000">
              <a:off x="424877" y="1416030"/>
              <a:ext cx="1629637" cy="2117279"/>
              <a:chOff x="4020870" y="2194485"/>
              <a:chExt cx="1102258" cy="1432090"/>
            </a:xfrm>
            <a:effectLst>
              <a:outerShdw blurRad="444500" dist="254000" dir="8100000" algn="tr" rotWithShape="0">
                <a:prstClr val="black">
                  <a:alpha val="50000"/>
                </a:prstClr>
              </a:outerShdw>
            </a:effectLst>
          </p:grpSpPr>
          <p:sp>
            <p:nvSpPr>
              <p:cNvPr id="85"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2669C4"/>
                  </a:solidFill>
                  <a:latin typeface="微软雅黑" panose="020B0503020204020204" pitchFamily="34" charset="-122"/>
                  <a:ea typeface="微软雅黑" panose="020B0503020204020204" pitchFamily="34" charset="-122"/>
                </a:endParaRPr>
              </a:p>
            </p:txBody>
          </p:sp>
          <p:sp>
            <p:nvSpPr>
              <p:cNvPr id="86" name="等腰三角形 42"/>
              <p:cNvSpPr/>
              <p:nvPr/>
            </p:nvSpPr>
            <p:spPr>
              <a:xfrm>
                <a:off x="4044924" y="2251927"/>
                <a:ext cx="1054140" cy="1350590"/>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2669C4"/>
                  </a:solidFill>
                  <a:latin typeface="微软雅黑" panose="020B0503020204020204" pitchFamily="34" charset="-122"/>
                  <a:ea typeface="微软雅黑" panose="020B0503020204020204" pitchFamily="34" charset="-122"/>
                </a:endParaRPr>
              </a:p>
            </p:txBody>
          </p:sp>
        </p:grpSp>
        <p:grpSp>
          <p:nvGrpSpPr>
            <p:cNvPr id="88" name="组合 13"/>
            <p:cNvGrpSpPr/>
            <p:nvPr/>
          </p:nvGrpSpPr>
          <p:grpSpPr>
            <a:xfrm rot="5400000">
              <a:off x="2578116" y="1384979"/>
              <a:ext cx="1629637" cy="2117279"/>
              <a:chOff x="4020870" y="2194485"/>
              <a:chExt cx="1102258" cy="1432090"/>
            </a:xfrm>
            <a:effectLst>
              <a:outerShdw blurRad="444500" dist="254000" dir="8100000" algn="tr" rotWithShape="0">
                <a:prstClr val="black">
                  <a:alpha val="50000"/>
                </a:prstClr>
              </a:outerShdw>
            </a:effectLst>
          </p:grpSpPr>
          <p:sp>
            <p:nvSpPr>
              <p:cNvPr id="9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2669C4"/>
                  </a:solidFill>
                  <a:latin typeface="微软雅黑" panose="020B0503020204020204" pitchFamily="34" charset="-122"/>
                  <a:ea typeface="微软雅黑" panose="020B0503020204020204" pitchFamily="34" charset="-122"/>
                </a:endParaRPr>
              </a:p>
            </p:txBody>
          </p:sp>
          <p:sp>
            <p:nvSpPr>
              <p:cNvPr id="91" name="等腰三角形 42"/>
              <p:cNvSpPr/>
              <p:nvPr/>
            </p:nvSpPr>
            <p:spPr>
              <a:xfrm>
                <a:off x="4044926" y="2251928"/>
                <a:ext cx="1054140" cy="1350590"/>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2669C4"/>
                  </a:solidFill>
                  <a:latin typeface="微软雅黑" panose="020B0503020204020204" pitchFamily="34" charset="-122"/>
                  <a:ea typeface="微软雅黑" panose="020B0503020204020204" pitchFamily="34" charset="-122"/>
                </a:endParaRPr>
              </a:p>
            </p:txBody>
          </p:sp>
        </p:grpSp>
        <p:grpSp>
          <p:nvGrpSpPr>
            <p:cNvPr id="93" name="组合 18"/>
            <p:cNvGrpSpPr/>
            <p:nvPr/>
          </p:nvGrpSpPr>
          <p:grpSpPr>
            <a:xfrm rot="5400000">
              <a:off x="4684534" y="1439310"/>
              <a:ext cx="1629637" cy="2117279"/>
              <a:chOff x="4020870" y="2194485"/>
              <a:chExt cx="1102258" cy="1432090"/>
            </a:xfrm>
            <a:effectLst>
              <a:outerShdw blurRad="444500" dist="254000" dir="8100000" algn="tr" rotWithShape="0">
                <a:prstClr val="black">
                  <a:alpha val="50000"/>
                </a:prstClr>
              </a:outerShdw>
            </a:effectLst>
          </p:grpSpPr>
          <p:sp>
            <p:nvSpPr>
              <p:cNvPr id="95"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2669C4"/>
                  </a:solidFill>
                  <a:latin typeface="微软雅黑" panose="020B0503020204020204" pitchFamily="34" charset="-122"/>
                  <a:ea typeface="微软雅黑" panose="020B0503020204020204" pitchFamily="34" charset="-122"/>
                </a:endParaRPr>
              </a:p>
            </p:txBody>
          </p:sp>
          <p:sp>
            <p:nvSpPr>
              <p:cNvPr id="96"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2669C4"/>
                  </a:solidFill>
                  <a:latin typeface="微软雅黑" panose="020B0503020204020204" pitchFamily="34" charset="-122"/>
                  <a:ea typeface="微软雅黑" panose="020B0503020204020204" pitchFamily="34" charset="-122"/>
                </a:endParaRPr>
              </a:p>
            </p:txBody>
          </p:sp>
        </p:grpSp>
        <p:grpSp>
          <p:nvGrpSpPr>
            <p:cNvPr id="98" name="组合 23"/>
            <p:cNvGrpSpPr/>
            <p:nvPr/>
          </p:nvGrpSpPr>
          <p:grpSpPr>
            <a:xfrm rot="5400000">
              <a:off x="6803717" y="1460182"/>
              <a:ext cx="1629637" cy="2117279"/>
              <a:chOff x="4020870" y="2194485"/>
              <a:chExt cx="1102258" cy="1432090"/>
            </a:xfrm>
            <a:effectLst>
              <a:outerShdw blurRad="444500" dist="254000" dir="8100000" algn="tr" rotWithShape="0">
                <a:prstClr val="black">
                  <a:alpha val="50000"/>
                </a:prstClr>
              </a:outerShdw>
            </a:effectLst>
          </p:grpSpPr>
          <p:sp>
            <p:nvSpPr>
              <p:cNvPr id="10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2669C4"/>
                  </a:solidFill>
                  <a:latin typeface="微软雅黑" panose="020B0503020204020204" pitchFamily="34" charset="-122"/>
                  <a:ea typeface="微软雅黑" panose="020B0503020204020204" pitchFamily="34" charset="-122"/>
                </a:endParaRPr>
              </a:p>
            </p:txBody>
          </p:sp>
          <p:sp>
            <p:nvSpPr>
              <p:cNvPr id="101"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2669C4"/>
                  </a:solidFill>
                  <a:latin typeface="微软雅黑" panose="020B0503020204020204" pitchFamily="34" charset="-122"/>
                  <a:ea typeface="微软雅黑" panose="020B0503020204020204" pitchFamily="34" charset="-122"/>
                </a:endParaRPr>
              </a:p>
            </p:txBody>
          </p:sp>
        </p:grpSp>
        <p:sp>
          <p:nvSpPr>
            <p:cNvPr id="103" name="TextBox 102"/>
            <p:cNvSpPr txBox="1"/>
            <p:nvPr/>
          </p:nvSpPr>
          <p:spPr>
            <a:xfrm>
              <a:off x="308876" y="2205535"/>
              <a:ext cx="1514694" cy="638732"/>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产业链</a:t>
              </a:r>
              <a:endParaRPr lang="zh-CN" altLang="en-US" sz="3200" dirty="0">
                <a:latin typeface="微软雅黑" panose="020B0503020204020204" pitchFamily="34" charset="-122"/>
                <a:ea typeface="微软雅黑" panose="020B0503020204020204" pitchFamily="34" charset="-122"/>
              </a:endParaRPr>
            </a:p>
          </p:txBody>
        </p:sp>
        <p:sp>
          <p:nvSpPr>
            <p:cNvPr id="104" name="TextBox 103"/>
            <p:cNvSpPr txBox="1"/>
            <p:nvPr/>
          </p:nvSpPr>
          <p:spPr>
            <a:xfrm>
              <a:off x="2481810" y="2205535"/>
              <a:ext cx="1514694" cy="638732"/>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创新链</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106" name="TextBox 105"/>
            <p:cNvSpPr txBox="1"/>
            <p:nvPr/>
          </p:nvSpPr>
          <p:spPr>
            <a:xfrm>
              <a:off x="4526925" y="2205535"/>
              <a:ext cx="1514694" cy="638732"/>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服务链</a:t>
              </a:r>
              <a:endParaRPr lang="zh-CN" altLang="en-US" sz="3200" dirty="0">
                <a:latin typeface="微软雅黑" panose="020B0503020204020204" pitchFamily="34" charset="-122"/>
                <a:ea typeface="微软雅黑" panose="020B0503020204020204" pitchFamily="34" charset="-122"/>
              </a:endParaRPr>
            </a:p>
          </p:txBody>
        </p:sp>
        <p:sp>
          <p:nvSpPr>
            <p:cNvPr id="107" name="TextBox 106"/>
            <p:cNvSpPr txBox="1"/>
            <p:nvPr/>
          </p:nvSpPr>
          <p:spPr>
            <a:xfrm>
              <a:off x="6699860" y="2205535"/>
              <a:ext cx="1514694" cy="638732"/>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资金链</a:t>
              </a:r>
              <a:endParaRPr lang="zh-CN" altLang="en-US" sz="3200" dirty="0">
                <a:solidFill>
                  <a:srgbClr val="0070C0"/>
                </a:solidFill>
                <a:latin typeface="微软雅黑" panose="020B0503020204020204" pitchFamily="34" charset="-122"/>
                <a:ea typeface="微软雅黑" panose="020B0503020204020204" pitchFamily="34" charset="-122"/>
              </a:endParaRPr>
            </a:p>
          </p:txBody>
        </p:sp>
        <p:grpSp>
          <p:nvGrpSpPr>
            <p:cNvPr id="42" name="组合 18"/>
            <p:cNvGrpSpPr/>
            <p:nvPr/>
          </p:nvGrpSpPr>
          <p:grpSpPr>
            <a:xfrm rot="5400000">
              <a:off x="8861099" y="1439310"/>
              <a:ext cx="1629637" cy="2117279"/>
              <a:chOff x="4020870" y="2194485"/>
              <a:chExt cx="1102258" cy="1432090"/>
            </a:xfrm>
            <a:effectLst>
              <a:outerShdw blurRad="444500" dist="254000" dir="8100000" algn="tr" rotWithShape="0">
                <a:prstClr val="black">
                  <a:alpha val="50000"/>
                </a:prstClr>
              </a:outerShdw>
            </a:effectLst>
          </p:grpSpPr>
          <p:sp>
            <p:nvSpPr>
              <p:cNvPr id="4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2669C4"/>
                  </a:solidFill>
                  <a:latin typeface="微软雅黑" panose="020B0503020204020204" pitchFamily="34" charset="-122"/>
                  <a:ea typeface="微软雅黑" panose="020B0503020204020204" pitchFamily="34" charset="-122"/>
                </a:endParaRPr>
              </a:p>
            </p:txBody>
          </p:sp>
          <p:sp>
            <p:nvSpPr>
              <p:cNvPr id="44"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2669C4"/>
                  </a:solidFill>
                  <a:latin typeface="微软雅黑" panose="020B0503020204020204" pitchFamily="34" charset="-122"/>
                  <a:ea typeface="微软雅黑" panose="020B0503020204020204" pitchFamily="34" charset="-122"/>
                </a:endParaRPr>
              </a:p>
            </p:txBody>
          </p:sp>
        </p:grpSp>
        <p:sp>
          <p:nvSpPr>
            <p:cNvPr id="45" name="TextBox 105"/>
            <p:cNvSpPr txBox="1"/>
            <p:nvPr/>
          </p:nvSpPr>
          <p:spPr>
            <a:xfrm>
              <a:off x="8703490" y="2205535"/>
              <a:ext cx="1514694" cy="638732"/>
            </a:xfrm>
            <a:prstGeom prst="rect">
              <a:avLst/>
            </a:prstGeom>
            <a:noFill/>
          </p:spPr>
          <p:txBody>
            <a:bodyPr wrap="none" rtlCol="0">
              <a:spAutoFit/>
            </a:bodyPr>
            <a:lstStyle/>
            <a:p>
              <a:r>
                <a:rPr lang="zh-CN" altLang="en-US" sz="3200" b="1" dirty="0" smtClean="0">
                  <a:solidFill>
                    <a:srgbClr val="0070C0"/>
                  </a:solidFill>
                  <a:latin typeface="微软雅黑" panose="020B0503020204020204" pitchFamily="34" charset="-122"/>
                  <a:ea typeface="微软雅黑" panose="020B0503020204020204" pitchFamily="34" charset="-122"/>
                </a:rPr>
                <a:t>人才链</a:t>
              </a:r>
              <a:endParaRPr lang="zh-CN" altLang="en-US" sz="3200" dirty="0">
                <a:latin typeface="微软雅黑" panose="020B0503020204020204" pitchFamily="34" charset="-122"/>
                <a:ea typeface="微软雅黑" panose="020B0503020204020204" pitchFamily="34" charset="-122"/>
              </a:endParaRPr>
            </a:p>
          </p:txBody>
        </p:sp>
      </p:grpSp>
      <p:sp>
        <p:nvSpPr>
          <p:cNvPr id="49" name="TextBox 128"/>
          <p:cNvSpPr txBox="1"/>
          <p:nvPr/>
        </p:nvSpPr>
        <p:spPr>
          <a:xfrm>
            <a:off x="1300056" y="4172016"/>
            <a:ext cx="1079831" cy="1077218"/>
          </a:xfrm>
          <a:prstGeom prst="rect">
            <a:avLst/>
          </a:prstGeom>
          <a:solidFill>
            <a:srgbClr val="0070C0"/>
          </a:solidFill>
        </p:spPr>
        <p:txBody>
          <a:bodyPr wrap="square" rtlCol="0">
            <a:spAutoFit/>
          </a:bodyPr>
          <a:lstStyle/>
          <a:p>
            <a:pPr algn="dist"/>
            <a:r>
              <a:rPr lang="zh-CN" altLang="en-US" sz="3200" b="1" dirty="0" smtClean="0">
                <a:solidFill>
                  <a:schemeClr val="bg1"/>
                </a:solidFill>
                <a:latin typeface="微软雅黑" panose="020B0503020204020204" pitchFamily="34" charset="-122"/>
                <a:ea typeface="微软雅黑" panose="020B0503020204020204" pitchFamily="34" charset="-122"/>
              </a:rPr>
              <a:t>发展模式</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2.5 </a:t>
            </a:r>
            <a:r>
              <a:rPr lang="zh-CN" altLang="en-US" sz="3200" b="1" dirty="0">
                <a:solidFill>
                  <a:srgbClr val="0070C0"/>
                </a:solidFill>
                <a:latin typeface="微软雅黑" panose="020B0503020204020204" pitchFamily="34" charset="-122"/>
                <a:ea typeface="微软雅黑" panose="020B0503020204020204" pitchFamily="34" charset="-122"/>
              </a:rPr>
              <a:t>建设产业生态圈</a:t>
            </a:r>
          </a:p>
        </p:txBody>
      </p:sp>
      <p:grpSp>
        <p:nvGrpSpPr>
          <p:cNvPr id="2" name="组合 75"/>
          <p:cNvGrpSpPr/>
          <p:nvPr/>
        </p:nvGrpSpPr>
        <p:grpSpPr>
          <a:xfrm>
            <a:off x="1" y="260648"/>
            <a:ext cx="1403584" cy="387627"/>
            <a:chOff x="0" y="188640"/>
            <a:chExt cx="1664323" cy="459635"/>
          </a:xfrm>
        </p:grpSpPr>
        <p:sp>
          <p:nvSpPr>
            <p:cNvPr id="68" name="五边形 67"/>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9" name="燕尾形 68"/>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0" name="燕尾形 69"/>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71" name="直接连接符 70"/>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71"/>
          <p:cNvGrpSpPr/>
          <p:nvPr/>
        </p:nvGrpSpPr>
        <p:grpSpPr>
          <a:xfrm>
            <a:off x="1620391" y="908720"/>
            <a:ext cx="9865096" cy="5442892"/>
            <a:chOff x="266378" y="866428"/>
            <a:chExt cx="9865096" cy="5442892"/>
          </a:xfrm>
        </p:grpSpPr>
        <p:grpSp>
          <p:nvGrpSpPr>
            <p:cNvPr id="4" name="组合 15"/>
            <p:cNvGrpSpPr/>
            <p:nvPr/>
          </p:nvGrpSpPr>
          <p:grpSpPr>
            <a:xfrm>
              <a:off x="4176456" y="1791866"/>
              <a:ext cx="4500000" cy="4500000"/>
              <a:chOff x="4564732" y="1676400"/>
              <a:chExt cx="4500000" cy="4500000"/>
            </a:xfrm>
          </p:grpSpPr>
          <p:sp>
            <p:nvSpPr>
              <p:cNvPr id="86" name="椭圆 85"/>
              <p:cNvSpPr/>
              <p:nvPr/>
            </p:nvSpPr>
            <p:spPr>
              <a:xfrm>
                <a:off x="4564732" y="1676400"/>
                <a:ext cx="4500000" cy="4500000"/>
              </a:xfrm>
              <a:prstGeom prst="ellipse">
                <a:avLst/>
              </a:prstGeom>
              <a:solidFill>
                <a:srgbClr val="324458"/>
              </a:solidFill>
              <a:ln>
                <a:solidFill>
                  <a:schemeClr val="bg1"/>
                </a:solid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cxnSp>
            <p:nvCxnSpPr>
              <p:cNvPr id="88" name="直接连接符 87"/>
              <p:cNvCxnSpPr>
                <a:stCxn id="86" idx="1"/>
                <a:endCxn id="86" idx="5"/>
              </p:cNvCxnSpPr>
              <p:nvPr/>
            </p:nvCxnSpPr>
            <p:spPr>
              <a:xfrm>
                <a:off x="5223742" y="2335410"/>
                <a:ext cx="3181980" cy="31819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a:stCxn id="86" idx="0"/>
                <a:endCxn id="86" idx="4"/>
              </p:cNvCxnSpPr>
              <p:nvPr/>
            </p:nvCxnSpPr>
            <p:spPr>
              <a:xfrm>
                <a:off x="6814732" y="1676400"/>
                <a:ext cx="0" cy="450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a:stCxn id="86" idx="7"/>
                <a:endCxn id="86" idx="3"/>
              </p:cNvCxnSpPr>
              <p:nvPr/>
            </p:nvCxnSpPr>
            <p:spPr>
              <a:xfrm flipH="1">
                <a:off x="5223742" y="2335410"/>
                <a:ext cx="3181980" cy="31819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椭圆 90"/>
              <p:cNvSpPr/>
              <p:nvPr/>
            </p:nvSpPr>
            <p:spPr>
              <a:xfrm>
                <a:off x="5086732" y="2198400"/>
                <a:ext cx="3456000" cy="3456000"/>
              </a:xfrm>
              <a:prstGeom prst="ellipse">
                <a:avLst/>
              </a:prstGeom>
              <a:solidFill>
                <a:schemeClr val="bg1"/>
              </a:solidFill>
              <a:ln>
                <a:solidFill>
                  <a:schemeClr val="accent1"/>
                </a:solid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92" name="TextBox 91"/>
              <p:cNvSpPr txBox="1"/>
              <p:nvPr/>
            </p:nvSpPr>
            <p:spPr>
              <a:xfrm rot="20316339">
                <a:off x="5179906" y="1900181"/>
                <a:ext cx="1738868" cy="400110"/>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bg1"/>
                    </a:solidFill>
                    <a:latin typeface="微软雅黑" panose="020B0503020204020204" pitchFamily="34" charset="-122"/>
                    <a:ea typeface="微软雅黑" panose="020B0503020204020204" pitchFamily="34" charset="-122"/>
                  </a:rPr>
                  <a:t>政府</a:t>
                </a:r>
              </a:p>
            </p:txBody>
          </p:sp>
          <p:sp>
            <p:nvSpPr>
              <p:cNvPr id="93" name="TextBox 92"/>
              <p:cNvSpPr txBox="1"/>
              <p:nvPr/>
            </p:nvSpPr>
            <p:spPr>
              <a:xfrm rot="4249428">
                <a:off x="4135214" y="4390140"/>
                <a:ext cx="1738868" cy="400110"/>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bg1"/>
                    </a:solidFill>
                    <a:latin typeface="微软雅黑" panose="020B0503020204020204" pitchFamily="34" charset="-122"/>
                    <a:ea typeface="微软雅黑" panose="020B0503020204020204" pitchFamily="34" charset="-122"/>
                  </a:rPr>
                  <a:t>高校</a:t>
                </a:r>
              </a:p>
            </p:txBody>
          </p:sp>
          <p:sp>
            <p:nvSpPr>
              <p:cNvPr id="94" name="TextBox 93"/>
              <p:cNvSpPr txBox="1"/>
              <p:nvPr/>
            </p:nvSpPr>
            <p:spPr>
              <a:xfrm rot="6823361">
                <a:off x="7749230" y="4523705"/>
                <a:ext cx="1738868" cy="400110"/>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bg1"/>
                    </a:solidFill>
                    <a:latin typeface="微软雅黑" panose="020B0503020204020204" pitchFamily="34" charset="-122"/>
                    <a:ea typeface="微软雅黑" panose="020B0503020204020204" pitchFamily="34" charset="-122"/>
                  </a:rPr>
                  <a:t>科研机构</a:t>
                </a:r>
              </a:p>
            </p:txBody>
          </p:sp>
          <p:sp>
            <p:nvSpPr>
              <p:cNvPr id="95" name="TextBox 94"/>
              <p:cNvSpPr txBox="1"/>
              <p:nvPr/>
            </p:nvSpPr>
            <p:spPr>
              <a:xfrm rot="1599099">
                <a:off x="5194715" y="5526726"/>
                <a:ext cx="1738868" cy="400110"/>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bg1"/>
                    </a:solidFill>
                    <a:latin typeface="微软雅黑" panose="020B0503020204020204" pitchFamily="34" charset="-122"/>
                    <a:ea typeface="微软雅黑" panose="020B0503020204020204" pitchFamily="34" charset="-122"/>
                  </a:rPr>
                  <a:t>行业协会</a:t>
                </a:r>
              </a:p>
            </p:txBody>
          </p:sp>
          <p:sp>
            <p:nvSpPr>
              <p:cNvPr id="96" name="TextBox 95"/>
              <p:cNvSpPr txBox="1"/>
              <p:nvPr/>
            </p:nvSpPr>
            <p:spPr>
              <a:xfrm rot="1364563">
                <a:off x="6706827" y="1947133"/>
                <a:ext cx="1738868" cy="400110"/>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bg1"/>
                    </a:solidFill>
                    <a:latin typeface="微软雅黑" panose="020B0503020204020204" pitchFamily="34" charset="-122"/>
                    <a:ea typeface="微软雅黑" panose="020B0503020204020204" pitchFamily="34" charset="-122"/>
                  </a:rPr>
                  <a:t>创新型企业</a:t>
                </a:r>
              </a:p>
            </p:txBody>
          </p:sp>
          <p:sp>
            <p:nvSpPr>
              <p:cNvPr id="97" name="TextBox 96"/>
              <p:cNvSpPr txBox="1"/>
              <p:nvPr/>
            </p:nvSpPr>
            <p:spPr>
              <a:xfrm rot="4023777">
                <a:off x="7801227" y="3013477"/>
                <a:ext cx="1738868" cy="400110"/>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bg1"/>
                    </a:solidFill>
                    <a:latin typeface="微软雅黑" panose="020B0503020204020204" pitchFamily="34" charset="-122"/>
                    <a:ea typeface="微软雅黑" panose="020B0503020204020204" pitchFamily="34" charset="-122"/>
                  </a:rPr>
                  <a:t>创业型企业</a:t>
                </a:r>
              </a:p>
            </p:txBody>
          </p:sp>
          <p:sp>
            <p:nvSpPr>
              <p:cNvPr id="98" name="TextBox 97"/>
              <p:cNvSpPr txBox="1"/>
              <p:nvPr/>
            </p:nvSpPr>
            <p:spPr>
              <a:xfrm rot="20282852">
                <a:off x="6715074" y="5525980"/>
                <a:ext cx="1738868" cy="400110"/>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bg1"/>
                    </a:solidFill>
                    <a:latin typeface="微软雅黑" panose="020B0503020204020204" pitchFamily="34" charset="-122"/>
                    <a:ea typeface="微软雅黑" panose="020B0503020204020204" pitchFamily="34" charset="-122"/>
                  </a:rPr>
                  <a:t>金融机构</a:t>
                </a:r>
              </a:p>
            </p:txBody>
          </p:sp>
          <p:sp>
            <p:nvSpPr>
              <p:cNvPr id="99" name="TextBox 98"/>
              <p:cNvSpPr txBox="1"/>
              <p:nvPr/>
            </p:nvSpPr>
            <p:spPr>
              <a:xfrm rot="17608550">
                <a:off x="4160071" y="2952457"/>
                <a:ext cx="1738868" cy="400110"/>
              </a:xfrm>
              <a:prstGeom prst="rect">
                <a:avLst/>
              </a:prstGeom>
              <a:noFill/>
            </p:spPr>
            <p:txBody>
              <a:bodyPr wrap="square" rtlCol="0">
                <a:spAutoFit/>
              </a:bodyPr>
              <a:lstStyle/>
              <a:p>
                <a:pPr algn="ctr" fontAlgn="auto">
                  <a:spcBef>
                    <a:spcPts val="0"/>
                  </a:spcBef>
                  <a:spcAft>
                    <a:spcPts val="0"/>
                  </a:spcAft>
                </a:pPr>
                <a:r>
                  <a:rPr lang="zh-CN" altLang="en-US" sz="2000" dirty="0">
                    <a:solidFill>
                      <a:schemeClr val="bg1"/>
                    </a:solidFill>
                    <a:latin typeface="微软雅黑" panose="020B0503020204020204" pitchFamily="34" charset="-122"/>
                    <a:ea typeface="微软雅黑" panose="020B0503020204020204" pitchFamily="34" charset="-122"/>
                  </a:rPr>
                  <a:t>中介机构</a:t>
                </a:r>
              </a:p>
            </p:txBody>
          </p:sp>
          <p:grpSp>
            <p:nvGrpSpPr>
              <p:cNvPr id="5" name="组合 5122"/>
              <p:cNvGrpSpPr/>
              <p:nvPr/>
            </p:nvGrpSpPr>
            <p:grpSpPr>
              <a:xfrm>
                <a:off x="5554732" y="2666400"/>
                <a:ext cx="2520000" cy="2520000"/>
                <a:chOff x="8240347" y="2118371"/>
                <a:chExt cx="2520000" cy="2520000"/>
              </a:xfrm>
            </p:grpSpPr>
            <p:sp>
              <p:nvSpPr>
                <p:cNvPr id="118" name="椭圆 117"/>
                <p:cNvSpPr/>
                <p:nvPr/>
              </p:nvSpPr>
              <p:spPr>
                <a:xfrm>
                  <a:off x="8240347" y="2118371"/>
                  <a:ext cx="2520000" cy="2520000"/>
                </a:xfrm>
                <a:prstGeom prst="ellipse">
                  <a:avLst/>
                </a:prstGeom>
                <a:solidFill>
                  <a:srgbClr val="099183"/>
                </a:solidFill>
                <a:ln>
                  <a:no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19" name="椭圆 118"/>
                <p:cNvSpPr/>
                <p:nvPr/>
              </p:nvSpPr>
              <p:spPr>
                <a:xfrm>
                  <a:off x="8600347" y="2478371"/>
                  <a:ext cx="1800000" cy="1800000"/>
                </a:xfrm>
                <a:prstGeom prst="ellipse">
                  <a:avLst/>
                </a:prstGeom>
                <a:solidFill>
                  <a:schemeClr val="bg1"/>
                </a:solidFill>
                <a:ln>
                  <a:no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grpSp>
          <p:sp>
            <p:nvSpPr>
              <p:cNvPr id="101" name="左右箭头 100"/>
              <p:cNvSpPr/>
              <p:nvPr/>
            </p:nvSpPr>
            <p:spPr>
              <a:xfrm rot="3546089">
                <a:off x="6007053" y="2469856"/>
                <a:ext cx="360040" cy="216024"/>
              </a:xfrm>
              <a:prstGeom prst="leftRightArrow">
                <a:avLst/>
              </a:prstGeom>
              <a:solidFill>
                <a:srgbClr val="05A9F1"/>
              </a:solidFill>
              <a:ln>
                <a:no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02" name="左右箭头 101"/>
              <p:cNvSpPr/>
              <p:nvPr/>
            </p:nvSpPr>
            <p:spPr>
              <a:xfrm rot="6725200">
                <a:off x="7230549" y="2476866"/>
                <a:ext cx="360040" cy="216024"/>
              </a:xfrm>
              <a:prstGeom prst="leftRightArrow">
                <a:avLst/>
              </a:prstGeom>
              <a:solidFill>
                <a:srgbClr val="05A9F1"/>
              </a:solidFill>
              <a:ln>
                <a:no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03" name="左右箭头 102"/>
              <p:cNvSpPr/>
              <p:nvPr/>
            </p:nvSpPr>
            <p:spPr>
              <a:xfrm rot="9434415">
                <a:off x="8020340" y="3251923"/>
                <a:ext cx="360040" cy="216024"/>
              </a:xfrm>
              <a:prstGeom prst="leftRightArrow">
                <a:avLst/>
              </a:prstGeom>
              <a:solidFill>
                <a:srgbClr val="05A9F1"/>
              </a:solidFill>
              <a:ln>
                <a:no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04" name="左右箭头 103"/>
              <p:cNvSpPr/>
              <p:nvPr/>
            </p:nvSpPr>
            <p:spPr>
              <a:xfrm rot="12334242">
                <a:off x="8027438" y="4371682"/>
                <a:ext cx="360040" cy="216024"/>
              </a:xfrm>
              <a:prstGeom prst="leftRightArrow">
                <a:avLst/>
              </a:prstGeom>
              <a:solidFill>
                <a:srgbClr val="05A9F1"/>
              </a:solidFill>
              <a:ln>
                <a:no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05" name="左右箭头 104"/>
              <p:cNvSpPr/>
              <p:nvPr/>
            </p:nvSpPr>
            <p:spPr>
              <a:xfrm rot="14670547">
                <a:off x="7205107" y="5218405"/>
                <a:ext cx="360040" cy="216024"/>
              </a:xfrm>
              <a:prstGeom prst="leftRightArrow">
                <a:avLst/>
              </a:prstGeom>
              <a:solidFill>
                <a:srgbClr val="05A9F1"/>
              </a:solidFill>
              <a:ln>
                <a:no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06" name="左右箭头 105"/>
              <p:cNvSpPr/>
              <p:nvPr/>
            </p:nvSpPr>
            <p:spPr>
              <a:xfrm rot="20274997">
                <a:off x="5243722" y="4349503"/>
                <a:ext cx="360040" cy="216024"/>
              </a:xfrm>
              <a:prstGeom prst="leftRightArrow">
                <a:avLst/>
              </a:prstGeom>
              <a:solidFill>
                <a:srgbClr val="05A9F1"/>
              </a:solidFill>
              <a:ln>
                <a:no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07" name="左右箭头 106"/>
              <p:cNvSpPr/>
              <p:nvPr/>
            </p:nvSpPr>
            <p:spPr>
              <a:xfrm rot="1517870">
                <a:off x="5260669" y="3229928"/>
                <a:ext cx="360040" cy="216024"/>
              </a:xfrm>
              <a:prstGeom prst="leftRightArrow">
                <a:avLst/>
              </a:prstGeom>
              <a:solidFill>
                <a:srgbClr val="05A9F1"/>
              </a:solidFill>
              <a:ln>
                <a:no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08" name="左右箭头 107"/>
              <p:cNvSpPr/>
              <p:nvPr/>
            </p:nvSpPr>
            <p:spPr>
              <a:xfrm rot="17965165">
                <a:off x="6032799" y="5180305"/>
                <a:ext cx="360040" cy="216024"/>
              </a:xfrm>
              <a:prstGeom prst="leftRightArrow">
                <a:avLst/>
              </a:prstGeom>
              <a:solidFill>
                <a:srgbClr val="05A9F1"/>
              </a:solidFill>
              <a:ln>
                <a:no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09" name="TextBox 108"/>
              <p:cNvSpPr txBox="1"/>
              <p:nvPr/>
            </p:nvSpPr>
            <p:spPr>
              <a:xfrm rot="4187625">
                <a:off x="5385619" y="4133072"/>
                <a:ext cx="802228" cy="276999"/>
              </a:xfrm>
              <a:prstGeom prst="rect">
                <a:avLst/>
              </a:prstGeom>
              <a:noFill/>
            </p:spPr>
            <p:txBody>
              <a:bodyPr wrap="square" rtlCol="0">
                <a:spAutoFit/>
              </a:bodyPr>
              <a:lstStyle/>
              <a:p>
                <a:pPr algn="ctr" fontAlgn="auto">
                  <a:spcBef>
                    <a:spcPts val="0"/>
                  </a:spcBef>
                  <a:spcAft>
                    <a:spcPts val="0"/>
                  </a:spcAft>
                </a:pPr>
                <a:r>
                  <a:rPr lang="zh-CN" altLang="en-US" sz="1200" b="1" dirty="0">
                    <a:solidFill>
                      <a:schemeClr val="bg1"/>
                    </a:solidFill>
                    <a:latin typeface="微软雅黑" panose="020B0503020204020204" pitchFamily="34" charset="-122"/>
                    <a:ea typeface="微软雅黑" panose="020B0503020204020204" pitchFamily="34" charset="-122"/>
                  </a:rPr>
                  <a:t>人才</a:t>
                </a:r>
              </a:p>
            </p:txBody>
          </p:sp>
          <p:sp>
            <p:nvSpPr>
              <p:cNvPr id="110" name="TextBox 109"/>
              <p:cNvSpPr txBox="1"/>
              <p:nvPr/>
            </p:nvSpPr>
            <p:spPr>
              <a:xfrm rot="17492658">
                <a:off x="7466251" y="4170322"/>
                <a:ext cx="802228" cy="276999"/>
              </a:xfrm>
              <a:prstGeom prst="rect">
                <a:avLst/>
              </a:prstGeom>
              <a:noFill/>
            </p:spPr>
            <p:txBody>
              <a:bodyPr wrap="square" rtlCol="0">
                <a:spAutoFit/>
              </a:bodyPr>
              <a:lstStyle/>
              <a:p>
                <a:pPr algn="ctr" fontAlgn="auto">
                  <a:spcBef>
                    <a:spcPts val="0"/>
                  </a:spcBef>
                  <a:spcAft>
                    <a:spcPts val="0"/>
                  </a:spcAft>
                </a:pPr>
                <a:r>
                  <a:rPr lang="zh-CN" altLang="en-US" sz="1200" b="1" dirty="0">
                    <a:solidFill>
                      <a:schemeClr val="bg1"/>
                    </a:solidFill>
                    <a:latin typeface="微软雅黑" panose="020B0503020204020204" pitchFamily="34" charset="-122"/>
                    <a:ea typeface="微软雅黑" panose="020B0503020204020204" pitchFamily="34" charset="-122"/>
                  </a:rPr>
                  <a:t>技术</a:t>
                </a:r>
              </a:p>
            </p:txBody>
          </p:sp>
          <p:sp>
            <p:nvSpPr>
              <p:cNvPr id="111" name="TextBox 110"/>
              <p:cNvSpPr txBox="1"/>
              <p:nvPr/>
            </p:nvSpPr>
            <p:spPr>
              <a:xfrm rot="1749677">
                <a:off x="6885415" y="2801067"/>
                <a:ext cx="802228" cy="276999"/>
              </a:xfrm>
              <a:prstGeom prst="rect">
                <a:avLst/>
              </a:prstGeom>
              <a:noFill/>
            </p:spPr>
            <p:txBody>
              <a:bodyPr wrap="square" rtlCol="0">
                <a:spAutoFit/>
              </a:bodyPr>
              <a:lstStyle/>
              <a:p>
                <a:pPr algn="ctr" fontAlgn="auto">
                  <a:spcBef>
                    <a:spcPts val="0"/>
                  </a:spcBef>
                  <a:spcAft>
                    <a:spcPts val="0"/>
                  </a:spcAft>
                </a:pPr>
                <a:r>
                  <a:rPr lang="zh-CN" altLang="en-US" sz="1200" b="1" dirty="0">
                    <a:solidFill>
                      <a:schemeClr val="bg1"/>
                    </a:solidFill>
                    <a:latin typeface="微软雅黑" panose="020B0503020204020204" pitchFamily="34" charset="-122"/>
                    <a:ea typeface="微软雅黑" panose="020B0503020204020204" pitchFamily="34" charset="-122"/>
                  </a:rPr>
                  <a:t>产品</a:t>
                </a:r>
              </a:p>
            </p:txBody>
          </p:sp>
          <p:sp>
            <p:nvSpPr>
              <p:cNvPr id="112" name="TextBox 111"/>
              <p:cNvSpPr txBox="1"/>
              <p:nvPr/>
            </p:nvSpPr>
            <p:spPr>
              <a:xfrm rot="4134598">
                <a:off x="7439865" y="3428739"/>
                <a:ext cx="802228" cy="276999"/>
              </a:xfrm>
              <a:prstGeom prst="rect">
                <a:avLst/>
              </a:prstGeom>
              <a:noFill/>
            </p:spPr>
            <p:txBody>
              <a:bodyPr wrap="square" rtlCol="0">
                <a:spAutoFit/>
              </a:bodyPr>
              <a:lstStyle/>
              <a:p>
                <a:pPr algn="ctr" fontAlgn="auto">
                  <a:spcBef>
                    <a:spcPts val="0"/>
                  </a:spcBef>
                  <a:spcAft>
                    <a:spcPts val="0"/>
                  </a:spcAft>
                </a:pPr>
                <a:r>
                  <a:rPr lang="zh-CN" altLang="en-US" sz="1200" b="1" dirty="0">
                    <a:solidFill>
                      <a:schemeClr val="bg1"/>
                    </a:solidFill>
                    <a:latin typeface="微软雅黑" panose="020B0503020204020204" pitchFamily="34" charset="-122"/>
                    <a:ea typeface="微软雅黑" panose="020B0503020204020204" pitchFamily="34" charset="-122"/>
                  </a:rPr>
                  <a:t>载体平台</a:t>
                </a:r>
              </a:p>
            </p:txBody>
          </p:sp>
          <p:sp>
            <p:nvSpPr>
              <p:cNvPr id="113" name="TextBox 112"/>
              <p:cNvSpPr txBox="1"/>
              <p:nvPr/>
            </p:nvSpPr>
            <p:spPr>
              <a:xfrm rot="19995697">
                <a:off x="5981049" y="2802571"/>
                <a:ext cx="802228" cy="276999"/>
              </a:xfrm>
              <a:prstGeom prst="rect">
                <a:avLst/>
              </a:prstGeom>
              <a:noFill/>
            </p:spPr>
            <p:txBody>
              <a:bodyPr wrap="square" rtlCol="0">
                <a:spAutoFit/>
              </a:bodyPr>
              <a:lstStyle/>
              <a:p>
                <a:pPr algn="ctr" fontAlgn="auto">
                  <a:spcBef>
                    <a:spcPts val="0"/>
                  </a:spcBef>
                  <a:spcAft>
                    <a:spcPts val="0"/>
                  </a:spcAft>
                </a:pPr>
                <a:r>
                  <a:rPr lang="zh-CN" altLang="en-US" sz="1200" b="1" dirty="0">
                    <a:solidFill>
                      <a:schemeClr val="bg1"/>
                    </a:solidFill>
                    <a:latin typeface="微软雅黑" panose="020B0503020204020204" pitchFamily="34" charset="-122"/>
                    <a:ea typeface="微软雅黑" panose="020B0503020204020204" pitchFamily="34" charset="-122"/>
                  </a:rPr>
                  <a:t>政策</a:t>
                </a:r>
              </a:p>
            </p:txBody>
          </p:sp>
          <p:sp>
            <p:nvSpPr>
              <p:cNvPr id="114" name="TextBox 113"/>
              <p:cNvSpPr txBox="1"/>
              <p:nvPr/>
            </p:nvSpPr>
            <p:spPr>
              <a:xfrm rot="20295762">
                <a:off x="6827341" y="4776398"/>
                <a:ext cx="802228" cy="276999"/>
              </a:xfrm>
              <a:prstGeom prst="rect">
                <a:avLst/>
              </a:prstGeom>
              <a:noFill/>
            </p:spPr>
            <p:txBody>
              <a:bodyPr wrap="square" rtlCol="0">
                <a:spAutoFit/>
              </a:bodyPr>
              <a:lstStyle/>
              <a:p>
                <a:pPr algn="ctr" fontAlgn="auto">
                  <a:spcBef>
                    <a:spcPts val="0"/>
                  </a:spcBef>
                  <a:spcAft>
                    <a:spcPts val="0"/>
                  </a:spcAft>
                </a:pPr>
                <a:r>
                  <a:rPr lang="zh-CN" altLang="en-US" sz="1200" b="1" dirty="0">
                    <a:solidFill>
                      <a:schemeClr val="bg1"/>
                    </a:solidFill>
                    <a:latin typeface="微软雅黑" panose="020B0503020204020204" pitchFamily="34" charset="-122"/>
                    <a:ea typeface="微软雅黑" panose="020B0503020204020204" pitchFamily="34" charset="-122"/>
                  </a:rPr>
                  <a:t>资金</a:t>
                </a:r>
              </a:p>
            </p:txBody>
          </p:sp>
          <p:sp>
            <p:nvSpPr>
              <p:cNvPr id="115" name="TextBox 114"/>
              <p:cNvSpPr txBox="1"/>
              <p:nvPr/>
            </p:nvSpPr>
            <p:spPr>
              <a:xfrm rot="17584616">
                <a:off x="5422276" y="3371400"/>
                <a:ext cx="802228" cy="276999"/>
              </a:xfrm>
              <a:prstGeom prst="rect">
                <a:avLst/>
              </a:prstGeom>
              <a:noFill/>
            </p:spPr>
            <p:txBody>
              <a:bodyPr wrap="square" rtlCol="0">
                <a:spAutoFit/>
              </a:bodyPr>
              <a:lstStyle/>
              <a:p>
                <a:pPr algn="ctr" fontAlgn="auto">
                  <a:spcBef>
                    <a:spcPts val="0"/>
                  </a:spcBef>
                  <a:spcAft>
                    <a:spcPts val="0"/>
                  </a:spcAft>
                </a:pPr>
                <a:r>
                  <a:rPr lang="zh-CN" altLang="en-US" sz="1200" b="1" dirty="0">
                    <a:solidFill>
                      <a:schemeClr val="bg1"/>
                    </a:solidFill>
                    <a:latin typeface="微软雅黑" panose="020B0503020204020204" pitchFamily="34" charset="-122"/>
                    <a:ea typeface="微软雅黑" panose="020B0503020204020204" pitchFamily="34" charset="-122"/>
                  </a:rPr>
                  <a:t>配套服务</a:t>
                </a:r>
              </a:p>
            </p:txBody>
          </p:sp>
          <p:sp>
            <p:nvSpPr>
              <p:cNvPr id="116" name="TextBox 115"/>
              <p:cNvSpPr txBox="1"/>
              <p:nvPr/>
            </p:nvSpPr>
            <p:spPr>
              <a:xfrm rot="1637263">
                <a:off x="6006759" y="4735868"/>
                <a:ext cx="802228" cy="276999"/>
              </a:xfrm>
              <a:prstGeom prst="rect">
                <a:avLst/>
              </a:prstGeom>
              <a:noFill/>
            </p:spPr>
            <p:txBody>
              <a:bodyPr wrap="square" rtlCol="0">
                <a:spAutoFit/>
              </a:bodyPr>
              <a:lstStyle/>
              <a:p>
                <a:pPr algn="ctr" fontAlgn="auto">
                  <a:spcBef>
                    <a:spcPts val="0"/>
                  </a:spcBef>
                  <a:spcAft>
                    <a:spcPts val="0"/>
                  </a:spcAft>
                </a:pPr>
                <a:r>
                  <a:rPr lang="zh-CN" altLang="en-US" sz="1200" b="1" dirty="0">
                    <a:solidFill>
                      <a:schemeClr val="bg1"/>
                    </a:solidFill>
                    <a:latin typeface="微软雅黑" panose="020B0503020204020204" pitchFamily="34" charset="-122"/>
                    <a:ea typeface="微软雅黑" panose="020B0503020204020204" pitchFamily="34" charset="-122"/>
                  </a:rPr>
                  <a:t>外部资源</a:t>
                </a:r>
              </a:p>
            </p:txBody>
          </p:sp>
          <p:sp>
            <p:nvSpPr>
              <p:cNvPr id="117" name="TextBox 116"/>
              <p:cNvSpPr txBox="1"/>
              <p:nvPr/>
            </p:nvSpPr>
            <p:spPr>
              <a:xfrm>
                <a:off x="5879926" y="3505782"/>
                <a:ext cx="1864940" cy="830997"/>
              </a:xfrm>
              <a:prstGeom prst="rect">
                <a:avLst/>
              </a:prstGeom>
              <a:noFill/>
            </p:spPr>
            <p:txBody>
              <a:bodyPr wrap="square" rtlCol="0">
                <a:spAutoFit/>
              </a:bodyPr>
              <a:lstStyle/>
              <a:p>
                <a:pPr algn="ctr" fontAlgn="auto">
                  <a:spcBef>
                    <a:spcPts val="0"/>
                  </a:spcBef>
                  <a:spcAft>
                    <a:spcPts val="0"/>
                  </a:spcAft>
                </a:pPr>
                <a:r>
                  <a:rPr lang="zh-CN" altLang="en-US" sz="2400" dirty="0">
                    <a:latin typeface="微软雅黑" panose="020B0503020204020204" pitchFamily="34" charset="-122"/>
                    <a:ea typeface="微软雅黑" panose="020B0503020204020204" pitchFamily="34" charset="-122"/>
                  </a:rPr>
                  <a:t>北湖科技园产业生态圈</a:t>
                </a:r>
              </a:p>
            </p:txBody>
          </p:sp>
        </p:grpSp>
        <p:sp>
          <p:nvSpPr>
            <p:cNvPr id="74" name="TextBox 73"/>
            <p:cNvSpPr txBox="1"/>
            <p:nvPr/>
          </p:nvSpPr>
          <p:spPr>
            <a:xfrm>
              <a:off x="266378" y="866428"/>
              <a:ext cx="9865096" cy="830997"/>
            </a:xfrm>
            <a:prstGeom prst="rect">
              <a:avLst/>
            </a:prstGeom>
            <a:noFill/>
          </p:spPr>
          <p:txBody>
            <a:bodyPr wrap="square" rtlCol="0">
              <a:spAutoFit/>
            </a:bodyPr>
            <a:lstStyle/>
            <a:p>
              <a:pPr>
                <a:spcBef>
                  <a:spcPts val="600"/>
                </a:spcBef>
                <a:spcAft>
                  <a:spcPts val="600"/>
                </a:spcAft>
                <a:buSzPct val="70000"/>
              </a:pPr>
              <a:r>
                <a:rPr lang="zh-CN" altLang="en-US" sz="2400" dirty="0">
                  <a:solidFill>
                    <a:srgbClr val="1F497D"/>
                  </a:solidFill>
                  <a:latin typeface="微软雅黑" panose="020B0503020204020204" pitchFamily="34" charset="-122"/>
                  <a:ea typeface="微软雅黑" panose="020B0503020204020204" pitchFamily="34" charset="-122"/>
                </a:rPr>
                <a:t>以北湖科技园为平台载体，面向长春新区主导产业，构建集科技创新、多元服务、成果转化等多维功能于一体的北湖科技园产业生态圈。</a:t>
              </a:r>
            </a:p>
          </p:txBody>
        </p:sp>
        <p:grpSp>
          <p:nvGrpSpPr>
            <p:cNvPr id="6" name="组合 52"/>
            <p:cNvGrpSpPr/>
            <p:nvPr/>
          </p:nvGrpSpPr>
          <p:grpSpPr>
            <a:xfrm>
              <a:off x="375818" y="1809320"/>
              <a:ext cx="3483038" cy="4500000"/>
              <a:chOff x="375818" y="1881328"/>
              <a:chExt cx="3483038" cy="4500000"/>
            </a:xfrm>
          </p:grpSpPr>
          <p:sp>
            <p:nvSpPr>
              <p:cNvPr id="76" name="Rectangle 42"/>
              <p:cNvSpPr/>
              <p:nvPr/>
            </p:nvSpPr>
            <p:spPr bwMode="auto">
              <a:xfrm>
                <a:off x="375818" y="2794881"/>
                <a:ext cx="1027830" cy="845175"/>
              </a:xfrm>
              <a:prstGeom prst="rect">
                <a:avLst/>
              </a:prstGeom>
              <a:solidFill>
                <a:srgbClr val="0070C0"/>
              </a:solidFill>
              <a:ln w="69850" cap="flat" cmpd="sng" algn="ctr">
                <a:noFill/>
                <a:prstDash val="solid"/>
              </a:ln>
              <a:effectLst/>
            </p:spPr>
            <p:txBody>
              <a:bodyPr rtlCol="0" anchor="ctr"/>
              <a:lstStyle/>
              <a:p>
                <a:pPr algn="ctr" fontAlgn="auto">
                  <a:spcBef>
                    <a:spcPts val="0"/>
                  </a:spcBef>
                  <a:spcAft>
                    <a:spcPts val="0"/>
                  </a:spcAft>
                </a:pPr>
                <a:r>
                  <a:rPr lang="zh-CN" altLang="en-US" dirty="0">
                    <a:solidFill>
                      <a:srgbClr val="FFFFFF"/>
                    </a:solidFill>
                    <a:latin typeface="微软雅黑" panose="020B0503020204020204" pitchFamily="34" charset="-122"/>
                    <a:ea typeface="微软雅黑" panose="020B0503020204020204" pitchFamily="34" charset="-122"/>
                  </a:rPr>
                  <a:t>公共维</a:t>
                </a:r>
                <a:endParaRPr lang="en-US" dirty="0">
                  <a:solidFill>
                    <a:srgbClr val="FFFFFF"/>
                  </a:solidFill>
                  <a:latin typeface="微软雅黑" panose="020B0503020204020204" pitchFamily="34" charset="-122"/>
                  <a:ea typeface="微软雅黑" panose="020B0503020204020204" pitchFamily="34" charset="-122"/>
                </a:endParaRPr>
              </a:p>
            </p:txBody>
          </p:sp>
          <p:sp>
            <p:nvSpPr>
              <p:cNvPr id="77" name="Rectangle 45"/>
              <p:cNvSpPr/>
              <p:nvPr/>
            </p:nvSpPr>
            <p:spPr bwMode="auto">
              <a:xfrm>
                <a:off x="375818" y="3708436"/>
                <a:ext cx="1027830" cy="845175"/>
              </a:xfrm>
              <a:prstGeom prst="rect">
                <a:avLst/>
              </a:prstGeom>
              <a:solidFill>
                <a:srgbClr val="A67F02"/>
              </a:solidFill>
              <a:ln w="69850" cap="flat" cmpd="sng" algn="ctr">
                <a:noFill/>
                <a:prstDash val="solid"/>
              </a:ln>
              <a:effectLst/>
            </p:spPr>
            <p:txBody>
              <a:bodyPr rtlCol="0" anchor="ctr"/>
              <a:lstStyle/>
              <a:p>
                <a:pPr algn="ctr" fontAlgn="auto">
                  <a:spcBef>
                    <a:spcPts val="0"/>
                  </a:spcBef>
                  <a:spcAft>
                    <a:spcPts val="0"/>
                  </a:spcAft>
                </a:pPr>
                <a:r>
                  <a:rPr lang="zh-CN" altLang="en-US" dirty="0">
                    <a:solidFill>
                      <a:srgbClr val="FFFFFF"/>
                    </a:solidFill>
                    <a:latin typeface="微软雅黑" panose="020B0503020204020204" pitchFamily="34" charset="-122"/>
                    <a:ea typeface="微软雅黑" panose="020B0503020204020204" pitchFamily="34" charset="-122"/>
                  </a:rPr>
                  <a:t>服务维</a:t>
                </a:r>
                <a:endParaRPr lang="en-US" dirty="0">
                  <a:solidFill>
                    <a:srgbClr val="FFFFFF"/>
                  </a:solidFill>
                  <a:latin typeface="微软雅黑" panose="020B0503020204020204" pitchFamily="34" charset="-122"/>
                  <a:ea typeface="微软雅黑" panose="020B0503020204020204" pitchFamily="34" charset="-122"/>
                </a:endParaRPr>
              </a:p>
            </p:txBody>
          </p:sp>
          <p:sp>
            <p:nvSpPr>
              <p:cNvPr id="78" name="Rectangle 48"/>
              <p:cNvSpPr/>
              <p:nvPr/>
            </p:nvSpPr>
            <p:spPr bwMode="auto">
              <a:xfrm>
                <a:off x="375818" y="4621991"/>
                <a:ext cx="1027830" cy="845175"/>
              </a:xfrm>
              <a:prstGeom prst="rect">
                <a:avLst/>
              </a:prstGeom>
              <a:solidFill>
                <a:srgbClr val="C00000"/>
              </a:solidFill>
              <a:ln w="69850" cap="flat" cmpd="sng" algn="ctr">
                <a:noFill/>
                <a:prstDash val="solid"/>
              </a:ln>
              <a:effectLst/>
            </p:spPr>
            <p:txBody>
              <a:bodyPr rtlCol="0" anchor="ctr"/>
              <a:lstStyle/>
              <a:p>
                <a:pPr algn="ctr" fontAlgn="auto">
                  <a:spcBef>
                    <a:spcPts val="0"/>
                  </a:spcBef>
                  <a:spcAft>
                    <a:spcPts val="0"/>
                  </a:spcAft>
                </a:pPr>
                <a:r>
                  <a:rPr lang="zh-CN" altLang="en-US" dirty="0">
                    <a:solidFill>
                      <a:srgbClr val="FFFFFF"/>
                    </a:solidFill>
                    <a:latin typeface="微软雅黑" panose="020B0503020204020204" pitchFamily="34" charset="-122"/>
                    <a:ea typeface="微软雅黑" panose="020B0503020204020204" pitchFamily="34" charset="-122"/>
                  </a:rPr>
                  <a:t>平台维</a:t>
                </a:r>
                <a:endParaRPr lang="en-US" dirty="0">
                  <a:solidFill>
                    <a:srgbClr val="FFFFFF"/>
                  </a:solidFill>
                  <a:latin typeface="微软雅黑" panose="020B0503020204020204" pitchFamily="34" charset="-122"/>
                  <a:ea typeface="微软雅黑" panose="020B0503020204020204" pitchFamily="34" charset="-122"/>
                </a:endParaRPr>
              </a:p>
            </p:txBody>
          </p:sp>
          <p:sp>
            <p:nvSpPr>
              <p:cNvPr id="79" name="Rectangle 12"/>
              <p:cNvSpPr/>
              <p:nvPr/>
            </p:nvSpPr>
            <p:spPr bwMode="auto">
              <a:xfrm>
                <a:off x="375818" y="1881328"/>
                <a:ext cx="1027830" cy="845175"/>
              </a:xfrm>
              <a:prstGeom prst="rect">
                <a:avLst/>
              </a:prstGeom>
              <a:solidFill>
                <a:srgbClr val="215968"/>
              </a:solidFill>
              <a:ln w="69850" cap="flat" cmpd="sng" algn="ctr">
                <a:noFill/>
                <a:prstDash val="solid"/>
              </a:ln>
              <a:effectLst/>
            </p:spPr>
            <p:txBody>
              <a:bodyPr rtlCol="0" anchor="ctr"/>
              <a:lstStyle/>
              <a:p>
                <a:pPr algn="ctr" fontAlgn="auto">
                  <a:spcBef>
                    <a:spcPts val="0"/>
                  </a:spcBef>
                  <a:spcAft>
                    <a:spcPts val="0"/>
                  </a:spcAft>
                </a:pPr>
                <a:r>
                  <a:rPr lang="zh-CN" altLang="en-US" dirty="0">
                    <a:solidFill>
                      <a:srgbClr val="FFFFFF"/>
                    </a:solidFill>
                    <a:latin typeface="微软雅黑" panose="020B0503020204020204" pitchFamily="34" charset="-122"/>
                    <a:ea typeface="微软雅黑" panose="020B0503020204020204" pitchFamily="34" charset="-122"/>
                  </a:rPr>
                  <a:t>科技维</a:t>
                </a:r>
                <a:endParaRPr lang="en-US" dirty="0">
                  <a:solidFill>
                    <a:srgbClr val="FFFFFF"/>
                  </a:solidFill>
                  <a:latin typeface="微软雅黑" panose="020B0503020204020204" pitchFamily="34" charset="-122"/>
                  <a:ea typeface="微软雅黑" panose="020B0503020204020204" pitchFamily="34" charset="-122"/>
                </a:endParaRPr>
              </a:p>
            </p:txBody>
          </p:sp>
          <p:sp>
            <p:nvSpPr>
              <p:cNvPr id="80" name="Rectangle 48"/>
              <p:cNvSpPr/>
              <p:nvPr/>
            </p:nvSpPr>
            <p:spPr bwMode="auto">
              <a:xfrm>
                <a:off x="375818" y="5536149"/>
                <a:ext cx="1027830" cy="845175"/>
              </a:xfrm>
              <a:prstGeom prst="rect">
                <a:avLst/>
              </a:prstGeom>
              <a:solidFill>
                <a:schemeClr val="accent3">
                  <a:lumMod val="50000"/>
                </a:schemeClr>
              </a:solidFill>
              <a:ln w="69850" cap="flat" cmpd="sng" algn="ctr">
                <a:noFill/>
                <a:prstDash val="solid"/>
              </a:ln>
              <a:effectLst/>
            </p:spPr>
            <p:txBody>
              <a:bodyPr rtlCol="0" anchor="ctr"/>
              <a:lstStyle/>
              <a:p>
                <a:pPr algn="ctr" fontAlgn="auto">
                  <a:spcBef>
                    <a:spcPts val="0"/>
                  </a:spcBef>
                  <a:spcAft>
                    <a:spcPts val="0"/>
                  </a:spcAft>
                </a:pPr>
                <a:r>
                  <a:rPr lang="zh-CN" altLang="en-US" dirty="0">
                    <a:solidFill>
                      <a:srgbClr val="FFFFFF"/>
                    </a:solidFill>
                    <a:latin typeface="微软雅黑" panose="020B0503020204020204" pitchFamily="34" charset="-122"/>
                    <a:ea typeface="微软雅黑" panose="020B0503020204020204" pitchFamily="34" charset="-122"/>
                  </a:rPr>
                  <a:t>转化维</a:t>
                </a:r>
                <a:endParaRPr lang="en-US" dirty="0">
                  <a:solidFill>
                    <a:srgbClr val="FFFFFF"/>
                  </a:solidFill>
                  <a:latin typeface="微软雅黑" panose="020B0503020204020204" pitchFamily="34" charset="-122"/>
                  <a:ea typeface="微软雅黑" panose="020B0503020204020204" pitchFamily="34" charset="-122"/>
                </a:endParaRPr>
              </a:p>
            </p:txBody>
          </p:sp>
          <p:sp>
            <p:nvSpPr>
              <p:cNvPr id="81" name="Rectangle 42"/>
              <p:cNvSpPr/>
              <p:nvPr/>
            </p:nvSpPr>
            <p:spPr bwMode="auto">
              <a:xfrm>
                <a:off x="1592706" y="2794881"/>
                <a:ext cx="2266150" cy="845175"/>
              </a:xfrm>
              <a:prstGeom prst="rect">
                <a:avLst/>
              </a:prstGeom>
              <a:solidFill>
                <a:srgbClr val="0070C0">
                  <a:alpha val="10000"/>
                </a:srgbClr>
              </a:solidFill>
              <a:ln w="69850" cap="flat" cmpd="sng" algn="ctr">
                <a:noFill/>
                <a:prstDash val="solid"/>
              </a:ln>
              <a:effectLst/>
            </p:spPr>
            <p:txBody>
              <a:bodyPr rtlCol="0" anchor="ctr"/>
              <a:lstStyle/>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政府政策支持</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政府公共服务</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行业协会支持</a:t>
                </a:r>
              </a:p>
            </p:txBody>
          </p:sp>
          <p:sp>
            <p:nvSpPr>
              <p:cNvPr id="82" name="Rectangle 45"/>
              <p:cNvSpPr/>
              <p:nvPr/>
            </p:nvSpPr>
            <p:spPr bwMode="auto">
              <a:xfrm>
                <a:off x="1592706" y="3708436"/>
                <a:ext cx="2266150" cy="845175"/>
              </a:xfrm>
              <a:prstGeom prst="rect">
                <a:avLst/>
              </a:prstGeom>
              <a:solidFill>
                <a:srgbClr val="A67F02">
                  <a:alpha val="10000"/>
                </a:srgbClr>
              </a:solidFill>
              <a:ln w="69850" cap="flat" cmpd="sng" algn="ctr">
                <a:noFill/>
                <a:prstDash val="solid"/>
              </a:ln>
              <a:effectLst/>
            </p:spPr>
            <p:txBody>
              <a:bodyPr rtlCol="0" anchor="ctr"/>
              <a:lstStyle/>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金融服务</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中介服务</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科技成果交易转化</a:t>
                </a:r>
              </a:p>
            </p:txBody>
          </p:sp>
          <p:sp>
            <p:nvSpPr>
              <p:cNvPr id="83" name="Rectangle 48"/>
              <p:cNvSpPr/>
              <p:nvPr/>
            </p:nvSpPr>
            <p:spPr bwMode="auto">
              <a:xfrm>
                <a:off x="1592706" y="4621991"/>
                <a:ext cx="2266150" cy="845175"/>
              </a:xfrm>
              <a:prstGeom prst="rect">
                <a:avLst/>
              </a:prstGeom>
              <a:solidFill>
                <a:srgbClr val="C00000">
                  <a:alpha val="10000"/>
                </a:srgbClr>
              </a:solidFill>
              <a:ln w="69850" cap="flat" cmpd="sng" algn="ctr">
                <a:noFill/>
                <a:prstDash val="solid"/>
              </a:ln>
              <a:effectLst/>
            </p:spPr>
            <p:txBody>
              <a:bodyPr rtlCol="0" anchor="ctr"/>
              <a:lstStyle/>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北湖科技园平台服务</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创业苗圃</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孵化器</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加速器</a:t>
                </a:r>
              </a:p>
            </p:txBody>
          </p:sp>
          <p:sp>
            <p:nvSpPr>
              <p:cNvPr id="84" name="Rectangle 12"/>
              <p:cNvSpPr/>
              <p:nvPr/>
            </p:nvSpPr>
            <p:spPr bwMode="auto">
              <a:xfrm>
                <a:off x="1592706" y="1881328"/>
                <a:ext cx="2266150" cy="845175"/>
              </a:xfrm>
              <a:prstGeom prst="rect">
                <a:avLst/>
              </a:prstGeom>
              <a:solidFill>
                <a:srgbClr val="215968">
                  <a:alpha val="10000"/>
                </a:srgbClr>
              </a:solidFill>
              <a:ln w="69850" cap="flat" cmpd="sng" algn="ctr">
                <a:noFill/>
                <a:prstDash val="solid"/>
              </a:ln>
              <a:effectLst/>
            </p:spPr>
            <p:txBody>
              <a:bodyPr rtlCol="0" anchor="ctr"/>
              <a:lstStyle/>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中科院长春分院等科研机构</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吉林大学等高校</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重点企业科研部门</a:t>
                </a:r>
              </a:p>
            </p:txBody>
          </p:sp>
          <p:sp>
            <p:nvSpPr>
              <p:cNvPr id="85" name="Rectangle 48"/>
              <p:cNvSpPr/>
              <p:nvPr/>
            </p:nvSpPr>
            <p:spPr bwMode="auto">
              <a:xfrm>
                <a:off x="1592706" y="5536153"/>
                <a:ext cx="2266150" cy="845175"/>
              </a:xfrm>
              <a:prstGeom prst="rect">
                <a:avLst/>
              </a:prstGeom>
              <a:solidFill>
                <a:schemeClr val="accent3">
                  <a:lumMod val="50000"/>
                  <a:alpha val="10000"/>
                </a:schemeClr>
              </a:solidFill>
              <a:ln w="69850" cap="flat" cmpd="sng" algn="ctr">
                <a:noFill/>
                <a:prstDash val="solid"/>
              </a:ln>
              <a:effectLst/>
            </p:spPr>
            <p:txBody>
              <a:bodyPr rtlCol="0" anchor="ctr"/>
              <a:lstStyle/>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创新综合体</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技术转移中心</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44145" indent="-144145" fontAlgn="auto">
                  <a:lnSpc>
                    <a:spcPct val="120000"/>
                  </a:lnSpc>
                  <a:spcBef>
                    <a:spcPts val="0"/>
                  </a:spcBef>
                  <a:spcAft>
                    <a:spcPts val="0"/>
                  </a:spcAft>
                  <a:buFont typeface="Arial" panose="020B0604020202020204" pitchFamily="34" charset="0"/>
                  <a:buChar cha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科技大市场</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c 682"/>
          <p:cNvSpPr/>
          <p:nvPr/>
        </p:nvSpPr>
        <p:spPr bwMode="auto">
          <a:xfrm rot="18746405">
            <a:off x="4136735" y="1313043"/>
            <a:ext cx="683477" cy="711437"/>
          </a:xfrm>
          <a:custGeom>
            <a:avLst/>
            <a:gdLst>
              <a:gd name="T0" fmla="*/ 7139448 w 21600"/>
              <a:gd name="T1" fmla="*/ 0 h 21356"/>
              <a:gd name="T2" fmla="*/ 47640451 w 21600"/>
              <a:gd name="T3" fmla="*/ 47134805 h 21356"/>
              <a:gd name="T4" fmla="*/ 0 w 21600"/>
              <a:gd name="T5" fmla="*/ 47134805 h 21356"/>
              <a:gd name="T6" fmla="*/ 0 60000 65536"/>
              <a:gd name="T7" fmla="*/ 0 60000 65536"/>
              <a:gd name="T8" fmla="*/ 0 60000 65536"/>
              <a:gd name="T9" fmla="*/ 0 w 21600"/>
              <a:gd name="T10" fmla="*/ 0 h 21356"/>
              <a:gd name="T11" fmla="*/ 21600 w 21600"/>
              <a:gd name="T12" fmla="*/ 21356 h 21356"/>
            </a:gdLst>
            <a:ahLst/>
            <a:cxnLst>
              <a:cxn ang="T6">
                <a:pos x="T0" y="T1"/>
              </a:cxn>
              <a:cxn ang="T7">
                <a:pos x="T2" y="T3"/>
              </a:cxn>
              <a:cxn ang="T8">
                <a:pos x="T4" y="T5"/>
              </a:cxn>
            </a:cxnLst>
            <a:rect l="T9" t="T10" r="T11" b="T12"/>
            <a:pathLst>
              <a:path w="21600" h="21356" fill="none" extrusionOk="0">
                <a:moveTo>
                  <a:pt x="3237" y="-1"/>
                </a:moveTo>
                <a:cubicBezTo>
                  <a:pt x="13795" y="1600"/>
                  <a:pt x="21600" y="10676"/>
                  <a:pt x="21600" y="21356"/>
                </a:cubicBezTo>
              </a:path>
              <a:path w="21600" h="21356" stroke="0" extrusionOk="0">
                <a:moveTo>
                  <a:pt x="3237" y="-1"/>
                </a:moveTo>
                <a:cubicBezTo>
                  <a:pt x="13795" y="1600"/>
                  <a:pt x="21600" y="10676"/>
                  <a:pt x="21600" y="21356"/>
                </a:cubicBezTo>
                <a:lnTo>
                  <a:pt x="0" y="21356"/>
                </a:lnTo>
                <a:lnTo>
                  <a:pt x="3237" y="-1"/>
                </a:lnTo>
                <a:close/>
              </a:path>
            </a:pathLst>
          </a:custGeom>
          <a:solidFill>
            <a:srgbClr val="FFFFFF"/>
          </a:solidFill>
          <a:ln w="76200">
            <a:solidFill>
              <a:srgbClr val="FEA708"/>
            </a:solidFill>
            <a:prstDash val="solid"/>
            <a:round/>
            <a:headEnd w="lg" len="lg"/>
            <a:tailEnd type="triangle" w="lg" len="lg"/>
          </a:ln>
        </p:spPr>
        <p:txBody>
          <a:bodyPr wrap="none" anchor="ctr"/>
          <a:lstStyle/>
          <a:p>
            <a:pPr>
              <a:defRPr/>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Freeform 673"/>
          <p:cNvSpPr>
            <a:spLocks noEditPoints="1"/>
          </p:cNvSpPr>
          <p:nvPr/>
        </p:nvSpPr>
        <p:spPr bwMode="auto">
          <a:xfrm rot="21275257">
            <a:off x="4580040" y="1640729"/>
            <a:ext cx="1863441" cy="1770130"/>
          </a:xfrm>
          <a:custGeom>
            <a:avLst/>
            <a:gdLst>
              <a:gd name="T0" fmla="*/ 2147483646 w 1816"/>
              <a:gd name="T1" fmla="*/ 2147483646 h 1816"/>
              <a:gd name="T2" fmla="*/ 2147483646 w 1816"/>
              <a:gd name="T3" fmla="*/ 2147483646 h 1816"/>
              <a:gd name="T4" fmla="*/ 2147483646 w 1816"/>
              <a:gd name="T5" fmla="*/ 2147483646 h 1816"/>
              <a:gd name="T6" fmla="*/ 2147483646 w 1816"/>
              <a:gd name="T7" fmla="*/ 2147483646 h 1816"/>
              <a:gd name="T8" fmla="*/ 2147483646 w 1816"/>
              <a:gd name="T9" fmla="*/ 2147483646 h 1816"/>
              <a:gd name="T10" fmla="*/ 2147483646 w 1816"/>
              <a:gd name="T11" fmla="*/ 2147483646 h 1816"/>
              <a:gd name="T12" fmla="*/ 2147483646 w 1816"/>
              <a:gd name="T13" fmla="*/ 2147483646 h 1816"/>
              <a:gd name="T14" fmla="*/ 2147483646 w 1816"/>
              <a:gd name="T15" fmla="*/ 2147483646 h 1816"/>
              <a:gd name="T16" fmla="*/ 2147483646 w 1816"/>
              <a:gd name="T17" fmla="*/ 2147483646 h 1816"/>
              <a:gd name="T18" fmla="*/ 2147483646 w 1816"/>
              <a:gd name="T19" fmla="*/ 2147483646 h 1816"/>
              <a:gd name="T20" fmla="*/ 2147483646 w 1816"/>
              <a:gd name="T21" fmla="*/ 2147483646 h 1816"/>
              <a:gd name="T22" fmla="*/ 2147483646 w 1816"/>
              <a:gd name="T23" fmla="*/ 2147483646 h 1816"/>
              <a:gd name="T24" fmla="*/ 0 w 1816"/>
              <a:gd name="T25" fmla="*/ 2147483646 h 1816"/>
              <a:gd name="T26" fmla="*/ 2147483646 w 1816"/>
              <a:gd name="T27" fmla="*/ 2147483646 h 1816"/>
              <a:gd name="T28" fmla="*/ 2147483646 w 1816"/>
              <a:gd name="T29" fmla="*/ 2147483646 h 1816"/>
              <a:gd name="T30" fmla="*/ 2147483646 w 1816"/>
              <a:gd name="T31" fmla="*/ 2147483646 h 1816"/>
              <a:gd name="T32" fmla="*/ 2147483646 w 1816"/>
              <a:gd name="T33" fmla="*/ 2147483646 h 1816"/>
              <a:gd name="T34" fmla="*/ 2147483646 w 1816"/>
              <a:gd name="T35" fmla="*/ 2147483646 h 1816"/>
              <a:gd name="T36" fmla="*/ 2147483646 w 1816"/>
              <a:gd name="T37" fmla="*/ 2147483646 h 1816"/>
              <a:gd name="T38" fmla="*/ 2147483646 w 1816"/>
              <a:gd name="T39" fmla="*/ 2147483646 h 1816"/>
              <a:gd name="T40" fmla="*/ 2147483646 w 1816"/>
              <a:gd name="T41" fmla="*/ 2147483646 h 1816"/>
              <a:gd name="T42" fmla="*/ 2147483646 w 1816"/>
              <a:gd name="T43" fmla="*/ 2147483646 h 1816"/>
              <a:gd name="T44" fmla="*/ 2147483646 w 1816"/>
              <a:gd name="T45" fmla="*/ 2147483646 h 1816"/>
              <a:gd name="T46" fmla="*/ 2147483646 w 1816"/>
              <a:gd name="T47" fmla="*/ 2147483646 h 1816"/>
              <a:gd name="T48" fmla="*/ 2147483646 w 1816"/>
              <a:gd name="T49" fmla="*/ 2147483646 h 1816"/>
              <a:gd name="T50" fmla="*/ 2147483646 w 1816"/>
              <a:gd name="T51" fmla="*/ 2147483646 h 1816"/>
              <a:gd name="T52" fmla="*/ 2147483646 w 1816"/>
              <a:gd name="T53" fmla="*/ 2147483646 h 1816"/>
              <a:gd name="T54" fmla="*/ 2147483646 w 1816"/>
              <a:gd name="T55" fmla="*/ 2147483646 h 1816"/>
              <a:gd name="T56" fmla="*/ 2147483646 w 1816"/>
              <a:gd name="T57" fmla="*/ 2147483646 h 1816"/>
              <a:gd name="T58" fmla="*/ 2147483646 w 1816"/>
              <a:gd name="T59" fmla="*/ 2147483646 h 1816"/>
              <a:gd name="T60" fmla="*/ 2147483646 w 1816"/>
              <a:gd name="T61" fmla="*/ 2147483646 h 1816"/>
              <a:gd name="T62" fmla="*/ 2147483646 w 1816"/>
              <a:gd name="T63" fmla="*/ 2147483646 h 1816"/>
              <a:gd name="T64" fmla="*/ 2147483646 w 1816"/>
              <a:gd name="T65" fmla="*/ 2147483646 h 1816"/>
              <a:gd name="T66" fmla="*/ 2147483646 w 1816"/>
              <a:gd name="T67" fmla="*/ 2147483646 h 1816"/>
              <a:gd name="T68" fmla="*/ 2147483646 w 1816"/>
              <a:gd name="T69" fmla="*/ 2147483646 h 1816"/>
              <a:gd name="T70" fmla="*/ 2147483646 w 1816"/>
              <a:gd name="T71" fmla="*/ 2147483646 h 1816"/>
              <a:gd name="T72" fmla="*/ 2147483646 w 1816"/>
              <a:gd name="T73" fmla="*/ 2147483646 h 1816"/>
              <a:gd name="T74" fmla="*/ 2147483646 w 1816"/>
              <a:gd name="T75" fmla="*/ 2147483646 h 1816"/>
              <a:gd name="T76" fmla="*/ 2147483646 w 1816"/>
              <a:gd name="T77" fmla="*/ 2147483646 h 1816"/>
              <a:gd name="T78" fmla="*/ 2147483646 w 1816"/>
              <a:gd name="T79" fmla="*/ 2147483646 h 1816"/>
              <a:gd name="T80" fmla="*/ 2147483646 w 1816"/>
              <a:gd name="T81" fmla="*/ 2147483646 h 1816"/>
              <a:gd name="T82" fmla="*/ 2147483646 w 1816"/>
              <a:gd name="T83" fmla="*/ 2147483646 h 1816"/>
              <a:gd name="T84" fmla="*/ 2147483646 w 1816"/>
              <a:gd name="T85" fmla="*/ 2147483646 h 1816"/>
              <a:gd name="T86" fmla="*/ 2147483646 w 1816"/>
              <a:gd name="T87" fmla="*/ 2147483646 h 1816"/>
              <a:gd name="T88" fmla="*/ 2147483646 w 1816"/>
              <a:gd name="T89" fmla="*/ 2147483646 h 1816"/>
              <a:gd name="T90" fmla="*/ 2147483646 w 1816"/>
              <a:gd name="T91" fmla="*/ 2147483646 h 1816"/>
              <a:gd name="T92" fmla="*/ 2147483646 w 1816"/>
              <a:gd name="T93" fmla="*/ 2147483646 h 1816"/>
              <a:gd name="T94" fmla="*/ 2147483646 w 1816"/>
              <a:gd name="T95" fmla="*/ 2147483646 h 1816"/>
              <a:gd name="T96" fmla="*/ 2147483646 w 1816"/>
              <a:gd name="T97" fmla="*/ 2147483646 h 1816"/>
              <a:gd name="T98" fmla="*/ 2147483646 w 1816"/>
              <a:gd name="T99" fmla="*/ 2147483646 h 1816"/>
              <a:gd name="T100" fmla="*/ 2147483646 w 1816"/>
              <a:gd name="T101" fmla="*/ 2147483646 h 1816"/>
              <a:gd name="T102" fmla="*/ 2147483646 w 1816"/>
              <a:gd name="T103" fmla="*/ 2147483646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6" name="Freeform 675"/>
          <p:cNvSpPr>
            <a:spLocks noEditPoints="1"/>
          </p:cNvSpPr>
          <p:nvPr/>
        </p:nvSpPr>
        <p:spPr bwMode="auto">
          <a:xfrm rot="21275257">
            <a:off x="2266493" y="1687732"/>
            <a:ext cx="2430575" cy="2307473"/>
          </a:xfrm>
          <a:custGeom>
            <a:avLst/>
            <a:gdLst>
              <a:gd name="T0" fmla="*/ 2147483646 w 2622"/>
              <a:gd name="T1" fmla="*/ 2147483646 h 2622"/>
              <a:gd name="T2" fmla="*/ 2147483646 w 2622"/>
              <a:gd name="T3" fmla="*/ 2147483646 h 2622"/>
              <a:gd name="T4" fmla="*/ 2147483646 w 2622"/>
              <a:gd name="T5" fmla="*/ 2147483646 h 2622"/>
              <a:gd name="T6" fmla="*/ 2147483646 w 2622"/>
              <a:gd name="T7" fmla="*/ 2147483646 h 2622"/>
              <a:gd name="T8" fmla="*/ 2147483646 w 2622"/>
              <a:gd name="T9" fmla="*/ 2147483646 h 2622"/>
              <a:gd name="T10" fmla="*/ 2147483646 w 2622"/>
              <a:gd name="T11" fmla="*/ 2147483646 h 2622"/>
              <a:gd name="T12" fmla="*/ 2147483646 w 2622"/>
              <a:gd name="T13" fmla="*/ 2147483646 h 2622"/>
              <a:gd name="T14" fmla="*/ 2147483646 w 2622"/>
              <a:gd name="T15" fmla="*/ 2147483646 h 2622"/>
              <a:gd name="T16" fmla="*/ 2147483646 w 2622"/>
              <a:gd name="T17" fmla="*/ 2147483646 h 2622"/>
              <a:gd name="T18" fmla="*/ 2147483646 w 2622"/>
              <a:gd name="T19" fmla="*/ 2147483646 h 2622"/>
              <a:gd name="T20" fmla="*/ 2147483646 w 2622"/>
              <a:gd name="T21" fmla="*/ 2147483646 h 2622"/>
              <a:gd name="T22" fmla="*/ 2147483646 w 2622"/>
              <a:gd name="T23" fmla="*/ 2147483646 h 2622"/>
              <a:gd name="T24" fmla="*/ 2147483646 w 2622"/>
              <a:gd name="T25" fmla="*/ 2147483646 h 2622"/>
              <a:gd name="T26" fmla="*/ 2147483646 w 2622"/>
              <a:gd name="T27" fmla="*/ 2147483646 h 2622"/>
              <a:gd name="T28" fmla="*/ 2147483646 w 2622"/>
              <a:gd name="T29" fmla="*/ 2147483646 h 2622"/>
              <a:gd name="T30" fmla="*/ 2147483646 w 2622"/>
              <a:gd name="T31" fmla="*/ 2147483646 h 2622"/>
              <a:gd name="T32" fmla="*/ 2147483646 w 2622"/>
              <a:gd name="T33" fmla="*/ 2147483646 h 2622"/>
              <a:gd name="T34" fmla="*/ 2147483646 w 2622"/>
              <a:gd name="T35" fmla="*/ 2147483646 h 2622"/>
              <a:gd name="T36" fmla="*/ 2147483646 w 2622"/>
              <a:gd name="T37" fmla="*/ 2147483646 h 2622"/>
              <a:gd name="T38" fmla="*/ 2147483646 w 2622"/>
              <a:gd name="T39" fmla="*/ 2147483646 h 2622"/>
              <a:gd name="T40" fmla="*/ 2147483646 w 2622"/>
              <a:gd name="T41" fmla="*/ 2147483646 h 2622"/>
              <a:gd name="T42" fmla="*/ 2147483646 w 2622"/>
              <a:gd name="T43" fmla="*/ 2147483646 h 2622"/>
              <a:gd name="T44" fmla="*/ 2147483646 w 2622"/>
              <a:gd name="T45" fmla="*/ 2147483646 h 2622"/>
              <a:gd name="T46" fmla="*/ 2147483646 w 2622"/>
              <a:gd name="T47" fmla="*/ 2147483646 h 2622"/>
              <a:gd name="T48" fmla="*/ 2147483646 w 2622"/>
              <a:gd name="T49" fmla="*/ 2147483646 h 2622"/>
              <a:gd name="T50" fmla="*/ 2147483646 w 2622"/>
              <a:gd name="T51" fmla="*/ 2147483646 h 2622"/>
              <a:gd name="T52" fmla="*/ 2147483646 w 2622"/>
              <a:gd name="T53" fmla="*/ 2147483646 h 2622"/>
              <a:gd name="T54" fmla="*/ 2147483646 w 2622"/>
              <a:gd name="T55" fmla="*/ 2147483646 h 2622"/>
              <a:gd name="T56" fmla="*/ 2147483646 w 2622"/>
              <a:gd name="T57" fmla="*/ 2147483646 h 2622"/>
              <a:gd name="T58" fmla="*/ 2147483646 w 2622"/>
              <a:gd name="T59" fmla="*/ 2147483646 h 2622"/>
              <a:gd name="T60" fmla="*/ 2147483646 w 2622"/>
              <a:gd name="T61" fmla="*/ 2147483646 h 2622"/>
              <a:gd name="T62" fmla="*/ 2147483646 w 2622"/>
              <a:gd name="T63" fmla="*/ 2147483646 h 2622"/>
              <a:gd name="T64" fmla="*/ 2147483646 w 2622"/>
              <a:gd name="T65" fmla="*/ 2147483646 h 2622"/>
              <a:gd name="T66" fmla="*/ 2147483646 w 2622"/>
              <a:gd name="T67" fmla="*/ 2147483646 h 2622"/>
              <a:gd name="T68" fmla="*/ 2147483646 w 2622"/>
              <a:gd name="T69" fmla="*/ 2147483646 h 2622"/>
              <a:gd name="T70" fmla="*/ 2147483646 w 2622"/>
              <a:gd name="T71" fmla="*/ 2147483646 h 2622"/>
              <a:gd name="T72" fmla="*/ 2147483646 w 2622"/>
              <a:gd name="T73" fmla="*/ 2147483646 h 2622"/>
              <a:gd name="T74" fmla="*/ 2147483646 w 2622"/>
              <a:gd name="T75" fmla="*/ 2147483646 h 2622"/>
              <a:gd name="T76" fmla="*/ 2147483646 w 2622"/>
              <a:gd name="T77" fmla="*/ 2147483646 h 2622"/>
              <a:gd name="T78" fmla="*/ 2147483646 w 2622"/>
              <a:gd name="T79" fmla="*/ 2147483646 h 2622"/>
              <a:gd name="T80" fmla="*/ 2147483646 w 2622"/>
              <a:gd name="T81" fmla="*/ 2147483646 h 2622"/>
              <a:gd name="T82" fmla="*/ 2147483646 w 2622"/>
              <a:gd name="T83" fmla="*/ 2147483646 h 2622"/>
              <a:gd name="T84" fmla="*/ 2147483646 w 2622"/>
              <a:gd name="T85" fmla="*/ 2147483646 h 2622"/>
              <a:gd name="T86" fmla="*/ 2147483646 w 2622"/>
              <a:gd name="T87" fmla="*/ 2147483646 h 2622"/>
              <a:gd name="T88" fmla="*/ 2147483646 w 2622"/>
              <a:gd name="T89" fmla="*/ 2147483646 h 2622"/>
              <a:gd name="T90" fmla="*/ 2147483646 w 2622"/>
              <a:gd name="T91" fmla="*/ 2147483646 h 2622"/>
              <a:gd name="T92" fmla="*/ 2147483646 w 2622"/>
              <a:gd name="T93" fmla="*/ 2147483646 h 2622"/>
              <a:gd name="T94" fmla="*/ 2147483646 w 2622"/>
              <a:gd name="T95" fmla="*/ 2147483646 h 2622"/>
              <a:gd name="T96" fmla="*/ 2147483646 w 2622"/>
              <a:gd name="T97" fmla="*/ 2147483646 h 2622"/>
              <a:gd name="T98" fmla="*/ 2147483646 w 2622"/>
              <a:gd name="T99" fmla="*/ 2147483646 h 2622"/>
              <a:gd name="T100" fmla="*/ 2147483646 w 2622"/>
              <a:gd name="T101" fmla="*/ 2147483646 h 2622"/>
              <a:gd name="T102" fmla="*/ 2147483646 w 2622"/>
              <a:gd name="T103" fmla="*/ 2147483646 h 2622"/>
              <a:gd name="T104" fmla="*/ 2147483646 w 2622"/>
              <a:gd name="T105" fmla="*/ 2147483646 h 2622"/>
              <a:gd name="T106" fmla="*/ 2147483646 w 2622"/>
              <a:gd name="T107" fmla="*/ 2147483646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2"/>
              <a:gd name="T163" fmla="*/ 0 h 2622"/>
              <a:gd name="T164" fmla="*/ 2622 w 2622"/>
              <a:gd name="T165" fmla="*/ 2622 h 26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7" name="Oval 676"/>
          <p:cNvSpPr>
            <a:spLocks noChangeArrowheads="1"/>
          </p:cNvSpPr>
          <p:nvPr/>
        </p:nvSpPr>
        <p:spPr bwMode="auto">
          <a:xfrm rot="21275257">
            <a:off x="2526429" y="1934503"/>
            <a:ext cx="1910703" cy="1812862"/>
          </a:xfrm>
          <a:prstGeom prst="ellipse">
            <a:avLst/>
          </a:prstGeom>
          <a:solidFill>
            <a:srgbClr val="FEA808"/>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kumimoji="1" lang="ko-KR" altLang="en-US" sz="1800">
              <a:latin typeface="微软雅黑" panose="020B0503020204020204" pitchFamily="34" charset="-122"/>
              <a:ea typeface="Gulim" panose="020B0600000101010101" pitchFamily="34" charset="-127"/>
            </a:endParaRPr>
          </a:p>
        </p:txBody>
      </p:sp>
      <p:sp>
        <p:nvSpPr>
          <p:cNvPr id="38" name="Oval 677"/>
          <p:cNvSpPr>
            <a:spLocks noChangeArrowheads="1"/>
          </p:cNvSpPr>
          <p:nvPr/>
        </p:nvSpPr>
        <p:spPr bwMode="auto">
          <a:xfrm rot="21275257">
            <a:off x="4872610" y="1919546"/>
            <a:ext cx="1277178" cy="1212492"/>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kumimoji="1" lang="ko-KR" altLang="en-US" sz="1800">
              <a:latin typeface="微软雅黑" panose="020B0503020204020204" pitchFamily="34" charset="-122"/>
              <a:ea typeface="Gulim" panose="020B0600000101010101" pitchFamily="34" charset="-127"/>
            </a:endParaRPr>
          </a:p>
        </p:txBody>
      </p:sp>
      <p:sp>
        <p:nvSpPr>
          <p:cNvPr id="56" name="Freeform 679"/>
          <p:cNvSpPr>
            <a:spLocks noEditPoints="1"/>
          </p:cNvSpPr>
          <p:nvPr/>
        </p:nvSpPr>
        <p:spPr bwMode="auto">
          <a:xfrm rot="21275257">
            <a:off x="5635539" y="3051918"/>
            <a:ext cx="1632762" cy="1551134"/>
          </a:xfrm>
          <a:custGeom>
            <a:avLst/>
            <a:gdLst>
              <a:gd name="T0" fmla="*/ 2147483646 w 1816"/>
              <a:gd name="T1" fmla="*/ 2147483646 h 1816"/>
              <a:gd name="T2" fmla="*/ 2147483646 w 1816"/>
              <a:gd name="T3" fmla="*/ 2147483646 h 1816"/>
              <a:gd name="T4" fmla="*/ 2147483646 w 1816"/>
              <a:gd name="T5" fmla="*/ 2147483646 h 1816"/>
              <a:gd name="T6" fmla="*/ 2147483646 w 1816"/>
              <a:gd name="T7" fmla="*/ 2147483646 h 1816"/>
              <a:gd name="T8" fmla="*/ 2147483646 w 1816"/>
              <a:gd name="T9" fmla="*/ 2147483646 h 1816"/>
              <a:gd name="T10" fmla="*/ 2147483646 w 1816"/>
              <a:gd name="T11" fmla="*/ 2147483646 h 1816"/>
              <a:gd name="T12" fmla="*/ 2147483646 w 1816"/>
              <a:gd name="T13" fmla="*/ 2147483646 h 1816"/>
              <a:gd name="T14" fmla="*/ 2147483646 w 1816"/>
              <a:gd name="T15" fmla="*/ 2147483646 h 1816"/>
              <a:gd name="T16" fmla="*/ 2147483646 w 1816"/>
              <a:gd name="T17" fmla="*/ 2147483646 h 1816"/>
              <a:gd name="T18" fmla="*/ 2147483646 w 1816"/>
              <a:gd name="T19" fmla="*/ 2147483646 h 1816"/>
              <a:gd name="T20" fmla="*/ 2147483646 w 1816"/>
              <a:gd name="T21" fmla="*/ 2147483646 h 1816"/>
              <a:gd name="T22" fmla="*/ 2147483646 w 1816"/>
              <a:gd name="T23" fmla="*/ 2147483646 h 1816"/>
              <a:gd name="T24" fmla="*/ 0 w 1816"/>
              <a:gd name="T25" fmla="*/ 2147483646 h 1816"/>
              <a:gd name="T26" fmla="*/ 2147483646 w 1816"/>
              <a:gd name="T27" fmla="*/ 2147483646 h 1816"/>
              <a:gd name="T28" fmla="*/ 2147483646 w 1816"/>
              <a:gd name="T29" fmla="*/ 2147483646 h 1816"/>
              <a:gd name="T30" fmla="*/ 2147483646 w 1816"/>
              <a:gd name="T31" fmla="*/ 2147483646 h 1816"/>
              <a:gd name="T32" fmla="*/ 2147483646 w 1816"/>
              <a:gd name="T33" fmla="*/ 2147483646 h 1816"/>
              <a:gd name="T34" fmla="*/ 2147483646 w 1816"/>
              <a:gd name="T35" fmla="*/ 2147483646 h 1816"/>
              <a:gd name="T36" fmla="*/ 2147483646 w 1816"/>
              <a:gd name="T37" fmla="*/ 2147483646 h 1816"/>
              <a:gd name="T38" fmla="*/ 2147483646 w 1816"/>
              <a:gd name="T39" fmla="*/ 2147483646 h 1816"/>
              <a:gd name="T40" fmla="*/ 2147483646 w 1816"/>
              <a:gd name="T41" fmla="*/ 2147483646 h 1816"/>
              <a:gd name="T42" fmla="*/ 2147483646 w 1816"/>
              <a:gd name="T43" fmla="*/ 2147483646 h 1816"/>
              <a:gd name="T44" fmla="*/ 2147483646 w 1816"/>
              <a:gd name="T45" fmla="*/ 2147483646 h 1816"/>
              <a:gd name="T46" fmla="*/ 2147483646 w 1816"/>
              <a:gd name="T47" fmla="*/ 2147483646 h 1816"/>
              <a:gd name="T48" fmla="*/ 2147483646 w 1816"/>
              <a:gd name="T49" fmla="*/ 2147483646 h 1816"/>
              <a:gd name="T50" fmla="*/ 2147483646 w 1816"/>
              <a:gd name="T51" fmla="*/ 2147483646 h 1816"/>
              <a:gd name="T52" fmla="*/ 2147483646 w 1816"/>
              <a:gd name="T53" fmla="*/ 2147483646 h 1816"/>
              <a:gd name="T54" fmla="*/ 2147483646 w 1816"/>
              <a:gd name="T55" fmla="*/ 2147483646 h 1816"/>
              <a:gd name="T56" fmla="*/ 2147483646 w 1816"/>
              <a:gd name="T57" fmla="*/ 2147483646 h 1816"/>
              <a:gd name="T58" fmla="*/ 2147483646 w 1816"/>
              <a:gd name="T59" fmla="*/ 2147483646 h 1816"/>
              <a:gd name="T60" fmla="*/ 2147483646 w 1816"/>
              <a:gd name="T61" fmla="*/ 2147483646 h 1816"/>
              <a:gd name="T62" fmla="*/ 2147483646 w 1816"/>
              <a:gd name="T63" fmla="*/ 2147483646 h 1816"/>
              <a:gd name="T64" fmla="*/ 2147483646 w 1816"/>
              <a:gd name="T65" fmla="*/ 2147483646 h 1816"/>
              <a:gd name="T66" fmla="*/ 2147483646 w 1816"/>
              <a:gd name="T67" fmla="*/ 2147483646 h 1816"/>
              <a:gd name="T68" fmla="*/ 2147483646 w 1816"/>
              <a:gd name="T69" fmla="*/ 2147483646 h 1816"/>
              <a:gd name="T70" fmla="*/ 2147483646 w 1816"/>
              <a:gd name="T71" fmla="*/ 2147483646 h 1816"/>
              <a:gd name="T72" fmla="*/ 2147483646 w 1816"/>
              <a:gd name="T73" fmla="*/ 2147483646 h 1816"/>
              <a:gd name="T74" fmla="*/ 2147483646 w 1816"/>
              <a:gd name="T75" fmla="*/ 2147483646 h 1816"/>
              <a:gd name="T76" fmla="*/ 2147483646 w 1816"/>
              <a:gd name="T77" fmla="*/ 2147483646 h 1816"/>
              <a:gd name="T78" fmla="*/ 2147483646 w 1816"/>
              <a:gd name="T79" fmla="*/ 2147483646 h 1816"/>
              <a:gd name="T80" fmla="*/ 2147483646 w 1816"/>
              <a:gd name="T81" fmla="*/ 2147483646 h 1816"/>
              <a:gd name="T82" fmla="*/ 2147483646 w 1816"/>
              <a:gd name="T83" fmla="*/ 2147483646 h 1816"/>
              <a:gd name="T84" fmla="*/ 2147483646 w 1816"/>
              <a:gd name="T85" fmla="*/ 2147483646 h 1816"/>
              <a:gd name="T86" fmla="*/ 2147483646 w 1816"/>
              <a:gd name="T87" fmla="*/ 2147483646 h 1816"/>
              <a:gd name="T88" fmla="*/ 2147483646 w 1816"/>
              <a:gd name="T89" fmla="*/ 2147483646 h 1816"/>
              <a:gd name="T90" fmla="*/ 2147483646 w 1816"/>
              <a:gd name="T91" fmla="*/ 2147483646 h 1816"/>
              <a:gd name="T92" fmla="*/ 2147483646 w 1816"/>
              <a:gd name="T93" fmla="*/ 2147483646 h 1816"/>
              <a:gd name="T94" fmla="*/ 2147483646 w 1816"/>
              <a:gd name="T95" fmla="*/ 2147483646 h 1816"/>
              <a:gd name="T96" fmla="*/ 2147483646 w 1816"/>
              <a:gd name="T97" fmla="*/ 2147483646 h 1816"/>
              <a:gd name="T98" fmla="*/ 2147483646 w 1816"/>
              <a:gd name="T99" fmla="*/ 2147483646 h 1816"/>
              <a:gd name="T100" fmla="*/ 2147483646 w 1816"/>
              <a:gd name="T101" fmla="*/ 2147483646 h 1816"/>
              <a:gd name="T102" fmla="*/ 2147483646 w 1816"/>
              <a:gd name="T103" fmla="*/ 2147483646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7" name="Oval 680"/>
          <p:cNvSpPr>
            <a:spLocks noChangeArrowheads="1"/>
          </p:cNvSpPr>
          <p:nvPr/>
        </p:nvSpPr>
        <p:spPr bwMode="auto">
          <a:xfrm rot="21275257">
            <a:off x="5892101" y="3296553"/>
            <a:ext cx="1118515" cy="1061865"/>
          </a:xfrm>
          <a:prstGeom prst="ellipse">
            <a:avLst/>
          </a:prstGeom>
          <a:solidFill>
            <a:srgbClr val="00ADE6"/>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kumimoji="1" lang="ko-KR" altLang="en-US" sz="1800">
              <a:latin typeface="微软雅黑" panose="020B0503020204020204" pitchFamily="34" charset="-122"/>
              <a:ea typeface="Gulim" panose="020B0600000101010101" pitchFamily="34" charset="-127"/>
            </a:endParaRPr>
          </a:p>
        </p:txBody>
      </p:sp>
      <p:sp>
        <p:nvSpPr>
          <p:cNvPr id="58" name="Arc 681"/>
          <p:cNvSpPr/>
          <p:nvPr/>
        </p:nvSpPr>
        <p:spPr bwMode="auto">
          <a:xfrm rot="7501686">
            <a:off x="4569345" y="2979018"/>
            <a:ext cx="1283073" cy="1098224"/>
          </a:xfrm>
          <a:custGeom>
            <a:avLst/>
            <a:gdLst>
              <a:gd name="T0" fmla="*/ 115621791 w 21600"/>
              <a:gd name="T1" fmla="*/ 0 h 15695"/>
              <a:gd name="T2" fmla="*/ 168290462 w 21600"/>
              <a:gd name="T3" fmla="*/ 152955741 h 15695"/>
              <a:gd name="T4" fmla="*/ 0 w 21600"/>
              <a:gd name="T5" fmla="*/ 152955741 h 15695"/>
              <a:gd name="T6" fmla="*/ 0 60000 65536"/>
              <a:gd name="T7" fmla="*/ 0 60000 65536"/>
              <a:gd name="T8" fmla="*/ 0 60000 65536"/>
              <a:gd name="T9" fmla="*/ 0 w 21600"/>
              <a:gd name="T10" fmla="*/ 0 h 15695"/>
              <a:gd name="T11" fmla="*/ 21600 w 21600"/>
              <a:gd name="T12" fmla="*/ 15695 h 15695"/>
            </a:gdLst>
            <a:ahLst/>
            <a:cxnLst>
              <a:cxn ang="T6">
                <a:pos x="T0" y="T1"/>
              </a:cxn>
              <a:cxn ang="T7">
                <a:pos x="T2" y="T3"/>
              </a:cxn>
              <a:cxn ang="T8">
                <a:pos x="T4" y="T5"/>
              </a:cxn>
            </a:cxnLst>
            <a:rect l="T9" t="T10" r="T11" b="T12"/>
            <a:pathLst>
              <a:path w="21600" h="15695" fill="none" extrusionOk="0">
                <a:moveTo>
                  <a:pt x="14840" y="-1"/>
                </a:moveTo>
                <a:cubicBezTo>
                  <a:pt x="19155" y="4079"/>
                  <a:pt x="21600" y="9756"/>
                  <a:pt x="21600" y="15695"/>
                </a:cubicBezTo>
              </a:path>
              <a:path w="21600" h="15695" stroke="0" extrusionOk="0">
                <a:moveTo>
                  <a:pt x="14840" y="-1"/>
                </a:moveTo>
                <a:cubicBezTo>
                  <a:pt x="19155" y="4079"/>
                  <a:pt x="21600" y="9756"/>
                  <a:pt x="21600" y="15695"/>
                </a:cubicBezTo>
                <a:lnTo>
                  <a:pt x="0" y="15695"/>
                </a:lnTo>
                <a:lnTo>
                  <a:pt x="14840" y="-1"/>
                </a:lnTo>
                <a:close/>
              </a:path>
            </a:pathLst>
          </a:custGeom>
          <a:noFill/>
          <a:ln w="76200">
            <a:solidFill>
              <a:srgbClr val="15AFEC"/>
            </a:solidFill>
            <a:prstDash val="solid"/>
            <a:round/>
            <a:headEnd w="lg" len="lg"/>
            <a:tailEnd type="triangle" w="lg" len="lg"/>
          </a:ln>
        </p:spPr>
        <p:txBody>
          <a:bodyPr wrap="none" anchor="ctr"/>
          <a:lstStyle/>
          <a:p>
            <a:pPr>
              <a:defRPr/>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9" name="Arc 683"/>
          <p:cNvSpPr/>
          <p:nvPr/>
        </p:nvSpPr>
        <p:spPr bwMode="auto">
          <a:xfrm rot="256945">
            <a:off x="6556865" y="2423693"/>
            <a:ext cx="453581" cy="714544"/>
          </a:xfrm>
          <a:custGeom>
            <a:avLst/>
            <a:gdLst>
              <a:gd name="T0" fmla="*/ 2673113 w 21600"/>
              <a:gd name="T1" fmla="*/ 0 h 31203"/>
              <a:gd name="T2" fmla="*/ 15875916 w 21600"/>
              <a:gd name="T3" fmla="*/ 25874024 h 31203"/>
              <a:gd name="T4" fmla="*/ 0 w 21600"/>
              <a:gd name="T5" fmla="*/ 17708743 h 31203"/>
              <a:gd name="T6" fmla="*/ 0 60000 65536"/>
              <a:gd name="T7" fmla="*/ 0 60000 65536"/>
              <a:gd name="T8" fmla="*/ 0 60000 65536"/>
              <a:gd name="T9" fmla="*/ 0 w 21600"/>
              <a:gd name="T10" fmla="*/ 0 h 31203"/>
              <a:gd name="T11" fmla="*/ 21600 w 21600"/>
              <a:gd name="T12" fmla="*/ 31203 h 31203"/>
            </a:gdLst>
            <a:ahLst/>
            <a:cxnLst>
              <a:cxn ang="T6">
                <a:pos x="T0" y="T1"/>
              </a:cxn>
              <a:cxn ang="T7">
                <a:pos x="T2" y="T3"/>
              </a:cxn>
              <a:cxn ang="T8">
                <a:pos x="T4" y="T5"/>
              </a:cxn>
            </a:cxnLst>
            <a:rect l="T9" t="T10" r="T11" b="T12"/>
            <a:pathLst>
              <a:path w="21600" h="31203" fill="none" extrusionOk="0">
                <a:moveTo>
                  <a:pt x="3237" y="-1"/>
                </a:moveTo>
                <a:cubicBezTo>
                  <a:pt x="13795" y="1600"/>
                  <a:pt x="21600" y="10676"/>
                  <a:pt x="21600" y="21356"/>
                </a:cubicBezTo>
                <a:cubicBezTo>
                  <a:pt x="21600" y="24780"/>
                  <a:pt x="20785" y="28155"/>
                  <a:pt x="19224" y="31202"/>
                </a:cubicBezTo>
              </a:path>
              <a:path w="21600" h="31203" stroke="0" extrusionOk="0">
                <a:moveTo>
                  <a:pt x="3237" y="-1"/>
                </a:moveTo>
                <a:cubicBezTo>
                  <a:pt x="13795" y="1600"/>
                  <a:pt x="21600" y="10676"/>
                  <a:pt x="21600" y="21356"/>
                </a:cubicBezTo>
                <a:cubicBezTo>
                  <a:pt x="21600" y="24780"/>
                  <a:pt x="20785" y="28155"/>
                  <a:pt x="19224" y="31202"/>
                </a:cubicBezTo>
                <a:lnTo>
                  <a:pt x="0" y="21356"/>
                </a:lnTo>
                <a:lnTo>
                  <a:pt x="3237" y="-1"/>
                </a:lnTo>
                <a:close/>
              </a:path>
            </a:pathLst>
          </a:custGeom>
          <a:noFill/>
          <a:ln w="76200">
            <a:solidFill>
              <a:srgbClr val="0070C0"/>
            </a:solidFill>
            <a:prstDash val="solid"/>
            <a:round/>
            <a:headEnd w="lg" len="lg"/>
            <a:tailEnd type="triangle" w="lg" len="lg"/>
          </a:ln>
        </p:spPr>
        <p:txBody>
          <a:bodyPr wrap="none" anchor="ctr"/>
          <a:lstStyle/>
          <a:p>
            <a:pPr>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0" name="文本框 42"/>
          <p:cNvSpPr txBox="1">
            <a:spLocks noChangeArrowheads="1"/>
          </p:cNvSpPr>
          <p:nvPr/>
        </p:nvSpPr>
        <p:spPr bwMode="auto">
          <a:xfrm>
            <a:off x="5227465" y="1911140"/>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ct val="100000"/>
              </a:lnSpc>
              <a:spcBef>
                <a:spcPct val="0"/>
              </a:spcBef>
              <a:buFontTx/>
              <a:buNone/>
            </a:pPr>
            <a:endParaRPr lang="zh-CN" altLang="en-US" sz="200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1" name="文本框 43"/>
          <p:cNvSpPr txBox="1"/>
          <p:nvPr/>
        </p:nvSpPr>
        <p:spPr bwMode="auto">
          <a:xfrm>
            <a:off x="5796855" y="3390091"/>
            <a:ext cx="1339760" cy="830997"/>
          </a:xfrm>
          <a:prstGeom prst="rect">
            <a:avLst/>
          </a:prstGeom>
          <a:noFill/>
        </p:spPr>
        <p:txBody>
          <a:bodyPr wrap="square">
            <a:spAutoFit/>
          </a:bodyPr>
          <a:lstStyle/>
          <a:p>
            <a:pPr algn="ctr">
              <a:tabLst>
                <a:tab pos="656590" algn="l"/>
                <a:tab pos="1313180" algn="l"/>
              </a:tabLst>
              <a:defRPr/>
            </a:pPr>
            <a:r>
              <a:rPr lang="zh-CN" altLang="en-US" sz="2400" b="1" kern="0" dirty="0" smtClean="0">
                <a:solidFill>
                  <a:prstClr val="white"/>
                </a:solidFill>
                <a:latin typeface="微软雅黑" panose="020B0503020204020204" pitchFamily="34" charset="-122"/>
                <a:ea typeface="微软雅黑" panose="020B0503020204020204" pitchFamily="34" charset="-122"/>
              </a:rPr>
              <a:t>金融</a:t>
            </a:r>
            <a:endParaRPr lang="en-US" altLang="zh-CN" sz="2400" b="1" kern="0" dirty="0" smtClean="0">
              <a:solidFill>
                <a:prstClr val="white"/>
              </a:solidFill>
              <a:latin typeface="微软雅黑" panose="020B0503020204020204" pitchFamily="34" charset="-122"/>
              <a:ea typeface="微软雅黑" panose="020B0503020204020204" pitchFamily="34" charset="-122"/>
            </a:endParaRPr>
          </a:p>
          <a:p>
            <a:pPr algn="ctr">
              <a:tabLst>
                <a:tab pos="656590" algn="l"/>
                <a:tab pos="1313180" algn="l"/>
              </a:tabLst>
              <a:defRPr/>
            </a:pPr>
            <a:r>
              <a:rPr lang="zh-CN" altLang="en-US" sz="2400" b="1" kern="0" dirty="0" smtClean="0">
                <a:solidFill>
                  <a:prstClr val="white"/>
                </a:solidFill>
                <a:latin typeface="微软雅黑" panose="020B0503020204020204" pitchFamily="34" charset="-122"/>
                <a:ea typeface="微软雅黑" panose="020B0503020204020204" pitchFamily="34" charset="-122"/>
              </a:rPr>
              <a:t>投资</a:t>
            </a:r>
            <a:endParaRPr lang="en-US" altLang="zh-CN" sz="2400" b="1" kern="0" dirty="0">
              <a:solidFill>
                <a:prstClr val="white"/>
              </a:solidFill>
              <a:latin typeface="微软雅黑" panose="020B0503020204020204" pitchFamily="34" charset="-122"/>
              <a:ea typeface="微软雅黑" panose="020B0503020204020204" pitchFamily="34" charset="-122"/>
            </a:endParaRPr>
          </a:p>
        </p:txBody>
      </p:sp>
      <p:sp>
        <p:nvSpPr>
          <p:cNvPr id="62" name="文本框 15"/>
          <p:cNvSpPr txBox="1"/>
          <p:nvPr/>
        </p:nvSpPr>
        <p:spPr bwMode="auto">
          <a:xfrm>
            <a:off x="2611338" y="2428352"/>
            <a:ext cx="1797234" cy="807911"/>
          </a:xfrm>
          <a:prstGeom prst="rect">
            <a:avLst/>
          </a:prstGeom>
          <a:noFill/>
          <a:ln w="9525">
            <a:noFill/>
            <a:miter/>
          </a:ln>
        </p:spPr>
        <p:txBody>
          <a:bodyPr lIns="68577" tIns="34289" rIns="68577" bIns="34289">
            <a:spAutoFit/>
          </a:bodyPr>
          <a:lstStyle/>
          <a:p>
            <a:pPr algn="ctr" fontAlgn="auto">
              <a:spcBef>
                <a:spcPts val="0"/>
              </a:spcBef>
              <a:spcAft>
                <a:spcPts val="0"/>
              </a:spcAft>
              <a:defRPr/>
            </a:pPr>
            <a:r>
              <a:rPr lang="zh-CN" altLang="en-US" sz="2400" b="1" kern="0" dirty="0" smtClean="0">
                <a:solidFill>
                  <a:prstClr val="white"/>
                </a:solidFill>
                <a:latin typeface="微软雅黑" panose="020B0503020204020204" pitchFamily="34" charset="-122"/>
                <a:ea typeface="微软雅黑" panose="020B0503020204020204" pitchFamily="34" charset="-122"/>
              </a:rPr>
              <a:t>公共</a:t>
            </a:r>
            <a:endParaRPr lang="en-US" altLang="zh-CN" sz="2400" b="1" kern="0" dirty="0" smtClean="0">
              <a:solidFill>
                <a:prstClr val="white"/>
              </a:solidFill>
              <a:latin typeface="微软雅黑" panose="020B0503020204020204" pitchFamily="34" charset="-122"/>
              <a:ea typeface="微软雅黑" panose="020B0503020204020204" pitchFamily="34" charset="-122"/>
            </a:endParaRPr>
          </a:p>
          <a:p>
            <a:pPr algn="ctr">
              <a:defRPr/>
            </a:pPr>
            <a:r>
              <a:rPr lang="zh-CN" altLang="en-US" sz="2400" b="1" kern="0" dirty="0">
                <a:solidFill>
                  <a:prstClr val="white"/>
                </a:solidFill>
                <a:latin typeface="微软雅黑" panose="020B0503020204020204" pitchFamily="34" charset="-122"/>
                <a:ea typeface="微软雅黑" panose="020B0503020204020204" pitchFamily="34" charset="-122"/>
              </a:rPr>
              <a:t>技术</a:t>
            </a:r>
          </a:p>
        </p:txBody>
      </p:sp>
      <p:sp>
        <p:nvSpPr>
          <p:cNvPr id="63" name="文本框 17"/>
          <p:cNvSpPr txBox="1"/>
          <p:nvPr/>
        </p:nvSpPr>
        <p:spPr bwMode="auto">
          <a:xfrm>
            <a:off x="4914189" y="2117033"/>
            <a:ext cx="1232198" cy="807911"/>
          </a:xfrm>
          <a:prstGeom prst="rect">
            <a:avLst/>
          </a:prstGeom>
          <a:noFill/>
          <a:ln w="9525">
            <a:noFill/>
            <a:miter/>
          </a:ln>
        </p:spPr>
        <p:txBody>
          <a:bodyPr wrap="square" lIns="68577" tIns="34289" rIns="68577" bIns="34289">
            <a:spAutoFit/>
          </a:bodyPr>
          <a:lstStyle/>
          <a:p>
            <a:pPr algn="ctr">
              <a:tabLst>
                <a:tab pos="656590" algn="l"/>
                <a:tab pos="1313180" algn="l"/>
              </a:tabLst>
              <a:defRPr/>
            </a:pPr>
            <a:r>
              <a:rPr lang="zh-CN" altLang="en-US" sz="2400" b="1" kern="0" dirty="0" smtClean="0">
                <a:solidFill>
                  <a:prstClr val="white"/>
                </a:solidFill>
                <a:latin typeface="微软雅黑" panose="020B0503020204020204" pitchFamily="34" charset="-122"/>
                <a:ea typeface="微软雅黑" panose="020B0503020204020204" pitchFamily="34" charset="-122"/>
              </a:rPr>
              <a:t>市场</a:t>
            </a:r>
            <a:endParaRPr lang="en-US" altLang="zh-CN" sz="2400" b="1" kern="0" dirty="0" smtClean="0">
              <a:solidFill>
                <a:prstClr val="white"/>
              </a:solidFill>
              <a:latin typeface="微软雅黑" panose="020B0503020204020204" pitchFamily="34" charset="-122"/>
              <a:ea typeface="微软雅黑" panose="020B0503020204020204" pitchFamily="34" charset="-122"/>
            </a:endParaRPr>
          </a:p>
          <a:p>
            <a:pPr algn="ctr">
              <a:tabLst>
                <a:tab pos="656590" algn="l"/>
                <a:tab pos="1313180" algn="l"/>
              </a:tabLst>
              <a:defRPr/>
            </a:pPr>
            <a:r>
              <a:rPr lang="zh-CN" altLang="en-US" sz="2400" b="1" kern="0" dirty="0" smtClean="0">
                <a:solidFill>
                  <a:prstClr val="white"/>
                </a:solidFill>
                <a:latin typeface="微软雅黑" panose="020B0503020204020204" pitchFamily="34" charset="-122"/>
                <a:ea typeface="微软雅黑" panose="020B0503020204020204" pitchFamily="34" charset="-122"/>
              </a:rPr>
              <a:t>对接</a:t>
            </a:r>
            <a:endParaRPr lang="zh-CN" altLang="en-US" sz="2400" b="1" kern="0" dirty="0">
              <a:solidFill>
                <a:prstClr val="white"/>
              </a:solidFill>
              <a:latin typeface="微软雅黑" panose="020B0503020204020204" pitchFamily="34" charset="-122"/>
              <a:ea typeface="微软雅黑" panose="020B0503020204020204" pitchFamily="34" charset="-122"/>
            </a:endParaRPr>
          </a:p>
        </p:txBody>
      </p:sp>
      <p:sp>
        <p:nvSpPr>
          <p:cNvPr id="65" name="文本框 22"/>
          <p:cNvSpPr txBox="1">
            <a:spLocks noChangeArrowheads="1"/>
          </p:cNvSpPr>
          <p:nvPr/>
        </p:nvSpPr>
        <p:spPr bwMode="auto">
          <a:xfrm>
            <a:off x="3060551" y="4293096"/>
            <a:ext cx="2160240" cy="179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defTabSz="495300">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defTabSz="49530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ct val="150000"/>
              </a:lnSpc>
              <a:spcBef>
                <a:spcPct val="0"/>
              </a:spcBef>
              <a:buFontTx/>
              <a:buNone/>
            </a:pPr>
            <a:r>
              <a:rPr lang="zh-CN" altLang="en-US" sz="2400" b="1" dirty="0">
                <a:solidFill>
                  <a:schemeClr val="accent6">
                    <a:lumMod val="75000"/>
                  </a:schemeClr>
                </a:solidFill>
                <a:latin typeface="微软雅黑" panose="020B0503020204020204" pitchFamily="34" charset="-122"/>
                <a:ea typeface="微软雅黑" panose="020B0503020204020204" pitchFamily="34" charset="-122"/>
              </a:rPr>
              <a:t>技术支持服务</a:t>
            </a:r>
          </a:p>
          <a:p>
            <a:pP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公共技术服务平台 </a:t>
            </a:r>
          </a:p>
          <a:p>
            <a:pP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国内外技术合作交流平台</a:t>
            </a:r>
          </a:p>
          <a:p>
            <a:pP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技术转移与成果转化平台</a:t>
            </a:r>
          </a:p>
          <a:p>
            <a:pP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专业咨询服务</a:t>
            </a:r>
          </a:p>
        </p:txBody>
      </p:sp>
      <p:sp>
        <p:nvSpPr>
          <p:cNvPr id="66" name="文本框 26"/>
          <p:cNvSpPr txBox="1">
            <a:spLocks noChangeArrowheads="1"/>
          </p:cNvSpPr>
          <p:nvPr/>
        </p:nvSpPr>
        <p:spPr bwMode="auto">
          <a:xfrm>
            <a:off x="7201515" y="1206228"/>
            <a:ext cx="2905862" cy="208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defTabSz="495300">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defTabSz="49530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ct val="150000"/>
              </a:lnSpc>
              <a:spcBef>
                <a:spcPct val="0"/>
              </a:spcBef>
              <a:buFontTx/>
              <a:buNone/>
            </a:pPr>
            <a:r>
              <a:rPr lang="zh-CN" altLang="en-US" sz="2400" b="1" dirty="0">
                <a:solidFill>
                  <a:srgbClr val="0070C0"/>
                </a:solidFill>
                <a:latin typeface="微软雅黑" panose="020B0503020204020204" pitchFamily="34" charset="-122"/>
                <a:ea typeface="微软雅黑" panose="020B0503020204020204" pitchFamily="34" charset="-122"/>
              </a:rPr>
              <a:t>市场对接服务</a:t>
            </a:r>
          </a:p>
          <a:p>
            <a:pP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双创服务</a:t>
            </a:r>
            <a:endParaRPr lang="en-US" altLang="zh-CN" sz="1400" dirty="0">
              <a:latin typeface="微软雅黑" panose="020B0503020204020204" pitchFamily="34" charset="-122"/>
              <a:ea typeface="微软雅黑" panose="020B0503020204020204" pitchFamily="34" charset="-122"/>
            </a:endParaRPr>
          </a:p>
          <a:p>
            <a:pP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贝壳汇</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企业家俱乐部</a:t>
            </a:r>
            <a:endParaRPr lang="en-US" altLang="zh-CN" sz="1400" dirty="0">
              <a:latin typeface="微软雅黑" panose="020B0503020204020204" pitchFamily="34" charset="-122"/>
              <a:ea typeface="微软雅黑" panose="020B0503020204020204" pitchFamily="34" charset="-122"/>
            </a:endParaRPr>
          </a:p>
          <a:p>
            <a:pP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国际合作</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中以科技创新协作中心</a:t>
            </a:r>
            <a:endParaRPr lang="en-US" altLang="zh-CN" sz="1400" dirty="0">
              <a:latin typeface="微软雅黑" panose="020B0503020204020204" pitchFamily="34" charset="-122"/>
              <a:ea typeface="微软雅黑" panose="020B0503020204020204" pitchFamily="34" charset="-122"/>
            </a:endParaRPr>
          </a:p>
          <a:p>
            <a:pP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人才、政策、财务、法务</a:t>
            </a:r>
            <a:r>
              <a:rPr lang="en-US" altLang="zh-CN" sz="1400" dirty="0">
                <a:latin typeface="微软雅黑" panose="020B0503020204020204" pitchFamily="34" charset="-122"/>
                <a:ea typeface="微软雅黑" panose="020B0503020204020204" pitchFamily="34" charset="-122"/>
              </a:rPr>
              <a:t>….</a:t>
            </a:r>
          </a:p>
          <a:p>
            <a:pPr>
              <a:lnSpc>
                <a:spcPct val="100000"/>
              </a:lnSpc>
              <a:spcBef>
                <a:spcPts val="600"/>
              </a:spcBef>
              <a:buFontTx/>
              <a:buNone/>
            </a:pPr>
            <a:endParaRPr lang="en-US" altLang="zh-CN" sz="1400" dirty="0">
              <a:latin typeface="微软雅黑" panose="020B0503020204020204" pitchFamily="34" charset="-122"/>
              <a:ea typeface="微软雅黑" panose="020B0503020204020204" pitchFamily="34" charset="-122"/>
              <a:sym typeface="Calibri" panose="020F0502020204030204" charset="0"/>
            </a:endParaRPr>
          </a:p>
        </p:txBody>
      </p:sp>
      <p:sp>
        <p:nvSpPr>
          <p:cNvPr id="67" name="文本框 27"/>
          <p:cNvSpPr txBox="1">
            <a:spLocks noChangeArrowheads="1"/>
          </p:cNvSpPr>
          <p:nvPr/>
        </p:nvSpPr>
        <p:spPr bwMode="auto">
          <a:xfrm>
            <a:off x="7412318" y="3271239"/>
            <a:ext cx="2699792" cy="303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defTabSz="495300">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defTabSz="49530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ct val="150000"/>
              </a:lnSpc>
              <a:spcBef>
                <a:spcPct val="0"/>
              </a:spcBef>
              <a:buFontTx/>
              <a:buNone/>
            </a:pPr>
            <a:r>
              <a:rPr lang="zh-CN" altLang="en-US" sz="2400" b="1" dirty="0">
                <a:solidFill>
                  <a:srgbClr val="00B0F0"/>
                </a:solidFill>
                <a:latin typeface="微软雅黑" panose="020B0503020204020204" pitchFamily="34" charset="-122"/>
                <a:ea typeface="微软雅黑" panose="020B0503020204020204" pitchFamily="34" charset="-122"/>
              </a:rPr>
              <a:t>资本</a:t>
            </a:r>
            <a:r>
              <a:rPr lang="zh-CN" altLang="en-US" sz="2400" b="1" dirty="0" smtClean="0">
                <a:solidFill>
                  <a:srgbClr val="00B0F0"/>
                </a:solidFill>
                <a:latin typeface="微软雅黑" panose="020B0503020204020204" pitchFamily="34" charset="-122"/>
                <a:ea typeface="微软雅黑" panose="020B0503020204020204" pitchFamily="34" charset="-122"/>
              </a:rPr>
              <a:t>支持服务</a:t>
            </a:r>
            <a:endParaRPr lang="zh-CN" altLang="en-US" sz="2400" b="1" dirty="0">
              <a:solidFill>
                <a:srgbClr val="00B0F0"/>
              </a:solidFill>
              <a:latin typeface="微软雅黑" panose="020B0503020204020204" pitchFamily="34" charset="-122"/>
              <a:ea typeface="微软雅黑" panose="020B0503020204020204" pitchFamily="34" charset="-122"/>
            </a:endParaRPr>
          </a:p>
          <a:p>
            <a:pPr algn="just">
              <a:lnSpc>
                <a:spcPct val="150000"/>
              </a:lnSpc>
              <a:spcBef>
                <a:spcPts val="600"/>
              </a:spcBef>
              <a:buFontTx/>
              <a:buNone/>
            </a:pPr>
            <a:r>
              <a:rPr lang="zh-CN" altLang="en-US" sz="1400" dirty="0">
                <a:latin typeface="微软雅黑" panose="020B0503020204020204" pitchFamily="34" charset="-122"/>
                <a:ea typeface="微软雅黑" panose="020B0503020204020204" pitchFamily="34" charset="-122"/>
              </a:rPr>
              <a:t>引入商业银行、担保公司、小额贷款公司、风险投资等金融机构，为创新型中小企业搭建全方位融资平台。</a:t>
            </a:r>
          </a:p>
          <a:p>
            <a:pPr>
              <a:lnSpc>
                <a:spcPct val="150000"/>
              </a:lnSpc>
              <a:spcBef>
                <a:spcPts val="600"/>
              </a:spcBef>
              <a:buFontTx/>
              <a:buNone/>
            </a:pPr>
            <a:r>
              <a:rPr lang="zh-CN" altLang="en-US" sz="1400" dirty="0">
                <a:latin typeface="微软雅黑" panose="020B0503020204020204" pitchFamily="34" charset="-122"/>
                <a:ea typeface="微软雅黑" panose="020B0503020204020204" pitchFamily="34" charset="-122"/>
              </a:rPr>
              <a:t>北湖科技园与高新区管委会联合成立股权投资基金，为入园高科技企业给予重点支持。</a:t>
            </a:r>
          </a:p>
        </p:txBody>
      </p:sp>
      <p:sp>
        <p:nvSpPr>
          <p:cNvPr id="68" name="2"/>
          <p:cNvSpPr txBox="1"/>
          <p:nvPr/>
        </p:nvSpPr>
        <p:spPr>
          <a:xfrm>
            <a:off x="1476375" y="137688"/>
            <a:ext cx="7062627" cy="627016"/>
          </a:xfrm>
          <a:prstGeom prst="rect">
            <a:avLst/>
          </a:prstGeom>
          <a:noFill/>
        </p:spPr>
        <p:txBody>
          <a:bodyPr wrap="square" lIns="72312" tIns="36156" rIns="72312" bIns="36156" rtlCol="0">
            <a:spAutoFit/>
          </a:bodyPr>
          <a:lstStyle/>
          <a:p>
            <a:r>
              <a:rPr lang="en-US" altLang="zh-CN" sz="3600" b="1" dirty="0" smtClean="0">
                <a:solidFill>
                  <a:srgbClr val="0070C0"/>
                </a:solidFill>
                <a:latin typeface="微软雅黑" panose="020B0503020204020204" pitchFamily="34" charset="-122"/>
                <a:ea typeface="微软雅黑" panose="020B0503020204020204" pitchFamily="34" charset="-122"/>
              </a:rPr>
              <a:t>2.6 </a:t>
            </a:r>
            <a:r>
              <a:rPr lang="en-US" altLang="zh-CN" sz="3600" b="1" dirty="0" smtClean="0">
                <a:solidFill>
                  <a:srgbClr val="0070C0"/>
                </a:solidFill>
                <a:latin typeface="微软雅黑" panose="020B0503020204020204" pitchFamily="34" charset="-122"/>
                <a:ea typeface="微软雅黑" panose="020B0503020204020204" pitchFamily="34" charset="-122"/>
              </a:rPr>
              <a:t>“</a:t>
            </a:r>
            <a:r>
              <a:rPr lang="zh-CN" altLang="en-US" sz="3600" b="1" dirty="0">
                <a:solidFill>
                  <a:srgbClr val="0070C0"/>
                </a:solidFill>
                <a:latin typeface="微软雅黑" panose="020B0503020204020204" pitchFamily="34" charset="-122"/>
                <a:ea typeface="微软雅黑" panose="020B0503020204020204" pitchFamily="34" charset="-122"/>
              </a:rPr>
              <a:t>四位一体</a:t>
            </a:r>
            <a:r>
              <a:rPr lang="en-US" altLang="zh-CN" sz="3600" b="1" dirty="0">
                <a:solidFill>
                  <a:srgbClr val="0070C0"/>
                </a:solidFill>
                <a:latin typeface="微软雅黑" panose="020B0503020204020204" pitchFamily="34" charset="-122"/>
                <a:ea typeface="微软雅黑" panose="020B0503020204020204" pitchFamily="34" charset="-122"/>
              </a:rPr>
              <a:t>”</a:t>
            </a:r>
            <a:r>
              <a:rPr lang="zh-CN" altLang="en-US" sz="3600" b="1" dirty="0">
                <a:solidFill>
                  <a:srgbClr val="0070C0"/>
                </a:solidFill>
                <a:latin typeface="微软雅黑" panose="020B0503020204020204" pitchFamily="34" charset="-122"/>
                <a:ea typeface="微软雅黑" panose="020B0503020204020204" pitchFamily="34" charset="-122"/>
              </a:rPr>
              <a:t>产业服务</a:t>
            </a:r>
          </a:p>
        </p:txBody>
      </p:sp>
      <p:grpSp>
        <p:nvGrpSpPr>
          <p:cNvPr id="3" name="组合 75"/>
          <p:cNvGrpSpPr/>
          <p:nvPr/>
        </p:nvGrpSpPr>
        <p:grpSpPr>
          <a:xfrm>
            <a:off x="1" y="260648"/>
            <a:ext cx="1403584" cy="387627"/>
            <a:chOff x="0" y="188640"/>
            <a:chExt cx="1664323" cy="459635"/>
          </a:xfrm>
        </p:grpSpPr>
        <p:sp>
          <p:nvSpPr>
            <p:cNvPr id="71" name="五边形 7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燕尾形 7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3" name="燕尾形 7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74" name="直接连接符 73"/>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Freeform 679"/>
          <p:cNvSpPr>
            <a:spLocks noEditPoints="1"/>
          </p:cNvSpPr>
          <p:nvPr/>
        </p:nvSpPr>
        <p:spPr bwMode="auto">
          <a:xfrm rot="21275257">
            <a:off x="537778" y="2134394"/>
            <a:ext cx="1632762" cy="1551134"/>
          </a:xfrm>
          <a:custGeom>
            <a:avLst/>
            <a:gdLst>
              <a:gd name="T0" fmla="*/ 2147483646 w 1816"/>
              <a:gd name="T1" fmla="*/ 2147483646 h 1816"/>
              <a:gd name="T2" fmla="*/ 2147483646 w 1816"/>
              <a:gd name="T3" fmla="*/ 2147483646 h 1816"/>
              <a:gd name="T4" fmla="*/ 2147483646 w 1816"/>
              <a:gd name="T5" fmla="*/ 2147483646 h 1816"/>
              <a:gd name="T6" fmla="*/ 2147483646 w 1816"/>
              <a:gd name="T7" fmla="*/ 2147483646 h 1816"/>
              <a:gd name="T8" fmla="*/ 2147483646 w 1816"/>
              <a:gd name="T9" fmla="*/ 2147483646 h 1816"/>
              <a:gd name="T10" fmla="*/ 2147483646 w 1816"/>
              <a:gd name="T11" fmla="*/ 2147483646 h 1816"/>
              <a:gd name="T12" fmla="*/ 2147483646 w 1816"/>
              <a:gd name="T13" fmla="*/ 2147483646 h 1816"/>
              <a:gd name="T14" fmla="*/ 2147483646 w 1816"/>
              <a:gd name="T15" fmla="*/ 2147483646 h 1816"/>
              <a:gd name="T16" fmla="*/ 2147483646 w 1816"/>
              <a:gd name="T17" fmla="*/ 2147483646 h 1816"/>
              <a:gd name="T18" fmla="*/ 2147483646 w 1816"/>
              <a:gd name="T19" fmla="*/ 2147483646 h 1816"/>
              <a:gd name="T20" fmla="*/ 2147483646 w 1816"/>
              <a:gd name="T21" fmla="*/ 2147483646 h 1816"/>
              <a:gd name="T22" fmla="*/ 2147483646 w 1816"/>
              <a:gd name="T23" fmla="*/ 2147483646 h 1816"/>
              <a:gd name="T24" fmla="*/ 0 w 1816"/>
              <a:gd name="T25" fmla="*/ 2147483646 h 1816"/>
              <a:gd name="T26" fmla="*/ 2147483646 w 1816"/>
              <a:gd name="T27" fmla="*/ 2147483646 h 1816"/>
              <a:gd name="T28" fmla="*/ 2147483646 w 1816"/>
              <a:gd name="T29" fmla="*/ 2147483646 h 1816"/>
              <a:gd name="T30" fmla="*/ 2147483646 w 1816"/>
              <a:gd name="T31" fmla="*/ 2147483646 h 1816"/>
              <a:gd name="T32" fmla="*/ 2147483646 w 1816"/>
              <a:gd name="T33" fmla="*/ 2147483646 h 1816"/>
              <a:gd name="T34" fmla="*/ 2147483646 w 1816"/>
              <a:gd name="T35" fmla="*/ 2147483646 h 1816"/>
              <a:gd name="T36" fmla="*/ 2147483646 w 1816"/>
              <a:gd name="T37" fmla="*/ 2147483646 h 1816"/>
              <a:gd name="T38" fmla="*/ 2147483646 w 1816"/>
              <a:gd name="T39" fmla="*/ 2147483646 h 1816"/>
              <a:gd name="T40" fmla="*/ 2147483646 w 1816"/>
              <a:gd name="T41" fmla="*/ 2147483646 h 1816"/>
              <a:gd name="T42" fmla="*/ 2147483646 w 1816"/>
              <a:gd name="T43" fmla="*/ 2147483646 h 1816"/>
              <a:gd name="T44" fmla="*/ 2147483646 w 1816"/>
              <a:gd name="T45" fmla="*/ 2147483646 h 1816"/>
              <a:gd name="T46" fmla="*/ 2147483646 w 1816"/>
              <a:gd name="T47" fmla="*/ 2147483646 h 1816"/>
              <a:gd name="T48" fmla="*/ 2147483646 w 1816"/>
              <a:gd name="T49" fmla="*/ 2147483646 h 1816"/>
              <a:gd name="T50" fmla="*/ 2147483646 w 1816"/>
              <a:gd name="T51" fmla="*/ 2147483646 h 1816"/>
              <a:gd name="T52" fmla="*/ 2147483646 w 1816"/>
              <a:gd name="T53" fmla="*/ 2147483646 h 1816"/>
              <a:gd name="T54" fmla="*/ 2147483646 w 1816"/>
              <a:gd name="T55" fmla="*/ 2147483646 h 1816"/>
              <a:gd name="T56" fmla="*/ 2147483646 w 1816"/>
              <a:gd name="T57" fmla="*/ 2147483646 h 1816"/>
              <a:gd name="T58" fmla="*/ 2147483646 w 1816"/>
              <a:gd name="T59" fmla="*/ 2147483646 h 1816"/>
              <a:gd name="T60" fmla="*/ 2147483646 w 1816"/>
              <a:gd name="T61" fmla="*/ 2147483646 h 1816"/>
              <a:gd name="T62" fmla="*/ 2147483646 w 1816"/>
              <a:gd name="T63" fmla="*/ 2147483646 h 1816"/>
              <a:gd name="T64" fmla="*/ 2147483646 w 1816"/>
              <a:gd name="T65" fmla="*/ 2147483646 h 1816"/>
              <a:gd name="T66" fmla="*/ 2147483646 w 1816"/>
              <a:gd name="T67" fmla="*/ 2147483646 h 1816"/>
              <a:gd name="T68" fmla="*/ 2147483646 w 1816"/>
              <a:gd name="T69" fmla="*/ 2147483646 h 1816"/>
              <a:gd name="T70" fmla="*/ 2147483646 w 1816"/>
              <a:gd name="T71" fmla="*/ 2147483646 h 1816"/>
              <a:gd name="T72" fmla="*/ 2147483646 w 1816"/>
              <a:gd name="T73" fmla="*/ 2147483646 h 1816"/>
              <a:gd name="T74" fmla="*/ 2147483646 w 1816"/>
              <a:gd name="T75" fmla="*/ 2147483646 h 1816"/>
              <a:gd name="T76" fmla="*/ 2147483646 w 1816"/>
              <a:gd name="T77" fmla="*/ 2147483646 h 1816"/>
              <a:gd name="T78" fmla="*/ 2147483646 w 1816"/>
              <a:gd name="T79" fmla="*/ 2147483646 h 1816"/>
              <a:gd name="T80" fmla="*/ 2147483646 w 1816"/>
              <a:gd name="T81" fmla="*/ 2147483646 h 1816"/>
              <a:gd name="T82" fmla="*/ 2147483646 w 1816"/>
              <a:gd name="T83" fmla="*/ 2147483646 h 1816"/>
              <a:gd name="T84" fmla="*/ 2147483646 w 1816"/>
              <a:gd name="T85" fmla="*/ 2147483646 h 1816"/>
              <a:gd name="T86" fmla="*/ 2147483646 w 1816"/>
              <a:gd name="T87" fmla="*/ 2147483646 h 1816"/>
              <a:gd name="T88" fmla="*/ 2147483646 w 1816"/>
              <a:gd name="T89" fmla="*/ 2147483646 h 1816"/>
              <a:gd name="T90" fmla="*/ 2147483646 w 1816"/>
              <a:gd name="T91" fmla="*/ 2147483646 h 1816"/>
              <a:gd name="T92" fmla="*/ 2147483646 w 1816"/>
              <a:gd name="T93" fmla="*/ 2147483646 h 1816"/>
              <a:gd name="T94" fmla="*/ 2147483646 w 1816"/>
              <a:gd name="T95" fmla="*/ 2147483646 h 1816"/>
              <a:gd name="T96" fmla="*/ 2147483646 w 1816"/>
              <a:gd name="T97" fmla="*/ 2147483646 h 1816"/>
              <a:gd name="T98" fmla="*/ 2147483646 w 1816"/>
              <a:gd name="T99" fmla="*/ 2147483646 h 1816"/>
              <a:gd name="T100" fmla="*/ 2147483646 w 1816"/>
              <a:gd name="T101" fmla="*/ 2147483646 h 1816"/>
              <a:gd name="T102" fmla="*/ 2147483646 w 1816"/>
              <a:gd name="T103" fmla="*/ 2147483646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26" name="Oval 680"/>
          <p:cNvSpPr>
            <a:spLocks noChangeArrowheads="1"/>
          </p:cNvSpPr>
          <p:nvPr/>
        </p:nvSpPr>
        <p:spPr bwMode="auto">
          <a:xfrm rot="21275257">
            <a:off x="794340" y="2379029"/>
            <a:ext cx="1118515" cy="1061865"/>
          </a:xfrm>
          <a:prstGeom prst="ellipse">
            <a:avLst/>
          </a:prstGeom>
          <a:solidFill>
            <a:srgbClr val="00ADE6"/>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endParaRPr kumimoji="1" lang="ko-KR" altLang="en-US" sz="1800">
              <a:latin typeface="微软雅黑" panose="020B0503020204020204" pitchFamily="34" charset="-122"/>
              <a:ea typeface="Gulim" panose="020B0600000101010101" pitchFamily="34" charset="-127"/>
            </a:endParaRPr>
          </a:p>
        </p:txBody>
      </p:sp>
      <p:sp>
        <p:nvSpPr>
          <p:cNvPr id="27" name="文本框 43"/>
          <p:cNvSpPr txBox="1"/>
          <p:nvPr/>
        </p:nvSpPr>
        <p:spPr bwMode="auto">
          <a:xfrm>
            <a:off x="829169" y="2420888"/>
            <a:ext cx="979720" cy="830997"/>
          </a:xfrm>
          <a:prstGeom prst="rect">
            <a:avLst/>
          </a:prstGeom>
          <a:noFill/>
        </p:spPr>
        <p:txBody>
          <a:bodyPr wrap="square">
            <a:spAutoFit/>
          </a:bodyPr>
          <a:lstStyle/>
          <a:p>
            <a:pPr algn="ctr">
              <a:tabLst>
                <a:tab pos="656590" algn="l"/>
                <a:tab pos="1313180" algn="l"/>
              </a:tabLst>
              <a:defRPr/>
            </a:pPr>
            <a:r>
              <a:rPr lang="zh-CN" altLang="en-US" sz="2400" b="1" kern="0" dirty="0">
                <a:solidFill>
                  <a:prstClr val="white"/>
                </a:solidFill>
                <a:latin typeface="微软雅黑" panose="020B0503020204020204" pitchFamily="34" charset="-122"/>
                <a:ea typeface="微软雅黑" panose="020B0503020204020204" pitchFamily="34" charset="-122"/>
              </a:rPr>
              <a:t>知识产权</a:t>
            </a:r>
            <a:endParaRPr lang="en-US" altLang="zh-CN" sz="2400" b="1" kern="0" dirty="0">
              <a:solidFill>
                <a:prstClr val="white"/>
              </a:solidFill>
              <a:latin typeface="微软雅黑" panose="020B0503020204020204" pitchFamily="34" charset="-122"/>
              <a:ea typeface="微软雅黑" panose="020B0503020204020204" pitchFamily="34" charset="-122"/>
            </a:endParaRPr>
          </a:p>
        </p:txBody>
      </p:sp>
      <p:sp>
        <p:nvSpPr>
          <p:cNvPr id="30" name="Arc 681"/>
          <p:cNvSpPr/>
          <p:nvPr/>
        </p:nvSpPr>
        <p:spPr bwMode="auto">
          <a:xfrm rot="7501686">
            <a:off x="1724726" y="2928315"/>
            <a:ext cx="1283073" cy="1098224"/>
          </a:xfrm>
          <a:custGeom>
            <a:avLst/>
            <a:gdLst>
              <a:gd name="T0" fmla="*/ 115621791 w 21600"/>
              <a:gd name="T1" fmla="*/ 0 h 15695"/>
              <a:gd name="T2" fmla="*/ 168290462 w 21600"/>
              <a:gd name="T3" fmla="*/ 152955741 h 15695"/>
              <a:gd name="T4" fmla="*/ 0 w 21600"/>
              <a:gd name="T5" fmla="*/ 152955741 h 15695"/>
              <a:gd name="T6" fmla="*/ 0 60000 65536"/>
              <a:gd name="T7" fmla="*/ 0 60000 65536"/>
              <a:gd name="T8" fmla="*/ 0 60000 65536"/>
              <a:gd name="T9" fmla="*/ 0 w 21600"/>
              <a:gd name="T10" fmla="*/ 0 h 15695"/>
              <a:gd name="T11" fmla="*/ 21600 w 21600"/>
              <a:gd name="T12" fmla="*/ 15695 h 15695"/>
            </a:gdLst>
            <a:ahLst/>
            <a:cxnLst>
              <a:cxn ang="T6">
                <a:pos x="T0" y="T1"/>
              </a:cxn>
              <a:cxn ang="T7">
                <a:pos x="T2" y="T3"/>
              </a:cxn>
              <a:cxn ang="T8">
                <a:pos x="T4" y="T5"/>
              </a:cxn>
            </a:cxnLst>
            <a:rect l="T9" t="T10" r="T11" b="T12"/>
            <a:pathLst>
              <a:path w="21600" h="15695" fill="none" extrusionOk="0">
                <a:moveTo>
                  <a:pt x="14840" y="-1"/>
                </a:moveTo>
                <a:cubicBezTo>
                  <a:pt x="19155" y="4079"/>
                  <a:pt x="21600" y="9756"/>
                  <a:pt x="21600" y="15695"/>
                </a:cubicBezTo>
              </a:path>
              <a:path w="21600" h="15695" stroke="0" extrusionOk="0">
                <a:moveTo>
                  <a:pt x="14840" y="-1"/>
                </a:moveTo>
                <a:cubicBezTo>
                  <a:pt x="19155" y="4079"/>
                  <a:pt x="21600" y="9756"/>
                  <a:pt x="21600" y="15695"/>
                </a:cubicBezTo>
                <a:lnTo>
                  <a:pt x="0" y="15695"/>
                </a:lnTo>
                <a:lnTo>
                  <a:pt x="14840" y="-1"/>
                </a:lnTo>
                <a:close/>
              </a:path>
            </a:pathLst>
          </a:custGeom>
          <a:noFill/>
          <a:ln w="76200">
            <a:solidFill>
              <a:srgbClr val="15AFEC"/>
            </a:solidFill>
            <a:prstDash val="solid"/>
            <a:round/>
            <a:headEnd w="lg" len="lg"/>
            <a:tailEnd type="triangle" w="lg" len="lg"/>
          </a:ln>
        </p:spPr>
        <p:txBody>
          <a:bodyPr wrap="none" anchor="ctr"/>
          <a:lstStyle/>
          <a:p>
            <a:pPr>
              <a:defRPr/>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文本框 22"/>
          <p:cNvSpPr txBox="1">
            <a:spLocks noChangeArrowheads="1"/>
          </p:cNvSpPr>
          <p:nvPr/>
        </p:nvSpPr>
        <p:spPr bwMode="auto">
          <a:xfrm>
            <a:off x="252239" y="4365104"/>
            <a:ext cx="2160240" cy="179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defTabSz="495300">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defTabSz="49530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a:lnSpc>
                <a:spcPct val="150000"/>
              </a:lnSpc>
              <a:spcBef>
                <a:spcPct val="0"/>
              </a:spcBef>
              <a:buFontTx/>
              <a:buNone/>
            </a:pPr>
            <a:r>
              <a:rPr lang="zh-CN" altLang="en-US" sz="2400" b="1" dirty="0">
                <a:solidFill>
                  <a:srgbClr val="0070C0"/>
                </a:solidFill>
                <a:latin typeface="微软雅黑" panose="020B0503020204020204" pitchFamily="34" charset="-122"/>
                <a:ea typeface="微软雅黑" panose="020B0503020204020204" pitchFamily="34" charset="-122"/>
              </a:rPr>
              <a:t>知识产权服务</a:t>
            </a:r>
          </a:p>
          <a:p>
            <a:pPr algn="ct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申报</a:t>
            </a:r>
            <a:endParaRPr lang="en-US" altLang="zh-CN" sz="1400" dirty="0">
              <a:latin typeface="微软雅黑" panose="020B0503020204020204" pitchFamily="34" charset="-122"/>
              <a:ea typeface="微软雅黑" panose="020B0503020204020204" pitchFamily="34" charset="-122"/>
            </a:endParaRPr>
          </a:p>
          <a:p>
            <a:pPr algn="ct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交易 </a:t>
            </a:r>
            <a:endParaRPr lang="en-US" altLang="zh-CN" sz="1400" dirty="0">
              <a:latin typeface="微软雅黑" panose="020B0503020204020204" pitchFamily="34" charset="-122"/>
              <a:ea typeface="微软雅黑" panose="020B0503020204020204" pitchFamily="34" charset="-122"/>
            </a:endParaRPr>
          </a:p>
          <a:p>
            <a:pPr algn="ct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仲裁保护</a:t>
            </a:r>
            <a:endParaRPr lang="en-US" altLang="zh-CN" sz="1400" dirty="0">
              <a:latin typeface="微软雅黑" panose="020B0503020204020204" pitchFamily="34" charset="-122"/>
              <a:ea typeface="微软雅黑" panose="020B0503020204020204" pitchFamily="34" charset="-122"/>
            </a:endParaRPr>
          </a:p>
          <a:p>
            <a:pPr algn="ctr">
              <a:lnSpc>
                <a:spcPct val="100000"/>
              </a:lnSpc>
              <a:spcBef>
                <a:spcPts val="600"/>
              </a:spcBef>
              <a:buFontTx/>
              <a:buNone/>
            </a:pPr>
            <a:r>
              <a:rPr lang="zh-CN" altLang="en-US" sz="1400" dirty="0">
                <a:latin typeface="微软雅黑" panose="020B0503020204020204" pitchFamily="34" charset="-122"/>
                <a:ea typeface="微软雅黑" panose="020B0503020204020204" pitchFamily="34" charset="-122"/>
              </a:rPr>
              <a:t>评估融资</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2.7 </a:t>
            </a:r>
            <a:r>
              <a:rPr lang="zh-CN" altLang="en-US" sz="3200" b="1" dirty="0">
                <a:solidFill>
                  <a:srgbClr val="0070C0"/>
                </a:solidFill>
                <a:latin typeface="微软雅黑" panose="020B0503020204020204" pitchFamily="34" charset="-122"/>
                <a:ea typeface="微软雅黑" panose="020B0503020204020204" pitchFamily="34" charset="-122"/>
              </a:rPr>
              <a:t>三大平台的建设</a:t>
            </a:r>
          </a:p>
        </p:txBody>
      </p:sp>
      <p:grpSp>
        <p:nvGrpSpPr>
          <p:cNvPr id="6" name="组合 75"/>
          <p:cNvGrpSpPr/>
          <p:nvPr/>
        </p:nvGrpSpPr>
        <p:grpSpPr>
          <a:xfrm>
            <a:off x="1" y="260648"/>
            <a:ext cx="1403584" cy="387627"/>
            <a:chOff x="0" y="188640"/>
            <a:chExt cx="1664323" cy="459635"/>
          </a:xfrm>
        </p:grpSpPr>
        <p:sp>
          <p:nvSpPr>
            <p:cNvPr id="7" name="五边形 6"/>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燕尾形 7"/>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9" name="燕尾形 8"/>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10" name="直接连接符 9"/>
          <p:cNvCxnSpPr/>
          <p:nvPr/>
        </p:nvCxnSpPr>
        <p:spPr>
          <a:xfrm>
            <a:off x="1491324" y="692696"/>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Inhaltsplatzhalter 4"/>
          <p:cNvSpPr txBox="1"/>
          <p:nvPr/>
        </p:nvSpPr>
        <p:spPr>
          <a:xfrm>
            <a:off x="756295" y="2539736"/>
            <a:ext cx="3420591" cy="553998"/>
          </a:xfrm>
          <a:prstGeom prst="rect">
            <a:avLst/>
          </a:prstGeom>
          <a:ln w="9525">
            <a:solidFill>
              <a:schemeClr val="tx1"/>
            </a:solidFill>
          </a:ln>
        </p:spPr>
        <p:txBody>
          <a:bodyPr wrap="square" lIns="0" tIns="0" rIns="0" bIns="0" anchor="t">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altLang="zh-CN" sz="3600" b="1" dirty="0">
                <a:solidFill>
                  <a:schemeClr val="tx1"/>
                </a:solidFill>
                <a:latin typeface="微软雅黑" panose="020B0503020204020204" pitchFamily="34" charset="-122"/>
                <a:ea typeface="微软雅黑" panose="020B0503020204020204" pitchFamily="34" charset="-122"/>
              </a:rPr>
              <a:t>CRO</a:t>
            </a:r>
            <a:endParaRPr lang="en-US" altLang="en-US" sz="3600" b="1" dirty="0">
              <a:solidFill>
                <a:schemeClr val="tx1"/>
              </a:solidFill>
              <a:latin typeface="微软雅黑" panose="020B0503020204020204" pitchFamily="34" charset="-122"/>
              <a:ea typeface="微软雅黑" panose="020B0503020204020204" pitchFamily="34" charset="-122"/>
            </a:endParaRPr>
          </a:p>
        </p:txBody>
      </p:sp>
      <p:sp>
        <p:nvSpPr>
          <p:cNvPr id="12" name="Inhaltsplatzhalter 4"/>
          <p:cNvSpPr txBox="1"/>
          <p:nvPr/>
        </p:nvSpPr>
        <p:spPr>
          <a:xfrm>
            <a:off x="8821191" y="3532172"/>
            <a:ext cx="2736304" cy="553998"/>
          </a:xfrm>
          <a:prstGeom prst="rect">
            <a:avLst/>
          </a:prstGeom>
          <a:ln>
            <a:solidFill>
              <a:schemeClr val="accent1"/>
            </a:solidFill>
          </a:ln>
        </p:spPr>
        <p:txBody>
          <a:bodyPr wrap="square" lIns="0" tIns="0" rIns="0" bIns="0" anchor="t">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altLang="zh-CN" sz="3600" b="1" dirty="0">
                <a:solidFill>
                  <a:schemeClr val="accent5">
                    <a:lumMod val="75000"/>
                  </a:schemeClr>
                </a:solidFill>
                <a:latin typeface="微软雅黑" panose="020B0503020204020204" pitchFamily="34" charset="-122"/>
                <a:ea typeface="微软雅黑" panose="020B0503020204020204" pitchFamily="34" charset="-122"/>
              </a:rPr>
              <a:t>CSO</a:t>
            </a:r>
            <a:endParaRPr lang="en-US" altLang="en-US" sz="36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13" name="Inhaltsplatzhalter 4"/>
          <p:cNvSpPr txBox="1"/>
          <p:nvPr/>
        </p:nvSpPr>
        <p:spPr>
          <a:xfrm>
            <a:off x="1764407" y="4389878"/>
            <a:ext cx="3312368" cy="553998"/>
          </a:xfrm>
          <a:prstGeom prst="rect">
            <a:avLst/>
          </a:prstGeom>
          <a:ln w="9525">
            <a:solidFill>
              <a:schemeClr val="tx1"/>
            </a:solidFill>
          </a:ln>
        </p:spPr>
        <p:txBody>
          <a:bodyPr wrap="square" lIns="0" tIns="0" rIns="0" bIns="0" anchor="t">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altLang="en-US" sz="3600" b="1" dirty="0">
                <a:solidFill>
                  <a:schemeClr val="accent4">
                    <a:lumMod val="60000"/>
                    <a:lumOff val="40000"/>
                  </a:schemeClr>
                </a:solidFill>
                <a:latin typeface="微软雅黑" panose="020B0503020204020204" pitchFamily="34" charset="-122"/>
                <a:ea typeface="微软雅黑" panose="020B0503020204020204" pitchFamily="34" charset="-122"/>
              </a:rPr>
              <a:t>CDMO</a:t>
            </a:r>
          </a:p>
        </p:txBody>
      </p:sp>
      <p:grpSp>
        <p:nvGrpSpPr>
          <p:cNvPr id="14" name="Group 5468"/>
          <p:cNvGrpSpPr/>
          <p:nvPr/>
        </p:nvGrpSpPr>
        <p:grpSpPr>
          <a:xfrm>
            <a:off x="4368420" y="2980869"/>
            <a:ext cx="933714" cy="1059801"/>
            <a:chOff x="0" y="0"/>
            <a:chExt cx="933712" cy="1059800"/>
          </a:xfrm>
        </p:grpSpPr>
        <p:sp>
          <p:nvSpPr>
            <p:cNvPr id="15" name="Shape 5462"/>
            <p:cNvSpPr/>
            <p:nvPr/>
          </p:nvSpPr>
          <p:spPr>
            <a:xfrm rot="5400000">
              <a:off x="201622" y="327708"/>
              <a:ext cx="1059800" cy="404383"/>
            </a:xfrm>
            <a:custGeom>
              <a:avLst/>
              <a:gdLst/>
              <a:ahLst/>
              <a:cxnLst>
                <a:cxn ang="0">
                  <a:pos x="wd2" y="hd2"/>
                </a:cxn>
                <a:cxn ang="5400000">
                  <a:pos x="wd2" y="hd2"/>
                </a:cxn>
                <a:cxn ang="10800000">
                  <a:pos x="wd2" y="hd2"/>
                </a:cxn>
                <a:cxn ang="16200000">
                  <a:pos x="wd2" y="hd2"/>
                </a:cxn>
              </a:cxnLst>
              <a:rect l="0" t="0" r="r" b="b"/>
              <a:pathLst>
                <a:path w="21600" h="21600" extrusionOk="0">
                  <a:moveTo>
                    <a:pt x="10765" y="21600"/>
                  </a:moveTo>
                  <a:lnTo>
                    <a:pt x="0" y="10800"/>
                  </a:lnTo>
                  <a:lnTo>
                    <a:pt x="10765" y="0"/>
                  </a:lnTo>
                  <a:lnTo>
                    <a:pt x="21600" y="10800"/>
                  </a:lnTo>
                  <a:lnTo>
                    <a:pt x="10765" y="21600"/>
                  </a:lnTo>
                  <a:close/>
                </a:path>
              </a:pathLst>
            </a:custGeom>
            <a:solidFill>
              <a:srgbClr val="2B5075"/>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16" name="Shape 5463"/>
            <p:cNvSpPr/>
            <p:nvPr/>
          </p:nvSpPr>
          <p:spPr>
            <a:xfrm rot="5400000">
              <a:off x="101663" y="-101663"/>
              <a:ext cx="528197" cy="731523"/>
            </a:xfrm>
            <a:custGeom>
              <a:avLst/>
              <a:gdLst/>
              <a:ahLst/>
              <a:cxnLst>
                <a:cxn ang="0">
                  <a:pos x="wd2" y="hd2"/>
                </a:cxn>
                <a:cxn ang="5400000">
                  <a:pos x="wd2" y="hd2"/>
                </a:cxn>
                <a:cxn ang="10800000">
                  <a:pos x="wd2" y="hd2"/>
                </a:cxn>
                <a:cxn ang="16200000">
                  <a:pos x="wd2" y="hd2"/>
                </a:cxn>
              </a:cxnLst>
              <a:rect l="0" t="0" r="r" b="b"/>
              <a:pathLst>
                <a:path w="21600" h="21600" extrusionOk="0">
                  <a:moveTo>
                    <a:pt x="21600" y="5970"/>
                  </a:moveTo>
                  <a:lnTo>
                    <a:pt x="0" y="0"/>
                  </a:lnTo>
                  <a:lnTo>
                    <a:pt x="0" y="12209"/>
                  </a:lnTo>
                  <a:lnTo>
                    <a:pt x="21600" y="21600"/>
                  </a:lnTo>
                  <a:lnTo>
                    <a:pt x="21600" y="5970"/>
                  </a:lnTo>
                  <a:close/>
                </a:path>
              </a:pathLst>
            </a:custGeom>
            <a:solidFill>
              <a:srgbClr val="7CA6CF"/>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17" name="Shape 5464"/>
            <p:cNvSpPr/>
            <p:nvPr/>
          </p:nvSpPr>
          <p:spPr>
            <a:xfrm rot="5400000">
              <a:off x="99959" y="428236"/>
              <a:ext cx="531605" cy="731523"/>
            </a:xfrm>
            <a:custGeom>
              <a:avLst/>
              <a:gdLst/>
              <a:ahLst/>
              <a:cxnLst>
                <a:cxn ang="0">
                  <a:pos x="wd2" y="hd2"/>
                </a:cxn>
                <a:cxn ang="5400000">
                  <a:pos x="wd2" y="hd2"/>
                </a:cxn>
                <a:cxn ang="10800000">
                  <a:pos x="wd2" y="hd2"/>
                </a:cxn>
                <a:cxn ang="16200000">
                  <a:pos x="wd2" y="hd2"/>
                </a:cxn>
              </a:cxnLst>
              <a:rect l="0" t="0" r="r" b="b"/>
              <a:pathLst>
                <a:path w="21600" h="21600" extrusionOk="0">
                  <a:moveTo>
                    <a:pt x="0" y="5970"/>
                  </a:moveTo>
                  <a:lnTo>
                    <a:pt x="21600" y="0"/>
                  </a:lnTo>
                  <a:lnTo>
                    <a:pt x="21600" y="12209"/>
                  </a:lnTo>
                  <a:lnTo>
                    <a:pt x="0" y="21600"/>
                  </a:lnTo>
                  <a:lnTo>
                    <a:pt x="0" y="5970"/>
                  </a:lnTo>
                  <a:close/>
                </a:path>
              </a:pathLst>
            </a:custGeom>
            <a:solidFill>
              <a:schemeClr val="accent1"/>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18" name="Shape 5465"/>
            <p:cNvSpPr/>
            <p:nvPr/>
          </p:nvSpPr>
          <p:spPr>
            <a:xfrm rot="5400000">
              <a:off x="261258" y="263529"/>
              <a:ext cx="9088" cy="5316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554"/>
                  </a:lnTo>
                  <a:lnTo>
                    <a:pt x="8100" y="21600"/>
                  </a:lnTo>
                  <a:lnTo>
                    <a:pt x="21600" y="21554"/>
                  </a:lnTo>
                  <a:lnTo>
                    <a:pt x="21600" y="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19" name="Shape 5466"/>
            <p:cNvSpPr/>
            <p:nvPr/>
          </p:nvSpPr>
          <p:spPr>
            <a:xfrm rot="5400000">
              <a:off x="-368033" y="368032"/>
              <a:ext cx="1059800" cy="323734"/>
            </a:xfrm>
            <a:custGeom>
              <a:avLst/>
              <a:gdLst/>
              <a:ahLst/>
              <a:cxnLst>
                <a:cxn ang="0">
                  <a:pos x="wd2" y="hd2"/>
                </a:cxn>
                <a:cxn ang="5400000">
                  <a:pos x="wd2" y="hd2"/>
                </a:cxn>
                <a:cxn ang="10800000">
                  <a:pos x="wd2" y="hd2"/>
                </a:cxn>
                <a:cxn ang="16200000">
                  <a:pos x="wd2" y="hd2"/>
                </a:cxn>
              </a:cxnLst>
              <a:rect l="0" t="0" r="r" b="b"/>
              <a:pathLst>
                <a:path w="21600" h="21600" extrusionOk="0">
                  <a:moveTo>
                    <a:pt x="10765" y="21600"/>
                  </a:moveTo>
                  <a:lnTo>
                    <a:pt x="0" y="379"/>
                  </a:lnTo>
                  <a:lnTo>
                    <a:pt x="0" y="0"/>
                  </a:lnTo>
                  <a:lnTo>
                    <a:pt x="10765" y="20842"/>
                  </a:lnTo>
                  <a:lnTo>
                    <a:pt x="21600" y="0"/>
                  </a:lnTo>
                  <a:lnTo>
                    <a:pt x="21600" y="379"/>
                  </a:lnTo>
                  <a:lnTo>
                    <a:pt x="10765" y="2160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20" name="Shape 5467"/>
            <p:cNvSpPr/>
            <p:nvPr/>
          </p:nvSpPr>
          <p:spPr>
            <a:xfrm rot="5400000">
              <a:off x="97686" y="425963"/>
              <a:ext cx="1059800" cy="2078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696" y="20774"/>
                  </a:lnTo>
                  <a:lnTo>
                    <a:pt x="10881" y="20774"/>
                  </a:lnTo>
                  <a:lnTo>
                    <a:pt x="21600" y="0"/>
                  </a:lnTo>
                  <a:lnTo>
                    <a:pt x="21600" y="590"/>
                  </a:lnTo>
                  <a:lnTo>
                    <a:pt x="10881" y="21600"/>
                  </a:lnTo>
                  <a:lnTo>
                    <a:pt x="10696" y="21600"/>
                  </a:lnTo>
                  <a:lnTo>
                    <a:pt x="0" y="590"/>
                  </a:lnTo>
                  <a:lnTo>
                    <a:pt x="0" y="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grpSp>
      <p:grpSp>
        <p:nvGrpSpPr>
          <p:cNvPr id="21" name="Group 5476"/>
          <p:cNvGrpSpPr/>
          <p:nvPr/>
        </p:nvGrpSpPr>
        <p:grpSpPr>
          <a:xfrm>
            <a:off x="5078357" y="2348882"/>
            <a:ext cx="870104" cy="2335418"/>
            <a:chOff x="0" y="0"/>
            <a:chExt cx="870103" cy="2335416"/>
          </a:xfrm>
        </p:grpSpPr>
        <p:sp>
          <p:nvSpPr>
            <p:cNvPr id="22" name="Shape 5469"/>
            <p:cNvSpPr/>
            <p:nvPr/>
          </p:nvSpPr>
          <p:spPr>
            <a:xfrm rot="5400000">
              <a:off x="-146531" y="1040487"/>
              <a:ext cx="1697041" cy="254443"/>
            </a:xfrm>
            <a:custGeom>
              <a:avLst/>
              <a:gdLst/>
              <a:ahLst/>
              <a:cxnLst>
                <a:cxn ang="0">
                  <a:pos x="wd2" y="hd2"/>
                </a:cxn>
                <a:cxn ang="5400000">
                  <a:pos x="wd2" y="hd2"/>
                </a:cxn>
                <a:cxn ang="10800000">
                  <a:pos x="wd2" y="hd2"/>
                </a:cxn>
                <a:cxn ang="16200000">
                  <a:pos x="wd2" y="hd2"/>
                </a:cxn>
              </a:cxnLst>
              <a:rect l="0" t="0" r="r" b="b"/>
              <a:pathLst>
                <a:path w="21600" h="21600" extrusionOk="0">
                  <a:moveTo>
                    <a:pt x="10786" y="21600"/>
                  </a:moveTo>
                  <a:lnTo>
                    <a:pt x="0" y="10800"/>
                  </a:lnTo>
                  <a:lnTo>
                    <a:pt x="10786" y="0"/>
                  </a:lnTo>
                  <a:lnTo>
                    <a:pt x="21600" y="10800"/>
                  </a:lnTo>
                  <a:lnTo>
                    <a:pt x="10786" y="21600"/>
                  </a:lnTo>
                  <a:close/>
                </a:path>
              </a:pathLst>
            </a:custGeom>
            <a:solidFill>
              <a:srgbClr val="2E7781"/>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23" name="Shape 5470"/>
            <p:cNvSpPr/>
            <p:nvPr/>
          </p:nvSpPr>
          <p:spPr>
            <a:xfrm rot="5400000">
              <a:off x="-72697" y="391886"/>
              <a:ext cx="847386" cy="701989"/>
            </a:xfrm>
            <a:custGeom>
              <a:avLst/>
              <a:gdLst/>
              <a:ahLst/>
              <a:cxnLst>
                <a:cxn ang="0">
                  <a:pos x="wd2" y="hd2"/>
                </a:cxn>
                <a:cxn ang="5400000">
                  <a:pos x="wd2" y="hd2"/>
                </a:cxn>
                <a:cxn ang="10800000">
                  <a:pos x="wd2" y="hd2"/>
                </a:cxn>
                <a:cxn ang="16200000">
                  <a:pos x="wd2" y="hd2"/>
                </a:cxn>
              </a:cxnLst>
              <a:rect l="0" t="0" r="r" b="b"/>
              <a:pathLst>
                <a:path w="21600" h="21600" extrusionOk="0">
                  <a:moveTo>
                    <a:pt x="21600" y="3915"/>
                  </a:moveTo>
                  <a:lnTo>
                    <a:pt x="0" y="0"/>
                  </a:lnTo>
                  <a:lnTo>
                    <a:pt x="0" y="13771"/>
                  </a:lnTo>
                  <a:lnTo>
                    <a:pt x="21600" y="21600"/>
                  </a:lnTo>
                  <a:lnTo>
                    <a:pt x="21600" y="3915"/>
                  </a:lnTo>
                  <a:close/>
                </a:path>
              </a:pathLst>
            </a:custGeom>
            <a:solidFill>
              <a:srgbClr val="ADDCE2"/>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24" name="Shape 5471"/>
            <p:cNvSpPr/>
            <p:nvPr/>
          </p:nvSpPr>
          <p:spPr>
            <a:xfrm rot="5400000">
              <a:off x="-73834" y="1240406"/>
              <a:ext cx="849657" cy="701989"/>
            </a:xfrm>
            <a:custGeom>
              <a:avLst/>
              <a:gdLst/>
              <a:ahLst/>
              <a:cxnLst>
                <a:cxn ang="0">
                  <a:pos x="wd2" y="hd2"/>
                </a:cxn>
                <a:cxn ang="5400000">
                  <a:pos x="wd2" y="hd2"/>
                </a:cxn>
                <a:cxn ang="10800000">
                  <a:pos x="wd2" y="hd2"/>
                </a:cxn>
                <a:cxn ang="16200000">
                  <a:pos x="wd2" y="hd2"/>
                </a:cxn>
              </a:cxnLst>
              <a:rect l="0" t="0" r="r" b="b"/>
              <a:pathLst>
                <a:path w="21600" h="21600" extrusionOk="0">
                  <a:moveTo>
                    <a:pt x="0" y="3915"/>
                  </a:moveTo>
                  <a:lnTo>
                    <a:pt x="21600" y="0"/>
                  </a:lnTo>
                  <a:lnTo>
                    <a:pt x="21600" y="13771"/>
                  </a:lnTo>
                  <a:lnTo>
                    <a:pt x="0" y="21600"/>
                  </a:lnTo>
                  <a:lnTo>
                    <a:pt x="0" y="3915"/>
                  </a:lnTo>
                  <a:close/>
                </a:path>
              </a:pathLst>
            </a:custGeom>
            <a:solidFill>
              <a:schemeClr val="accent2"/>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25" name="Shape 5472"/>
            <p:cNvSpPr/>
            <p:nvPr/>
          </p:nvSpPr>
          <p:spPr>
            <a:xfrm rot="5400000">
              <a:off x="282840" y="880324"/>
              <a:ext cx="9088" cy="5747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515"/>
                  </a:lnTo>
                  <a:lnTo>
                    <a:pt x="8100" y="21600"/>
                  </a:lnTo>
                  <a:lnTo>
                    <a:pt x="21600" y="21515"/>
                  </a:lnTo>
                  <a:lnTo>
                    <a:pt x="21600" y="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26" name="Shape 5473"/>
            <p:cNvSpPr/>
            <p:nvPr/>
          </p:nvSpPr>
          <p:spPr>
            <a:xfrm rot="5400000">
              <a:off x="-716188" y="1035375"/>
              <a:ext cx="1697041" cy="264667"/>
            </a:xfrm>
            <a:custGeom>
              <a:avLst/>
              <a:gdLst/>
              <a:ahLst/>
              <a:cxnLst>
                <a:cxn ang="0">
                  <a:pos x="wd2" y="hd2"/>
                </a:cxn>
                <a:cxn ang="5400000">
                  <a:pos x="wd2" y="hd2"/>
                </a:cxn>
                <a:cxn ang="10800000">
                  <a:pos x="wd2" y="hd2"/>
                </a:cxn>
                <a:cxn ang="16200000">
                  <a:pos x="wd2" y="hd2"/>
                </a:cxn>
              </a:cxnLst>
              <a:rect l="0" t="0" r="r" b="b"/>
              <a:pathLst>
                <a:path w="21600" h="21600" extrusionOk="0">
                  <a:moveTo>
                    <a:pt x="10786" y="21600"/>
                  </a:moveTo>
                  <a:lnTo>
                    <a:pt x="0" y="834"/>
                  </a:lnTo>
                  <a:lnTo>
                    <a:pt x="0" y="0"/>
                  </a:lnTo>
                  <a:lnTo>
                    <a:pt x="10786" y="20580"/>
                  </a:lnTo>
                  <a:lnTo>
                    <a:pt x="21600" y="0"/>
                  </a:lnTo>
                  <a:lnTo>
                    <a:pt x="21600" y="834"/>
                  </a:lnTo>
                  <a:lnTo>
                    <a:pt x="10786" y="2160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27" name="Shape 5474"/>
            <p:cNvSpPr/>
            <p:nvPr/>
          </p:nvSpPr>
          <p:spPr>
            <a:xfrm rot="5400000">
              <a:off x="-215821" y="1098419"/>
              <a:ext cx="1697041" cy="138580"/>
            </a:xfrm>
            <a:custGeom>
              <a:avLst/>
              <a:gdLst/>
              <a:ahLst/>
              <a:cxnLst>
                <a:cxn ang="0">
                  <a:pos x="wd2" y="hd2"/>
                </a:cxn>
                <a:cxn ang="5400000">
                  <a:pos x="wd2" y="hd2"/>
                </a:cxn>
                <a:cxn ang="10800000">
                  <a:pos x="wd2" y="hd2"/>
                </a:cxn>
                <a:cxn ang="16200000">
                  <a:pos x="wd2" y="hd2"/>
                </a:cxn>
              </a:cxnLst>
              <a:rect l="0" t="0" r="r" b="b"/>
              <a:pathLst>
                <a:path w="21600" h="21600" extrusionOk="0">
                  <a:moveTo>
                    <a:pt x="10742" y="21600"/>
                  </a:moveTo>
                  <a:lnTo>
                    <a:pt x="0" y="1593"/>
                  </a:lnTo>
                  <a:lnTo>
                    <a:pt x="0" y="0"/>
                  </a:lnTo>
                  <a:lnTo>
                    <a:pt x="10742" y="19830"/>
                  </a:lnTo>
                  <a:lnTo>
                    <a:pt x="10858" y="19830"/>
                  </a:lnTo>
                  <a:lnTo>
                    <a:pt x="21600" y="0"/>
                  </a:lnTo>
                  <a:lnTo>
                    <a:pt x="21600" y="1593"/>
                  </a:lnTo>
                  <a:lnTo>
                    <a:pt x="10858" y="21600"/>
                  </a:lnTo>
                  <a:lnTo>
                    <a:pt x="10742" y="2160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28" name="Shape 5475"/>
            <p:cNvSpPr/>
            <p:nvPr/>
          </p:nvSpPr>
          <p:spPr>
            <a:xfrm rot="5400000">
              <a:off x="-365192" y="1100121"/>
              <a:ext cx="2335417" cy="135175"/>
            </a:xfrm>
            <a:custGeom>
              <a:avLst/>
              <a:gdLst/>
              <a:ahLst/>
              <a:cxnLst>
                <a:cxn ang="0">
                  <a:pos x="wd2" y="hd2"/>
                </a:cxn>
                <a:cxn ang="5400000">
                  <a:pos x="wd2" y="hd2"/>
                </a:cxn>
                <a:cxn ang="10800000">
                  <a:pos x="wd2" y="hd2"/>
                </a:cxn>
                <a:cxn ang="16200000">
                  <a:pos x="wd2" y="hd2"/>
                </a:cxn>
              </a:cxnLst>
              <a:rect l="0" t="0" r="r" b="b"/>
              <a:pathLst>
                <a:path w="21600" h="21600" extrusionOk="0">
                  <a:moveTo>
                    <a:pt x="10789" y="21600"/>
                  </a:moveTo>
                  <a:lnTo>
                    <a:pt x="0" y="1815"/>
                  </a:lnTo>
                  <a:lnTo>
                    <a:pt x="0" y="0"/>
                  </a:lnTo>
                  <a:lnTo>
                    <a:pt x="10789" y="18877"/>
                  </a:lnTo>
                  <a:lnTo>
                    <a:pt x="21600" y="0"/>
                  </a:lnTo>
                  <a:lnTo>
                    <a:pt x="21600" y="1815"/>
                  </a:lnTo>
                  <a:lnTo>
                    <a:pt x="10789" y="2160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grpSp>
      <p:sp>
        <p:nvSpPr>
          <p:cNvPr id="29" name="Shape 5478"/>
          <p:cNvSpPr/>
          <p:nvPr/>
        </p:nvSpPr>
        <p:spPr>
          <a:xfrm>
            <a:off x="4212679" y="2902308"/>
            <a:ext cx="712208" cy="0"/>
          </a:xfrm>
          <a:prstGeom prst="line">
            <a:avLst/>
          </a:prstGeom>
          <a:ln w="19050">
            <a:solidFill>
              <a:srgbClr val="273645"/>
            </a:solidFill>
            <a:prstDash val="sysDot"/>
            <a:miter/>
            <a:headEnd type="oval"/>
            <a:tailEnd type="oval"/>
          </a:ln>
        </p:spPr>
        <p:txBody>
          <a:bodyPr lIns="45719" rIns="45719"/>
          <a:lstStyle/>
          <a:p>
            <a:pPr defTabSz="457200">
              <a:defRPr sz="1200">
                <a:solidFill>
                  <a:srgbClr val="000000"/>
                </a:solidFill>
              </a:defRPr>
            </a:pPr>
            <a:endParaRPr>
              <a:latin typeface="微软雅黑" panose="020B0503020204020204" pitchFamily="34" charset="-122"/>
              <a:ea typeface="微软雅黑" panose="020B0503020204020204" pitchFamily="34" charset="-122"/>
            </a:endParaRPr>
          </a:p>
        </p:txBody>
      </p:sp>
      <p:sp>
        <p:nvSpPr>
          <p:cNvPr id="30" name="Shape 5480"/>
          <p:cNvSpPr/>
          <p:nvPr/>
        </p:nvSpPr>
        <p:spPr>
          <a:xfrm>
            <a:off x="7954160" y="3916810"/>
            <a:ext cx="867031" cy="0"/>
          </a:xfrm>
          <a:prstGeom prst="line">
            <a:avLst/>
          </a:prstGeom>
          <a:ln w="19050">
            <a:solidFill>
              <a:srgbClr val="273645"/>
            </a:solidFill>
            <a:prstDash val="sysDot"/>
            <a:miter/>
            <a:headEnd type="oval"/>
            <a:tailEnd type="oval"/>
          </a:ln>
        </p:spPr>
        <p:txBody>
          <a:bodyPr lIns="45719" rIns="45719"/>
          <a:lstStyle/>
          <a:p>
            <a:pPr defTabSz="457200">
              <a:defRPr sz="1200">
                <a:solidFill>
                  <a:srgbClr val="000000"/>
                </a:solidFill>
              </a:defRPr>
            </a:pPr>
            <a:endParaRPr>
              <a:latin typeface="微软雅黑" panose="020B0503020204020204" pitchFamily="34" charset="-122"/>
              <a:ea typeface="微软雅黑" panose="020B0503020204020204" pitchFamily="34" charset="-122"/>
            </a:endParaRPr>
          </a:p>
        </p:txBody>
      </p:sp>
      <p:grpSp>
        <p:nvGrpSpPr>
          <p:cNvPr id="31" name="Group 5487"/>
          <p:cNvGrpSpPr/>
          <p:nvPr/>
        </p:nvGrpSpPr>
        <p:grpSpPr>
          <a:xfrm>
            <a:off x="7061644" y="2987260"/>
            <a:ext cx="933716" cy="1059800"/>
            <a:chOff x="0" y="0"/>
            <a:chExt cx="933714" cy="1059799"/>
          </a:xfrm>
        </p:grpSpPr>
        <p:sp>
          <p:nvSpPr>
            <p:cNvPr id="32" name="Shape 5481"/>
            <p:cNvSpPr/>
            <p:nvPr/>
          </p:nvSpPr>
          <p:spPr>
            <a:xfrm rot="5400000">
              <a:off x="-328276" y="328276"/>
              <a:ext cx="1059799" cy="403246"/>
            </a:xfrm>
            <a:custGeom>
              <a:avLst/>
              <a:gdLst/>
              <a:ahLst/>
              <a:cxnLst>
                <a:cxn ang="0">
                  <a:pos x="wd2" y="hd2"/>
                </a:cxn>
                <a:cxn ang="5400000">
                  <a:pos x="wd2" y="hd2"/>
                </a:cxn>
                <a:cxn ang="10800000">
                  <a:pos x="wd2" y="hd2"/>
                </a:cxn>
                <a:cxn ang="16200000">
                  <a:pos x="wd2" y="hd2"/>
                </a:cxn>
              </a:cxnLst>
              <a:rect l="0" t="0" r="r" b="b"/>
              <a:pathLst>
                <a:path w="21600" h="21600" extrusionOk="0">
                  <a:moveTo>
                    <a:pt x="10765" y="0"/>
                  </a:moveTo>
                  <a:lnTo>
                    <a:pt x="0" y="10770"/>
                  </a:lnTo>
                  <a:lnTo>
                    <a:pt x="10765" y="21600"/>
                  </a:lnTo>
                  <a:lnTo>
                    <a:pt x="21600" y="10770"/>
                  </a:lnTo>
                  <a:lnTo>
                    <a:pt x="10765" y="0"/>
                  </a:lnTo>
                  <a:close/>
                </a:path>
              </a:pathLst>
            </a:custGeom>
            <a:solidFill>
              <a:srgbClr val="A53F20"/>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33" name="Shape 5482"/>
            <p:cNvSpPr/>
            <p:nvPr/>
          </p:nvSpPr>
          <p:spPr>
            <a:xfrm rot="5400000">
              <a:off x="303854" y="-101663"/>
              <a:ext cx="528196" cy="731524"/>
            </a:xfrm>
            <a:custGeom>
              <a:avLst/>
              <a:gdLst/>
              <a:ahLst/>
              <a:cxnLst>
                <a:cxn ang="0">
                  <a:pos x="wd2" y="hd2"/>
                </a:cxn>
                <a:cxn ang="5400000">
                  <a:pos x="wd2" y="hd2"/>
                </a:cxn>
                <a:cxn ang="10800000">
                  <a:pos x="wd2" y="hd2"/>
                </a:cxn>
                <a:cxn ang="16200000">
                  <a:pos x="wd2" y="hd2"/>
                </a:cxn>
              </a:cxnLst>
              <a:rect l="0" t="0" r="r" b="b"/>
              <a:pathLst>
                <a:path w="21600" h="21600" extrusionOk="0">
                  <a:moveTo>
                    <a:pt x="21600" y="15663"/>
                  </a:moveTo>
                  <a:lnTo>
                    <a:pt x="0" y="21600"/>
                  </a:lnTo>
                  <a:lnTo>
                    <a:pt x="0" y="9391"/>
                  </a:lnTo>
                  <a:lnTo>
                    <a:pt x="21600" y="0"/>
                  </a:lnTo>
                  <a:lnTo>
                    <a:pt x="21600" y="15663"/>
                  </a:lnTo>
                  <a:close/>
                </a:path>
              </a:pathLst>
            </a:custGeom>
            <a:solidFill>
              <a:srgbClr val="E79A82"/>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34" name="Shape 5483"/>
            <p:cNvSpPr/>
            <p:nvPr/>
          </p:nvSpPr>
          <p:spPr>
            <a:xfrm rot="5400000">
              <a:off x="302151" y="428236"/>
              <a:ext cx="531605" cy="731524"/>
            </a:xfrm>
            <a:custGeom>
              <a:avLst/>
              <a:gdLst/>
              <a:ahLst/>
              <a:cxnLst>
                <a:cxn ang="0">
                  <a:pos x="wd2" y="hd2"/>
                </a:cxn>
                <a:cxn ang="5400000">
                  <a:pos x="wd2" y="hd2"/>
                </a:cxn>
                <a:cxn ang="10800000">
                  <a:pos x="wd2" y="hd2"/>
                </a:cxn>
                <a:cxn ang="16200000">
                  <a:pos x="wd2" y="hd2"/>
                </a:cxn>
              </a:cxnLst>
              <a:rect l="0" t="0" r="r" b="b"/>
              <a:pathLst>
                <a:path w="21600" h="21600" extrusionOk="0">
                  <a:moveTo>
                    <a:pt x="0" y="15663"/>
                  </a:moveTo>
                  <a:lnTo>
                    <a:pt x="21600" y="21600"/>
                  </a:lnTo>
                  <a:lnTo>
                    <a:pt x="21600" y="9391"/>
                  </a:lnTo>
                  <a:lnTo>
                    <a:pt x="0" y="0"/>
                  </a:lnTo>
                  <a:lnTo>
                    <a:pt x="0" y="15663"/>
                  </a:lnTo>
                  <a:close/>
                </a:path>
              </a:pathLst>
            </a:custGeom>
            <a:solidFill>
              <a:schemeClr val="accent5"/>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35" name="Shape 5484"/>
            <p:cNvSpPr/>
            <p:nvPr/>
          </p:nvSpPr>
          <p:spPr>
            <a:xfrm rot="5400000">
              <a:off x="663369" y="263529"/>
              <a:ext cx="9088" cy="5316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92"/>
                  </a:lnTo>
                  <a:lnTo>
                    <a:pt x="8100" y="0"/>
                  </a:lnTo>
                  <a:lnTo>
                    <a:pt x="21600" y="92"/>
                  </a:lnTo>
                  <a:lnTo>
                    <a:pt x="21600" y="2160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36" name="Shape 5485"/>
            <p:cNvSpPr/>
            <p:nvPr/>
          </p:nvSpPr>
          <p:spPr>
            <a:xfrm rot="5400000">
              <a:off x="241948" y="368032"/>
              <a:ext cx="1059799" cy="323734"/>
            </a:xfrm>
            <a:custGeom>
              <a:avLst/>
              <a:gdLst/>
              <a:ahLst/>
              <a:cxnLst>
                <a:cxn ang="0">
                  <a:pos x="wd2" y="hd2"/>
                </a:cxn>
                <a:cxn ang="5400000">
                  <a:pos x="wd2" y="hd2"/>
                </a:cxn>
                <a:cxn ang="10800000">
                  <a:pos x="wd2" y="hd2"/>
                </a:cxn>
                <a:cxn ang="16200000">
                  <a:pos x="wd2" y="hd2"/>
                </a:cxn>
              </a:cxnLst>
              <a:rect l="0" t="0" r="r" b="b"/>
              <a:pathLst>
                <a:path w="21600" h="21600" extrusionOk="0">
                  <a:moveTo>
                    <a:pt x="10765" y="0"/>
                  </a:moveTo>
                  <a:lnTo>
                    <a:pt x="0" y="21221"/>
                  </a:lnTo>
                  <a:lnTo>
                    <a:pt x="0" y="21600"/>
                  </a:lnTo>
                  <a:lnTo>
                    <a:pt x="10765" y="758"/>
                  </a:lnTo>
                  <a:lnTo>
                    <a:pt x="21600" y="21600"/>
                  </a:lnTo>
                  <a:lnTo>
                    <a:pt x="21600" y="21221"/>
                  </a:lnTo>
                  <a:lnTo>
                    <a:pt x="10765" y="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37" name="Shape 5486"/>
            <p:cNvSpPr/>
            <p:nvPr/>
          </p:nvSpPr>
          <p:spPr>
            <a:xfrm rot="5400000">
              <a:off x="-223773" y="425964"/>
              <a:ext cx="1059799" cy="2078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96" y="826"/>
                  </a:lnTo>
                  <a:lnTo>
                    <a:pt x="10881" y="826"/>
                  </a:lnTo>
                  <a:lnTo>
                    <a:pt x="21600" y="21600"/>
                  </a:lnTo>
                  <a:lnTo>
                    <a:pt x="21600" y="21010"/>
                  </a:lnTo>
                  <a:lnTo>
                    <a:pt x="10881" y="0"/>
                  </a:lnTo>
                  <a:lnTo>
                    <a:pt x="10696" y="0"/>
                  </a:lnTo>
                  <a:lnTo>
                    <a:pt x="0" y="21010"/>
                  </a:lnTo>
                  <a:lnTo>
                    <a:pt x="0" y="2160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grpSp>
      <p:grpSp>
        <p:nvGrpSpPr>
          <p:cNvPr id="38" name="Group 5494"/>
          <p:cNvGrpSpPr/>
          <p:nvPr/>
        </p:nvGrpSpPr>
        <p:grpSpPr>
          <a:xfrm>
            <a:off x="6455072" y="2668072"/>
            <a:ext cx="829212" cy="1697041"/>
            <a:chOff x="0" y="0"/>
            <a:chExt cx="829211" cy="1697039"/>
          </a:xfrm>
        </p:grpSpPr>
        <p:sp>
          <p:nvSpPr>
            <p:cNvPr id="39" name="Shape 5488"/>
            <p:cNvSpPr/>
            <p:nvPr/>
          </p:nvSpPr>
          <p:spPr>
            <a:xfrm rot="5400000">
              <a:off x="-721299" y="721298"/>
              <a:ext cx="1697040" cy="254444"/>
            </a:xfrm>
            <a:custGeom>
              <a:avLst/>
              <a:gdLst/>
              <a:ahLst/>
              <a:cxnLst>
                <a:cxn ang="0">
                  <a:pos x="wd2" y="hd2"/>
                </a:cxn>
                <a:cxn ang="5400000">
                  <a:pos x="wd2" y="hd2"/>
                </a:cxn>
                <a:cxn ang="10800000">
                  <a:pos x="wd2" y="hd2"/>
                </a:cxn>
                <a:cxn ang="16200000">
                  <a:pos x="wd2" y="hd2"/>
                </a:cxn>
              </a:cxnLst>
              <a:rect l="0" t="0" r="r" b="b"/>
              <a:pathLst>
                <a:path w="21600" h="21600" extrusionOk="0">
                  <a:moveTo>
                    <a:pt x="10786" y="0"/>
                  </a:moveTo>
                  <a:lnTo>
                    <a:pt x="0" y="10704"/>
                  </a:lnTo>
                  <a:lnTo>
                    <a:pt x="10786" y="21600"/>
                  </a:lnTo>
                  <a:lnTo>
                    <a:pt x="21600" y="10704"/>
                  </a:lnTo>
                  <a:lnTo>
                    <a:pt x="10786" y="0"/>
                  </a:lnTo>
                  <a:close/>
                </a:path>
              </a:pathLst>
            </a:custGeom>
            <a:solidFill>
              <a:srgbClr val="E69601"/>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40" name="Shape 5489"/>
            <p:cNvSpPr/>
            <p:nvPr/>
          </p:nvSpPr>
          <p:spPr>
            <a:xfrm rot="5400000">
              <a:off x="55091" y="73265"/>
              <a:ext cx="847385" cy="7008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4"/>
                  </a:moveTo>
                  <a:lnTo>
                    <a:pt x="0" y="21600"/>
                  </a:lnTo>
                  <a:lnTo>
                    <a:pt x="0" y="7842"/>
                  </a:lnTo>
                  <a:lnTo>
                    <a:pt x="21600" y="0"/>
                  </a:lnTo>
                  <a:lnTo>
                    <a:pt x="21600" y="17714"/>
                  </a:lnTo>
                  <a:close/>
                </a:path>
              </a:pathLst>
            </a:custGeom>
            <a:solidFill>
              <a:srgbClr val="FED486"/>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41" name="Shape 5490"/>
            <p:cNvSpPr/>
            <p:nvPr/>
          </p:nvSpPr>
          <p:spPr>
            <a:xfrm rot="5400000">
              <a:off x="53955" y="921785"/>
              <a:ext cx="849657" cy="700855"/>
            </a:xfrm>
            <a:custGeom>
              <a:avLst/>
              <a:gdLst/>
              <a:ahLst/>
              <a:cxnLst>
                <a:cxn ang="0">
                  <a:pos x="wd2" y="hd2"/>
                </a:cxn>
                <a:cxn ang="5400000">
                  <a:pos x="wd2" y="hd2"/>
                </a:cxn>
                <a:cxn ang="10800000">
                  <a:pos x="wd2" y="hd2"/>
                </a:cxn>
                <a:cxn ang="16200000">
                  <a:pos x="wd2" y="hd2"/>
                </a:cxn>
              </a:cxnLst>
              <a:rect l="0" t="0" r="r" b="b"/>
              <a:pathLst>
                <a:path w="21600" h="21600" extrusionOk="0">
                  <a:moveTo>
                    <a:pt x="0" y="17714"/>
                  </a:moveTo>
                  <a:lnTo>
                    <a:pt x="21600" y="21600"/>
                  </a:lnTo>
                  <a:lnTo>
                    <a:pt x="21600" y="7842"/>
                  </a:lnTo>
                  <a:lnTo>
                    <a:pt x="0" y="0"/>
                  </a:lnTo>
                  <a:lnTo>
                    <a:pt x="0" y="17714"/>
                  </a:lnTo>
                  <a:close/>
                </a:path>
              </a:pathLst>
            </a:custGeom>
            <a:solidFill>
              <a:schemeClr val="accent4"/>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42" name="Shape 5491"/>
            <p:cNvSpPr/>
            <p:nvPr/>
          </p:nvSpPr>
          <p:spPr>
            <a:xfrm rot="5400000">
              <a:off x="537282" y="561135"/>
              <a:ext cx="9088" cy="57476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43"/>
                  </a:lnTo>
                  <a:lnTo>
                    <a:pt x="8100" y="0"/>
                  </a:lnTo>
                  <a:lnTo>
                    <a:pt x="21600" y="43"/>
                  </a:lnTo>
                  <a:lnTo>
                    <a:pt x="21600" y="2160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43" name="Shape 5492"/>
            <p:cNvSpPr/>
            <p:nvPr/>
          </p:nvSpPr>
          <p:spPr>
            <a:xfrm rot="5400000">
              <a:off x="-151075" y="716754"/>
              <a:ext cx="1697040" cy="263532"/>
            </a:xfrm>
            <a:custGeom>
              <a:avLst/>
              <a:gdLst/>
              <a:ahLst/>
              <a:cxnLst>
                <a:cxn ang="0">
                  <a:pos x="wd2" y="hd2"/>
                </a:cxn>
                <a:cxn ang="5400000">
                  <a:pos x="wd2" y="hd2"/>
                </a:cxn>
                <a:cxn ang="10800000">
                  <a:pos x="wd2" y="hd2"/>
                </a:cxn>
                <a:cxn ang="16200000">
                  <a:pos x="wd2" y="hd2"/>
                </a:cxn>
              </a:cxnLst>
              <a:rect l="0" t="0" r="r" b="b"/>
              <a:pathLst>
                <a:path w="21600" h="21600" extrusionOk="0">
                  <a:moveTo>
                    <a:pt x="10786" y="0"/>
                  </a:moveTo>
                  <a:lnTo>
                    <a:pt x="0" y="20855"/>
                  </a:lnTo>
                  <a:lnTo>
                    <a:pt x="0" y="21600"/>
                  </a:lnTo>
                  <a:lnTo>
                    <a:pt x="10786" y="931"/>
                  </a:lnTo>
                  <a:lnTo>
                    <a:pt x="21600" y="21600"/>
                  </a:lnTo>
                  <a:lnTo>
                    <a:pt x="21600" y="20855"/>
                  </a:lnTo>
                  <a:lnTo>
                    <a:pt x="10786" y="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44" name="Shape 5493"/>
            <p:cNvSpPr/>
            <p:nvPr/>
          </p:nvSpPr>
          <p:spPr>
            <a:xfrm rot="5400000">
              <a:off x="-650873" y="779229"/>
              <a:ext cx="1697040" cy="138582"/>
            </a:xfrm>
            <a:custGeom>
              <a:avLst/>
              <a:gdLst/>
              <a:ahLst/>
              <a:cxnLst>
                <a:cxn ang="0">
                  <a:pos x="wd2" y="hd2"/>
                </a:cxn>
                <a:cxn ang="5400000">
                  <a:pos x="wd2" y="hd2"/>
                </a:cxn>
                <a:cxn ang="10800000">
                  <a:pos x="wd2" y="hd2"/>
                </a:cxn>
                <a:cxn ang="16200000">
                  <a:pos x="wd2" y="hd2"/>
                </a:cxn>
              </a:cxnLst>
              <a:rect l="0" t="0" r="r" b="b"/>
              <a:pathLst>
                <a:path w="21600" h="21600" extrusionOk="0">
                  <a:moveTo>
                    <a:pt x="10742" y="0"/>
                  </a:moveTo>
                  <a:lnTo>
                    <a:pt x="0" y="20007"/>
                  </a:lnTo>
                  <a:lnTo>
                    <a:pt x="0" y="21600"/>
                  </a:lnTo>
                  <a:lnTo>
                    <a:pt x="10742" y="1948"/>
                  </a:lnTo>
                  <a:lnTo>
                    <a:pt x="10858" y="1948"/>
                  </a:lnTo>
                  <a:lnTo>
                    <a:pt x="21600" y="21600"/>
                  </a:lnTo>
                  <a:lnTo>
                    <a:pt x="21600" y="20007"/>
                  </a:lnTo>
                  <a:lnTo>
                    <a:pt x="10858" y="0"/>
                  </a:lnTo>
                  <a:lnTo>
                    <a:pt x="10742" y="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grpSp>
      <p:grpSp>
        <p:nvGrpSpPr>
          <p:cNvPr id="45" name="Group 5499"/>
          <p:cNvGrpSpPr/>
          <p:nvPr/>
        </p:nvGrpSpPr>
        <p:grpSpPr>
          <a:xfrm>
            <a:off x="5813287" y="2348880"/>
            <a:ext cx="728116" cy="2335420"/>
            <a:chOff x="0" y="0"/>
            <a:chExt cx="728115" cy="2335419"/>
          </a:xfrm>
        </p:grpSpPr>
        <p:sp>
          <p:nvSpPr>
            <p:cNvPr id="46" name="Shape 5495"/>
            <p:cNvSpPr/>
            <p:nvPr/>
          </p:nvSpPr>
          <p:spPr>
            <a:xfrm rot="5400000">
              <a:off x="-219230" y="219229"/>
              <a:ext cx="1166574" cy="7281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7"/>
                  </a:lnTo>
                  <a:lnTo>
                    <a:pt x="0" y="3740"/>
                  </a:lnTo>
                  <a:lnTo>
                    <a:pt x="21600" y="0"/>
                  </a:lnTo>
                  <a:lnTo>
                    <a:pt x="21600" y="21600"/>
                  </a:lnTo>
                  <a:close/>
                </a:path>
              </a:pathLst>
            </a:custGeom>
            <a:solidFill>
              <a:srgbClr val="9D84B4"/>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47" name="Shape 5496"/>
            <p:cNvSpPr/>
            <p:nvPr/>
          </p:nvSpPr>
          <p:spPr>
            <a:xfrm rot="5400000">
              <a:off x="-220366" y="1386939"/>
              <a:ext cx="1168846" cy="7281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7"/>
                  </a:lnTo>
                  <a:lnTo>
                    <a:pt x="21600" y="3740"/>
                  </a:lnTo>
                  <a:lnTo>
                    <a:pt x="0" y="0"/>
                  </a:lnTo>
                  <a:lnTo>
                    <a:pt x="0" y="21600"/>
                  </a:lnTo>
                  <a:close/>
                </a:path>
              </a:pathLst>
            </a:custGeom>
            <a:solidFill>
              <a:schemeClr val="accent3"/>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48" name="Shape 5497"/>
            <p:cNvSpPr/>
            <p:nvPr/>
          </p:nvSpPr>
          <p:spPr>
            <a:xfrm rot="5400000">
              <a:off x="359513" y="803653"/>
              <a:ext cx="9088" cy="728116"/>
            </a:xfrm>
            <a:custGeom>
              <a:avLst/>
              <a:gdLst/>
              <a:ahLst/>
              <a:cxnLst>
                <a:cxn ang="0">
                  <a:pos x="wd2" y="hd2"/>
                </a:cxn>
                <a:cxn ang="5400000">
                  <a:pos x="wd2" y="hd2"/>
                </a:cxn>
                <a:cxn ang="10800000">
                  <a:pos x="wd2" y="hd2"/>
                </a:cxn>
                <a:cxn ang="16200000">
                  <a:pos x="wd2" y="hd2"/>
                </a:cxn>
              </a:cxnLst>
              <a:rect l="0" t="0" r="r" b="b"/>
              <a:pathLst>
                <a:path w="21600" h="21600" extrusionOk="0">
                  <a:moveTo>
                    <a:pt x="21600" y="21566"/>
                  </a:moveTo>
                  <a:lnTo>
                    <a:pt x="8100" y="21600"/>
                  </a:lnTo>
                  <a:lnTo>
                    <a:pt x="0" y="21566"/>
                  </a:lnTo>
                  <a:lnTo>
                    <a:pt x="0" y="0"/>
                  </a:lnTo>
                  <a:lnTo>
                    <a:pt x="21600" y="0"/>
                  </a:lnTo>
                  <a:lnTo>
                    <a:pt x="21600" y="21566"/>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sp>
          <p:nvSpPr>
            <p:cNvPr id="49" name="Shape 5498"/>
            <p:cNvSpPr/>
            <p:nvPr/>
          </p:nvSpPr>
          <p:spPr>
            <a:xfrm rot="5400000">
              <a:off x="-509453" y="1097851"/>
              <a:ext cx="2335419" cy="139717"/>
            </a:xfrm>
            <a:custGeom>
              <a:avLst/>
              <a:gdLst/>
              <a:ahLst/>
              <a:cxnLst>
                <a:cxn ang="0">
                  <a:pos x="wd2" y="hd2"/>
                </a:cxn>
                <a:cxn ang="5400000">
                  <a:pos x="wd2" y="hd2"/>
                </a:cxn>
                <a:cxn ang="10800000">
                  <a:pos x="wd2" y="hd2"/>
                </a:cxn>
                <a:cxn ang="16200000">
                  <a:pos x="wd2" y="hd2"/>
                </a:cxn>
              </a:cxnLst>
              <a:rect l="0" t="0" r="r" b="b"/>
              <a:pathLst>
                <a:path w="21600" h="21600" extrusionOk="0">
                  <a:moveTo>
                    <a:pt x="10789" y="0"/>
                  </a:moveTo>
                  <a:lnTo>
                    <a:pt x="0" y="19493"/>
                  </a:lnTo>
                  <a:lnTo>
                    <a:pt x="0" y="21600"/>
                  </a:lnTo>
                  <a:lnTo>
                    <a:pt x="10789" y="2459"/>
                  </a:lnTo>
                  <a:lnTo>
                    <a:pt x="21600" y="21600"/>
                  </a:lnTo>
                  <a:lnTo>
                    <a:pt x="21600" y="19493"/>
                  </a:lnTo>
                  <a:lnTo>
                    <a:pt x="10789" y="0"/>
                  </a:lnTo>
                  <a:close/>
                </a:path>
              </a:pathLst>
            </a:custGeom>
            <a:solidFill>
              <a:srgbClr val="F9F9F9">
                <a:alpha val="25000"/>
              </a:srgbClr>
            </a:solidFill>
            <a:ln w="12700" cap="flat">
              <a:noFill/>
              <a:miter lim="400000"/>
            </a:ln>
            <a:effectLst/>
          </p:spPr>
          <p:txBody>
            <a:bodyPr wrap="square" lIns="45719" tIns="45719" rIns="45719" bIns="45719" numCol="1" anchor="t">
              <a:noAutofit/>
            </a:bodyPr>
            <a:lstStyle/>
            <a:p>
              <a:endParaRPr>
                <a:latin typeface="微软雅黑" panose="020B0503020204020204" pitchFamily="34" charset="-122"/>
                <a:ea typeface="微软雅黑" panose="020B0503020204020204" pitchFamily="34" charset="-122"/>
              </a:endParaRPr>
            </a:p>
          </p:txBody>
        </p:sp>
      </p:grpSp>
      <p:sp>
        <p:nvSpPr>
          <p:cNvPr id="50" name="Shape 5500"/>
          <p:cNvSpPr/>
          <p:nvPr/>
        </p:nvSpPr>
        <p:spPr>
          <a:xfrm>
            <a:off x="5076776" y="4677911"/>
            <a:ext cx="720080" cy="0"/>
          </a:xfrm>
          <a:prstGeom prst="line">
            <a:avLst/>
          </a:prstGeom>
          <a:ln w="19050">
            <a:solidFill>
              <a:srgbClr val="273645"/>
            </a:solidFill>
            <a:prstDash val="sysDot"/>
            <a:miter/>
            <a:headEnd type="oval"/>
            <a:tailEnd type="oval"/>
          </a:ln>
        </p:spPr>
        <p:txBody>
          <a:bodyPr lIns="45719" rIns="45719"/>
          <a:lstStyle/>
          <a:p>
            <a:pPr defTabSz="457200">
              <a:defRPr sz="1200">
                <a:solidFill>
                  <a:srgbClr val="000000"/>
                </a:solidFill>
              </a:defRPr>
            </a:pPr>
            <a:endParaRPr>
              <a:latin typeface="微软雅黑" panose="020B0503020204020204" pitchFamily="34" charset="-122"/>
              <a:ea typeface="微软雅黑" panose="020B0503020204020204" pitchFamily="34" charset="-122"/>
            </a:endParaRPr>
          </a:p>
        </p:txBody>
      </p:sp>
      <p:sp>
        <p:nvSpPr>
          <p:cNvPr id="51" name="TextBox 50"/>
          <p:cNvSpPr txBox="1"/>
          <p:nvPr/>
        </p:nvSpPr>
        <p:spPr>
          <a:xfrm>
            <a:off x="1044327" y="5087892"/>
            <a:ext cx="10369152" cy="1246495"/>
          </a:xfrm>
          <a:prstGeom prst="rect">
            <a:avLst/>
          </a:prstGeom>
          <a:noFill/>
        </p:spPr>
        <p:txBody>
          <a:bodyPr wrap="square" rtlCol="0">
            <a:spAutoFit/>
          </a:bodyPr>
          <a:lstStyle/>
          <a:p>
            <a:pPr algn="ctr">
              <a:lnSpc>
                <a:spcPts val="3000"/>
              </a:lnSpc>
            </a:pPr>
            <a:r>
              <a:rPr lang="zh-CN" altLang="en-US" sz="2400" b="1" kern="0" dirty="0">
                <a:latin typeface="微软雅黑" panose="020B0503020204020204" pitchFamily="34" charset="-122"/>
                <a:ea typeface="微软雅黑" panose="020B0503020204020204" pitchFamily="34" charset="-122"/>
                <a:cs typeface="+mn-ea"/>
                <a:sym typeface="+mn-lt"/>
              </a:rPr>
              <a:t>在吉林省试点推广药品上市许可持有人制度（</a:t>
            </a:r>
            <a:r>
              <a:rPr lang="en-US" altLang="zh-CN" sz="2400" b="1" kern="0" dirty="0">
                <a:latin typeface="微软雅黑" panose="020B0503020204020204" pitchFamily="34" charset="-122"/>
                <a:ea typeface="微软雅黑" panose="020B0503020204020204" pitchFamily="34" charset="-122"/>
                <a:cs typeface="+mn-ea"/>
                <a:sym typeface="+mn-lt"/>
              </a:rPr>
              <a:t>MAH</a:t>
            </a:r>
            <a:r>
              <a:rPr lang="zh-CN" altLang="en-US" sz="2400" b="1" kern="0" dirty="0">
                <a:latin typeface="微软雅黑" panose="020B0503020204020204" pitchFamily="34" charset="-122"/>
                <a:ea typeface="微软雅黑" panose="020B0503020204020204" pitchFamily="34" charset="-122"/>
                <a:cs typeface="+mn-ea"/>
                <a:sym typeface="+mn-lt"/>
              </a:rPr>
              <a:t>）的大背景下，北湖科技园率先作为，创新构建促进医疗器械产业发展平台，致力于为医疗器械注册申请人提供</a:t>
            </a:r>
            <a:r>
              <a:rPr lang="en-US" altLang="zh-CN" sz="2400" b="1" kern="0" dirty="0">
                <a:latin typeface="微软雅黑" panose="020B0503020204020204" pitchFamily="34" charset="-122"/>
                <a:ea typeface="微软雅黑" panose="020B0503020204020204" pitchFamily="34" charset="-122"/>
                <a:cs typeface="+mn-ea"/>
                <a:sym typeface="+mn-lt"/>
              </a:rPr>
              <a:t>CRO+CDMO+CSO</a:t>
            </a:r>
            <a:r>
              <a:rPr lang="zh-CN" altLang="en-US" sz="2400" b="1" kern="0" dirty="0">
                <a:latin typeface="微软雅黑" panose="020B0503020204020204" pitchFamily="34" charset="-122"/>
                <a:ea typeface="微软雅黑" panose="020B0503020204020204" pitchFamily="34" charset="-122"/>
                <a:cs typeface="+mn-ea"/>
                <a:sym typeface="+mn-lt"/>
              </a:rPr>
              <a:t>专业化、一站式、全链条服务。</a:t>
            </a:r>
          </a:p>
        </p:txBody>
      </p:sp>
      <p:sp>
        <p:nvSpPr>
          <p:cNvPr id="52" name="Inhaltsplatzhalter 4"/>
          <p:cNvSpPr txBox="1"/>
          <p:nvPr/>
        </p:nvSpPr>
        <p:spPr>
          <a:xfrm>
            <a:off x="7885087" y="2276872"/>
            <a:ext cx="3744416" cy="553998"/>
          </a:xfrm>
          <a:prstGeom prst="rect">
            <a:avLst/>
          </a:prstGeom>
          <a:ln>
            <a:solidFill>
              <a:schemeClr val="accent1"/>
            </a:solidFill>
          </a:ln>
        </p:spPr>
        <p:txBody>
          <a:bodyPr wrap="square" lIns="0" tIns="0" rIns="0" bIns="0" anchor="t">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solidFill>
                  <a:schemeClr val="accent5">
                    <a:lumMod val="75000"/>
                  </a:schemeClr>
                </a:solidFill>
                <a:latin typeface="微软雅黑" panose="020B0503020204020204" pitchFamily="34" charset="-122"/>
                <a:ea typeface="微软雅黑" panose="020B0503020204020204" pitchFamily="34" charset="-122"/>
              </a:rPr>
              <a:t>生物技术服务平台</a:t>
            </a:r>
            <a:endParaRPr lang="en-US" altLang="en-US" sz="36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53" name="Shape 5480"/>
          <p:cNvSpPr/>
          <p:nvPr/>
        </p:nvSpPr>
        <p:spPr>
          <a:xfrm>
            <a:off x="7018056" y="2661510"/>
            <a:ext cx="867031" cy="0"/>
          </a:xfrm>
          <a:prstGeom prst="line">
            <a:avLst/>
          </a:prstGeom>
          <a:ln w="19050">
            <a:solidFill>
              <a:srgbClr val="273645"/>
            </a:solidFill>
            <a:prstDash val="sysDot"/>
            <a:miter/>
            <a:headEnd type="oval"/>
            <a:tailEnd type="oval"/>
          </a:ln>
        </p:spPr>
        <p:txBody>
          <a:bodyPr lIns="45719" rIns="45719"/>
          <a:lstStyle/>
          <a:p>
            <a:pPr defTabSz="457200">
              <a:defRPr sz="1200">
                <a:solidFill>
                  <a:srgbClr val="000000"/>
                </a:solidFill>
              </a:defRPr>
            </a:pPr>
            <a:endParaRPr>
              <a:latin typeface="微软雅黑" panose="020B0503020204020204" pitchFamily="34" charset="-122"/>
              <a:ea typeface="微软雅黑" panose="020B0503020204020204" pitchFamily="34" charset="-122"/>
            </a:endParaRPr>
          </a:p>
        </p:txBody>
      </p:sp>
      <p:sp>
        <p:nvSpPr>
          <p:cNvPr id="54" name="矩形 53"/>
          <p:cNvSpPr/>
          <p:nvPr/>
        </p:nvSpPr>
        <p:spPr>
          <a:xfrm>
            <a:off x="0" y="620688"/>
            <a:ext cx="12169775"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spcBef>
                <a:spcPts val="1000"/>
              </a:spcBef>
              <a:spcAft>
                <a:spcPts val="1000"/>
              </a:spcAft>
            </a:pPr>
            <a:r>
              <a:rPr lang="en-US" altLang="zh-CN"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大院</a:t>
            </a:r>
            <a:r>
              <a:rPr lang="zh-CN"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en-US" altLang="zh-CN"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大所</a:t>
            </a:r>
            <a:r>
              <a:rPr lang="zh-CN"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en-US" altLang="zh-CN"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大校</a:t>
            </a:r>
            <a:r>
              <a:rPr lang="zh-CN"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、大企</a:t>
            </a:r>
            <a:r>
              <a:rPr lang="zh-CN" altLang="zh-CN"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合作</a:t>
            </a:r>
            <a:endParaRPr lang="en-US" altLang="zh-CN"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55" name="矩形 54"/>
          <p:cNvSpPr/>
          <p:nvPr/>
        </p:nvSpPr>
        <p:spPr>
          <a:xfrm>
            <a:off x="0" y="1340768"/>
            <a:ext cx="12169775"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spcBef>
                <a:spcPts val="1000"/>
              </a:spcBef>
              <a:spcAft>
                <a:spcPts val="1000"/>
              </a:spcAft>
            </a:pPr>
            <a:r>
              <a:rPr lang="zh-CN"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建设“</a:t>
            </a:r>
            <a:r>
              <a:rPr lang="en-US" altLang="zh-CN"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1+3C</a:t>
            </a:r>
            <a:r>
              <a:rPr lang="zh-CN"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”公共服务平台</a:t>
            </a:r>
            <a:endParaRPr lang="zh-CN" altLang="zh-CN"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2"/>
          <p:cNvSpPr txBox="1"/>
          <p:nvPr/>
        </p:nvSpPr>
        <p:spPr>
          <a:xfrm>
            <a:off x="1476375" y="137688"/>
            <a:ext cx="9145016"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2.7.1</a:t>
            </a:r>
            <a:r>
              <a:rPr lang="zh-CN" altLang="en-US" sz="3200" b="1" dirty="0">
                <a:solidFill>
                  <a:srgbClr val="0070C0"/>
                </a:solidFill>
                <a:latin typeface="微软雅黑" panose="020B0503020204020204" pitchFamily="34" charset="-122"/>
                <a:ea typeface="微软雅黑" panose="020B0503020204020204" pitchFamily="34" charset="-122"/>
              </a:rPr>
              <a:t>“中关村基因”的公共服务平台</a:t>
            </a:r>
          </a:p>
        </p:txBody>
      </p:sp>
      <p:grpSp>
        <p:nvGrpSpPr>
          <p:cNvPr id="2" name="组合 75"/>
          <p:cNvGrpSpPr/>
          <p:nvPr/>
        </p:nvGrpSpPr>
        <p:grpSpPr>
          <a:xfrm>
            <a:off x="1" y="260648"/>
            <a:ext cx="1403584" cy="387627"/>
            <a:chOff x="0" y="188640"/>
            <a:chExt cx="1664323" cy="459635"/>
          </a:xfrm>
        </p:grpSpPr>
        <p:sp>
          <p:nvSpPr>
            <p:cNvPr id="71" name="五边形 7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燕尾形 7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3" name="燕尾形 7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74" name="直接连接符 73"/>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hord 48"/>
          <p:cNvSpPr/>
          <p:nvPr/>
        </p:nvSpPr>
        <p:spPr>
          <a:xfrm rot="6300000">
            <a:off x="3866746" y="4781781"/>
            <a:ext cx="3702905" cy="3701362"/>
          </a:xfrm>
          <a:prstGeom prst="chord">
            <a:avLst>
              <a:gd name="adj1" fmla="val 4234771"/>
              <a:gd name="adj2" fmla="val 15531980"/>
            </a:avLst>
          </a:prstGeom>
          <a:solidFill>
            <a:srgbClr val="008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Oval 7"/>
          <p:cNvSpPr/>
          <p:nvPr/>
        </p:nvSpPr>
        <p:spPr>
          <a:xfrm>
            <a:off x="2819319" y="6155745"/>
            <a:ext cx="345441" cy="345585"/>
          </a:xfrm>
          <a:prstGeom prst="ellipse">
            <a:avLst/>
          </a:prstGeom>
          <a:solidFill>
            <a:schemeClr val="accent1"/>
          </a:solidFill>
          <a:ln>
            <a:noFill/>
          </a:ln>
          <a:effectLst>
            <a:outerShdw blurRad="50800" dist="1143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150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 name="Oval 8"/>
          <p:cNvSpPr/>
          <p:nvPr/>
        </p:nvSpPr>
        <p:spPr>
          <a:xfrm>
            <a:off x="8101697" y="6155745"/>
            <a:ext cx="345441" cy="345585"/>
          </a:xfrm>
          <a:prstGeom prst="ellipse">
            <a:avLst/>
          </a:prstGeom>
          <a:solidFill>
            <a:schemeClr val="accent1"/>
          </a:solidFill>
          <a:ln>
            <a:noFill/>
          </a:ln>
          <a:effectLst>
            <a:outerShdw blurRad="50800" dist="1143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150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Oval 9"/>
          <p:cNvSpPr/>
          <p:nvPr/>
        </p:nvSpPr>
        <p:spPr>
          <a:xfrm>
            <a:off x="5461927" y="4257443"/>
            <a:ext cx="345441" cy="345585"/>
          </a:xfrm>
          <a:prstGeom prst="ellipse">
            <a:avLst/>
          </a:prstGeom>
          <a:solidFill>
            <a:schemeClr val="accent3"/>
          </a:solidFill>
          <a:ln>
            <a:noFill/>
          </a:ln>
          <a:effectLst>
            <a:outerShdw blurRad="50800" dist="1143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150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Teardrop 12"/>
          <p:cNvSpPr/>
          <p:nvPr/>
        </p:nvSpPr>
        <p:spPr>
          <a:xfrm rot="5400000">
            <a:off x="1588424" y="4924852"/>
            <a:ext cx="1231149" cy="1230636"/>
          </a:xfrm>
          <a:prstGeom prst="teardrop">
            <a:avLst/>
          </a:prstGeom>
          <a:solidFill>
            <a:schemeClr val="accent1"/>
          </a:solidFill>
          <a:ln w="28575">
            <a:noFill/>
          </a:ln>
          <a:effectLst>
            <a:outerShdw blurRad="50800" dist="1143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150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Teardrop 15"/>
          <p:cNvSpPr/>
          <p:nvPr/>
        </p:nvSpPr>
        <p:spPr>
          <a:xfrm rot="16200000" flipH="1">
            <a:off x="8547634" y="4924852"/>
            <a:ext cx="1231149" cy="1230636"/>
          </a:xfrm>
          <a:prstGeom prst="teardrop">
            <a:avLst/>
          </a:prstGeom>
          <a:solidFill>
            <a:schemeClr val="accent1"/>
          </a:solidFill>
          <a:ln w="28575">
            <a:noFill/>
          </a:ln>
          <a:effectLst>
            <a:outerShdw blurRad="50800" dist="1143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150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Teardrop 16"/>
          <p:cNvSpPr/>
          <p:nvPr/>
        </p:nvSpPr>
        <p:spPr>
          <a:xfrm rot="13500000" flipH="1">
            <a:off x="5019072" y="2699571"/>
            <a:ext cx="1231149" cy="1230636"/>
          </a:xfrm>
          <a:prstGeom prst="teardrop">
            <a:avLst/>
          </a:prstGeom>
          <a:solidFill>
            <a:schemeClr val="accent3"/>
          </a:solidFill>
          <a:ln w="28575">
            <a:noFill/>
          </a:ln>
          <a:effectLst>
            <a:outerShdw blurRad="50800" dist="1143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lnSpc>
                <a:spcPct val="120000"/>
              </a:lnSpc>
            </a:pPr>
            <a:endParaRPr lang="en-US" sz="150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Freeform 127"/>
          <p:cNvSpPr/>
          <p:nvPr/>
        </p:nvSpPr>
        <p:spPr bwMode="auto">
          <a:xfrm>
            <a:off x="5380024" y="3091765"/>
            <a:ext cx="509246" cy="561350"/>
          </a:xfrm>
          <a:custGeom>
            <a:avLst/>
            <a:gdLst/>
            <a:ahLst/>
            <a:cxnLst>
              <a:cxn ang="0">
                <a:pos x="40" y="55"/>
              </a:cxn>
              <a:cxn ang="0">
                <a:pos x="32" y="51"/>
              </a:cxn>
              <a:cxn ang="0">
                <a:pos x="4" y="24"/>
              </a:cxn>
              <a:cxn ang="0">
                <a:pos x="0" y="14"/>
              </a:cxn>
              <a:cxn ang="0">
                <a:pos x="13" y="0"/>
              </a:cxn>
              <a:cxn ang="0">
                <a:pos x="23" y="5"/>
              </a:cxn>
              <a:cxn ang="0">
                <a:pos x="45" y="26"/>
              </a:cxn>
              <a:cxn ang="0">
                <a:pos x="45" y="27"/>
              </a:cxn>
              <a:cxn ang="0">
                <a:pos x="42" y="30"/>
              </a:cxn>
              <a:cxn ang="0">
                <a:pos x="42" y="29"/>
              </a:cxn>
              <a:cxn ang="0">
                <a:pos x="20" y="8"/>
              </a:cxn>
              <a:cxn ang="0">
                <a:pos x="13" y="5"/>
              </a:cxn>
              <a:cxn ang="0">
                <a:pos x="4" y="14"/>
              </a:cxn>
              <a:cxn ang="0">
                <a:pos x="7" y="21"/>
              </a:cxn>
              <a:cxn ang="0">
                <a:pos x="35" y="48"/>
              </a:cxn>
              <a:cxn ang="0">
                <a:pos x="40" y="50"/>
              </a:cxn>
              <a:cxn ang="0">
                <a:pos x="45" y="45"/>
              </a:cxn>
              <a:cxn ang="0">
                <a:pos x="43" y="40"/>
              </a:cxn>
              <a:cxn ang="0">
                <a:pos x="22" y="19"/>
              </a:cxn>
              <a:cxn ang="0">
                <a:pos x="20" y="18"/>
              </a:cxn>
              <a:cxn ang="0">
                <a:pos x="18" y="21"/>
              </a:cxn>
              <a:cxn ang="0">
                <a:pos x="19" y="23"/>
              </a:cxn>
              <a:cxn ang="0">
                <a:pos x="33" y="38"/>
              </a:cxn>
              <a:cxn ang="0">
                <a:pos x="34" y="38"/>
              </a:cxn>
              <a:cxn ang="0">
                <a:pos x="31" y="41"/>
              </a:cxn>
              <a:cxn ang="0">
                <a:pos x="30" y="41"/>
              </a:cxn>
              <a:cxn ang="0">
                <a:pos x="16" y="26"/>
              </a:cxn>
              <a:cxn ang="0">
                <a:pos x="13" y="21"/>
              </a:cxn>
              <a:cxn ang="0">
                <a:pos x="20" y="14"/>
              </a:cxn>
              <a:cxn ang="0">
                <a:pos x="26" y="16"/>
              </a:cxn>
              <a:cxn ang="0">
                <a:pos x="46" y="37"/>
              </a:cxn>
              <a:cxn ang="0">
                <a:pos x="50" y="45"/>
              </a:cxn>
              <a:cxn ang="0">
                <a:pos x="40" y="55"/>
              </a:cxn>
            </a:cxnLst>
            <a:rect l="0" t="0" r="r" b="b"/>
            <a:pathLst>
              <a:path w="50" h="55">
                <a:moveTo>
                  <a:pt x="40" y="55"/>
                </a:moveTo>
                <a:cubicBezTo>
                  <a:pt x="37" y="55"/>
                  <a:pt x="34" y="54"/>
                  <a:pt x="32" y="51"/>
                </a:cubicBezTo>
                <a:cubicBezTo>
                  <a:pt x="4" y="24"/>
                  <a:pt x="4" y="24"/>
                  <a:pt x="4" y="24"/>
                </a:cubicBezTo>
                <a:cubicBezTo>
                  <a:pt x="1" y="21"/>
                  <a:pt x="0" y="18"/>
                  <a:pt x="0" y="14"/>
                </a:cubicBezTo>
                <a:cubicBezTo>
                  <a:pt x="0" y="7"/>
                  <a:pt x="6" y="0"/>
                  <a:pt x="13" y="0"/>
                </a:cubicBezTo>
                <a:cubicBezTo>
                  <a:pt x="17" y="0"/>
                  <a:pt x="21" y="2"/>
                  <a:pt x="23" y="5"/>
                </a:cubicBezTo>
                <a:cubicBezTo>
                  <a:pt x="45" y="26"/>
                  <a:pt x="45" y="26"/>
                  <a:pt x="45" y="26"/>
                </a:cubicBezTo>
                <a:cubicBezTo>
                  <a:pt x="45" y="26"/>
                  <a:pt x="45" y="27"/>
                  <a:pt x="45" y="27"/>
                </a:cubicBezTo>
                <a:cubicBezTo>
                  <a:pt x="45" y="28"/>
                  <a:pt x="43" y="30"/>
                  <a:pt x="42" y="30"/>
                </a:cubicBezTo>
                <a:cubicBezTo>
                  <a:pt x="42" y="30"/>
                  <a:pt x="42" y="30"/>
                  <a:pt x="42" y="29"/>
                </a:cubicBezTo>
                <a:cubicBezTo>
                  <a:pt x="20" y="8"/>
                  <a:pt x="20" y="8"/>
                  <a:pt x="20" y="8"/>
                </a:cubicBezTo>
                <a:cubicBezTo>
                  <a:pt x="18" y="6"/>
                  <a:pt x="16" y="5"/>
                  <a:pt x="13" y="5"/>
                </a:cubicBezTo>
                <a:cubicBezTo>
                  <a:pt x="8" y="5"/>
                  <a:pt x="4" y="9"/>
                  <a:pt x="4" y="14"/>
                </a:cubicBezTo>
                <a:cubicBezTo>
                  <a:pt x="4" y="16"/>
                  <a:pt x="5" y="19"/>
                  <a:pt x="7" y="21"/>
                </a:cubicBezTo>
                <a:cubicBezTo>
                  <a:pt x="35" y="48"/>
                  <a:pt x="35" y="48"/>
                  <a:pt x="35" y="48"/>
                </a:cubicBezTo>
                <a:cubicBezTo>
                  <a:pt x="36" y="50"/>
                  <a:pt x="38" y="50"/>
                  <a:pt x="40" y="50"/>
                </a:cubicBezTo>
                <a:cubicBezTo>
                  <a:pt x="43" y="50"/>
                  <a:pt x="45" y="48"/>
                  <a:pt x="45" y="45"/>
                </a:cubicBezTo>
                <a:cubicBezTo>
                  <a:pt x="45" y="43"/>
                  <a:pt x="44" y="41"/>
                  <a:pt x="43" y="40"/>
                </a:cubicBezTo>
                <a:cubicBezTo>
                  <a:pt x="22" y="19"/>
                  <a:pt x="22" y="19"/>
                  <a:pt x="22" y="19"/>
                </a:cubicBezTo>
                <a:cubicBezTo>
                  <a:pt x="22" y="19"/>
                  <a:pt x="21" y="18"/>
                  <a:pt x="20" y="18"/>
                </a:cubicBezTo>
                <a:cubicBezTo>
                  <a:pt x="19" y="18"/>
                  <a:pt x="18" y="19"/>
                  <a:pt x="18" y="21"/>
                </a:cubicBezTo>
                <a:cubicBezTo>
                  <a:pt x="18" y="22"/>
                  <a:pt x="18" y="22"/>
                  <a:pt x="19" y="23"/>
                </a:cubicBezTo>
                <a:cubicBezTo>
                  <a:pt x="33" y="38"/>
                  <a:pt x="33" y="38"/>
                  <a:pt x="33" y="38"/>
                </a:cubicBezTo>
                <a:cubicBezTo>
                  <a:pt x="34" y="38"/>
                  <a:pt x="34" y="38"/>
                  <a:pt x="34" y="38"/>
                </a:cubicBezTo>
                <a:cubicBezTo>
                  <a:pt x="34" y="39"/>
                  <a:pt x="32" y="41"/>
                  <a:pt x="31" y="41"/>
                </a:cubicBezTo>
                <a:cubicBezTo>
                  <a:pt x="31" y="41"/>
                  <a:pt x="30" y="41"/>
                  <a:pt x="30" y="41"/>
                </a:cubicBezTo>
                <a:cubicBezTo>
                  <a:pt x="16" y="26"/>
                  <a:pt x="16" y="26"/>
                  <a:pt x="16" y="26"/>
                </a:cubicBezTo>
                <a:cubicBezTo>
                  <a:pt x="14" y="25"/>
                  <a:pt x="13" y="23"/>
                  <a:pt x="13" y="21"/>
                </a:cubicBezTo>
                <a:cubicBezTo>
                  <a:pt x="13" y="17"/>
                  <a:pt x="16" y="14"/>
                  <a:pt x="20" y="14"/>
                </a:cubicBezTo>
                <a:cubicBezTo>
                  <a:pt x="22" y="14"/>
                  <a:pt x="24" y="15"/>
                  <a:pt x="26" y="16"/>
                </a:cubicBezTo>
                <a:cubicBezTo>
                  <a:pt x="46" y="37"/>
                  <a:pt x="46" y="37"/>
                  <a:pt x="46" y="37"/>
                </a:cubicBezTo>
                <a:cubicBezTo>
                  <a:pt x="49" y="39"/>
                  <a:pt x="50" y="42"/>
                  <a:pt x="50" y="45"/>
                </a:cubicBezTo>
                <a:cubicBezTo>
                  <a:pt x="50" y="51"/>
                  <a:pt x="46" y="55"/>
                  <a:pt x="40" y="55"/>
                </a:cubicBezTo>
                <a:close/>
              </a:path>
            </a:pathLst>
          </a:custGeom>
          <a:solidFill>
            <a:schemeClr val="bg1"/>
          </a:solidFill>
          <a:ln w="9525">
            <a:noFill/>
            <a:round/>
          </a:ln>
        </p:spPr>
        <p:txBody>
          <a:bodyPr vert="horz" wrap="square" lIns="121907" tIns="60953" rIns="121907" bIns="60953" numCol="1" anchor="t" anchorCtr="0" compatLnSpc="1"/>
          <a:lstStyle/>
          <a:p>
            <a:pPr>
              <a:lnSpc>
                <a:spcPct val="120000"/>
              </a:lnSpc>
            </a:pPr>
            <a:endParaRPr lang="en-US" sz="150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Freeform 137"/>
          <p:cNvSpPr>
            <a:spLocks noEditPoints="1"/>
          </p:cNvSpPr>
          <p:nvPr/>
        </p:nvSpPr>
        <p:spPr bwMode="auto">
          <a:xfrm>
            <a:off x="8918523" y="5413357"/>
            <a:ext cx="448801" cy="459763"/>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vert="horz" wrap="square" lIns="121907" tIns="60953" rIns="121907" bIns="60953" numCol="1" anchor="t" anchorCtr="0" compatLnSpc="1"/>
          <a:lstStyle/>
          <a:p>
            <a:pPr>
              <a:lnSpc>
                <a:spcPct val="120000"/>
              </a:lnSpc>
            </a:pPr>
            <a:endParaRPr lang="en-US" sz="150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Freeform 146"/>
          <p:cNvSpPr>
            <a:spLocks noEditPoints="1"/>
          </p:cNvSpPr>
          <p:nvPr/>
        </p:nvSpPr>
        <p:spPr bwMode="auto">
          <a:xfrm>
            <a:off x="1973392" y="5372048"/>
            <a:ext cx="495474" cy="542378"/>
          </a:xfrm>
          <a:custGeom>
            <a:avLst/>
            <a:gdLst/>
            <a:ahLst/>
            <a:cxnLst>
              <a:cxn ang="0">
                <a:pos x="49" y="42"/>
              </a:cxn>
              <a:cxn ang="0">
                <a:pos x="33" y="58"/>
              </a:cxn>
              <a:cxn ang="0">
                <a:pos x="33" y="46"/>
              </a:cxn>
              <a:cxn ang="0">
                <a:pos x="31" y="45"/>
              </a:cxn>
              <a:cxn ang="0">
                <a:pos x="31" y="58"/>
              </a:cxn>
              <a:cxn ang="0">
                <a:pos x="14" y="42"/>
              </a:cxn>
              <a:cxn ang="0">
                <a:pos x="1" y="33"/>
              </a:cxn>
              <a:cxn ang="0">
                <a:pos x="3" y="31"/>
              </a:cxn>
              <a:cxn ang="0">
                <a:pos x="4" y="31"/>
              </a:cxn>
              <a:cxn ang="0">
                <a:pos x="4" y="7"/>
              </a:cxn>
              <a:cxn ang="0">
                <a:pos x="9" y="0"/>
              </a:cxn>
              <a:cxn ang="0">
                <a:pos x="54" y="0"/>
              </a:cxn>
              <a:cxn ang="0">
                <a:pos x="60" y="7"/>
              </a:cxn>
              <a:cxn ang="0">
                <a:pos x="60" y="31"/>
              </a:cxn>
              <a:cxn ang="0">
                <a:pos x="61" y="31"/>
              </a:cxn>
              <a:cxn ang="0">
                <a:pos x="63" y="33"/>
              </a:cxn>
              <a:cxn ang="0">
                <a:pos x="49" y="42"/>
              </a:cxn>
              <a:cxn ang="0">
                <a:pos x="57" y="9"/>
              </a:cxn>
              <a:cxn ang="0">
                <a:pos x="52" y="4"/>
              </a:cxn>
              <a:cxn ang="0">
                <a:pos x="12" y="4"/>
              </a:cxn>
              <a:cxn ang="0">
                <a:pos x="7" y="9"/>
              </a:cxn>
              <a:cxn ang="0">
                <a:pos x="7" y="33"/>
              </a:cxn>
              <a:cxn ang="0">
                <a:pos x="27" y="37"/>
              </a:cxn>
              <a:cxn ang="0">
                <a:pos x="30" y="38"/>
              </a:cxn>
              <a:cxn ang="0">
                <a:pos x="30" y="38"/>
              </a:cxn>
              <a:cxn ang="0">
                <a:pos x="33" y="40"/>
              </a:cxn>
              <a:cxn ang="0">
                <a:pos x="37" y="37"/>
              </a:cxn>
              <a:cxn ang="0">
                <a:pos x="57" y="33"/>
              </a:cxn>
              <a:cxn ang="0">
                <a:pos x="57" y="9"/>
              </a:cxn>
              <a:cxn ang="0">
                <a:pos x="23" y="34"/>
              </a:cxn>
              <a:cxn ang="0">
                <a:pos x="16" y="27"/>
              </a:cxn>
              <a:cxn ang="0">
                <a:pos x="23" y="20"/>
              </a:cxn>
              <a:cxn ang="0">
                <a:pos x="31" y="27"/>
              </a:cxn>
              <a:cxn ang="0">
                <a:pos x="23" y="34"/>
              </a:cxn>
              <a:cxn ang="0">
                <a:pos x="41" y="34"/>
              </a:cxn>
              <a:cxn ang="0">
                <a:pos x="33" y="27"/>
              </a:cxn>
              <a:cxn ang="0">
                <a:pos x="41" y="20"/>
              </a:cxn>
              <a:cxn ang="0">
                <a:pos x="49" y="27"/>
              </a:cxn>
              <a:cxn ang="0">
                <a:pos x="41" y="34"/>
              </a:cxn>
            </a:cxnLst>
            <a:rect l="0" t="0" r="r" b="b"/>
            <a:pathLst>
              <a:path w="64" h="70">
                <a:moveTo>
                  <a:pt x="49" y="42"/>
                </a:moveTo>
                <a:cubicBezTo>
                  <a:pt x="56" y="66"/>
                  <a:pt x="32" y="70"/>
                  <a:pt x="33" y="58"/>
                </a:cubicBezTo>
                <a:cubicBezTo>
                  <a:pt x="33" y="58"/>
                  <a:pt x="33" y="51"/>
                  <a:pt x="33" y="46"/>
                </a:cubicBezTo>
                <a:cubicBezTo>
                  <a:pt x="32" y="46"/>
                  <a:pt x="32" y="46"/>
                  <a:pt x="31" y="45"/>
                </a:cubicBezTo>
                <a:cubicBezTo>
                  <a:pt x="31" y="51"/>
                  <a:pt x="31" y="58"/>
                  <a:pt x="31" y="58"/>
                </a:cubicBezTo>
                <a:cubicBezTo>
                  <a:pt x="31" y="70"/>
                  <a:pt x="7" y="66"/>
                  <a:pt x="14" y="42"/>
                </a:cubicBezTo>
                <a:cubicBezTo>
                  <a:pt x="7" y="39"/>
                  <a:pt x="3" y="36"/>
                  <a:pt x="1" y="33"/>
                </a:cubicBezTo>
                <a:cubicBezTo>
                  <a:pt x="0" y="31"/>
                  <a:pt x="1" y="29"/>
                  <a:pt x="3" y="31"/>
                </a:cubicBezTo>
                <a:cubicBezTo>
                  <a:pt x="3" y="31"/>
                  <a:pt x="3" y="31"/>
                  <a:pt x="4" y="31"/>
                </a:cubicBezTo>
                <a:cubicBezTo>
                  <a:pt x="4" y="7"/>
                  <a:pt x="4" y="7"/>
                  <a:pt x="4" y="7"/>
                </a:cubicBezTo>
                <a:cubicBezTo>
                  <a:pt x="4" y="3"/>
                  <a:pt x="6" y="0"/>
                  <a:pt x="9" y="0"/>
                </a:cubicBezTo>
                <a:cubicBezTo>
                  <a:pt x="54" y="0"/>
                  <a:pt x="54" y="0"/>
                  <a:pt x="54" y="0"/>
                </a:cubicBezTo>
                <a:cubicBezTo>
                  <a:pt x="57" y="0"/>
                  <a:pt x="60" y="3"/>
                  <a:pt x="60" y="7"/>
                </a:cubicBezTo>
                <a:cubicBezTo>
                  <a:pt x="60" y="31"/>
                  <a:pt x="60" y="31"/>
                  <a:pt x="60" y="31"/>
                </a:cubicBezTo>
                <a:cubicBezTo>
                  <a:pt x="60" y="31"/>
                  <a:pt x="60" y="31"/>
                  <a:pt x="61" y="31"/>
                </a:cubicBezTo>
                <a:cubicBezTo>
                  <a:pt x="63" y="29"/>
                  <a:pt x="64" y="31"/>
                  <a:pt x="63" y="33"/>
                </a:cubicBezTo>
                <a:cubicBezTo>
                  <a:pt x="60" y="36"/>
                  <a:pt x="56" y="39"/>
                  <a:pt x="49" y="42"/>
                </a:cubicBezTo>
                <a:close/>
                <a:moveTo>
                  <a:pt x="57" y="9"/>
                </a:moveTo>
                <a:cubicBezTo>
                  <a:pt x="57" y="5"/>
                  <a:pt x="56" y="4"/>
                  <a:pt x="52" y="4"/>
                </a:cubicBezTo>
                <a:cubicBezTo>
                  <a:pt x="12" y="4"/>
                  <a:pt x="12" y="4"/>
                  <a:pt x="12" y="4"/>
                </a:cubicBezTo>
                <a:cubicBezTo>
                  <a:pt x="8" y="4"/>
                  <a:pt x="7" y="5"/>
                  <a:pt x="7" y="9"/>
                </a:cubicBezTo>
                <a:cubicBezTo>
                  <a:pt x="7" y="33"/>
                  <a:pt x="7" y="33"/>
                  <a:pt x="7" y="33"/>
                </a:cubicBezTo>
                <a:cubicBezTo>
                  <a:pt x="15" y="38"/>
                  <a:pt x="23" y="37"/>
                  <a:pt x="27" y="37"/>
                </a:cubicBezTo>
                <a:cubicBezTo>
                  <a:pt x="28" y="37"/>
                  <a:pt x="29" y="37"/>
                  <a:pt x="30" y="38"/>
                </a:cubicBezTo>
                <a:cubicBezTo>
                  <a:pt x="30" y="38"/>
                  <a:pt x="30" y="38"/>
                  <a:pt x="30" y="38"/>
                </a:cubicBezTo>
                <a:cubicBezTo>
                  <a:pt x="31" y="39"/>
                  <a:pt x="32" y="39"/>
                  <a:pt x="33" y="40"/>
                </a:cubicBezTo>
                <a:cubicBezTo>
                  <a:pt x="33" y="38"/>
                  <a:pt x="34" y="37"/>
                  <a:pt x="37" y="37"/>
                </a:cubicBezTo>
                <a:cubicBezTo>
                  <a:pt x="41" y="37"/>
                  <a:pt x="48" y="38"/>
                  <a:pt x="57" y="33"/>
                </a:cubicBezTo>
                <a:lnTo>
                  <a:pt x="57" y="9"/>
                </a:lnTo>
                <a:close/>
                <a:moveTo>
                  <a:pt x="23" y="34"/>
                </a:moveTo>
                <a:cubicBezTo>
                  <a:pt x="19" y="34"/>
                  <a:pt x="16" y="31"/>
                  <a:pt x="16" y="27"/>
                </a:cubicBezTo>
                <a:cubicBezTo>
                  <a:pt x="16" y="23"/>
                  <a:pt x="19" y="20"/>
                  <a:pt x="23" y="20"/>
                </a:cubicBezTo>
                <a:cubicBezTo>
                  <a:pt x="27" y="20"/>
                  <a:pt x="31" y="23"/>
                  <a:pt x="31" y="27"/>
                </a:cubicBezTo>
                <a:cubicBezTo>
                  <a:pt x="31" y="31"/>
                  <a:pt x="27" y="34"/>
                  <a:pt x="23" y="34"/>
                </a:cubicBezTo>
                <a:close/>
                <a:moveTo>
                  <a:pt x="41" y="34"/>
                </a:moveTo>
                <a:cubicBezTo>
                  <a:pt x="37" y="34"/>
                  <a:pt x="33" y="31"/>
                  <a:pt x="33" y="27"/>
                </a:cubicBezTo>
                <a:cubicBezTo>
                  <a:pt x="33" y="23"/>
                  <a:pt x="37" y="20"/>
                  <a:pt x="41" y="20"/>
                </a:cubicBezTo>
                <a:cubicBezTo>
                  <a:pt x="45" y="20"/>
                  <a:pt x="49" y="23"/>
                  <a:pt x="49" y="27"/>
                </a:cubicBezTo>
                <a:cubicBezTo>
                  <a:pt x="49" y="31"/>
                  <a:pt x="45" y="34"/>
                  <a:pt x="41" y="34"/>
                </a:cubicBezTo>
                <a:close/>
              </a:path>
            </a:pathLst>
          </a:custGeom>
          <a:solidFill>
            <a:schemeClr val="bg1"/>
          </a:solidFill>
          <a:ln w="9525">
            <a:noFill/>
            <a:round/>
          </a:ln>
        </p:spPr>
        <p:txBody>
          <a:bodyPr vert="horz" wrap="square" lIns="121907" tIns="60953" rIns="121907" bIns="60953" numCol="1" anchor="t" anchorCtr="0" compatLnSpc="1"/>
          <a:lstStyle/>
          <a:p>
            <a:pPr>
              <a:lnSpc>
                <a:spcPct val="120000"/>
              </a:lnSpc>
            </a:pPr>
            <a:endParaRPr lang="en-US" sz="150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TextBox 24"/>
          <p:cNvSpPr txBox="1"/>
          <p:nvPr/>
        </p:nvSpPr>
        <p:spPr>
          <a:xfrm>
            <a:off x="-105863" y="3288466"/>
            <a:ext cx="5232202" cy="1477328"/>
          </a:xfrm>
          <a:prstGeom prst="rect">
            <a:avLst/>
          </a:prstGeom>
          <a:noFill/>
        </p:spPr>
        <p:txBody>
          <a:bodyPr wrap="none" lIns="0" tIns="0" rIns="0" bIns="0" rtlCol="0">
            <a:spAutoFit/>
          </a:bodyPr>
          <a:lstStyle/>
          <a:p>
            <a:pPr algn="r"/>
            <a:r>
              <a:rPr lang="zh-CN" altLang="en-US"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rPr>
              <a:t>“吉林省北湖生物医药公共服务平台”</a:t>
            </a:r>
            <a:endParaRPr lang="en-US" altLang="zh-CN"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endParaRPr>
          </a:p>
          <a:p>
            <a:pPr algn="r"/>
            <a:r>
              <a:rPr lang="zh-CN" altLang="en-US"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rPr>
              <a:t>由公共实验平台、</a:t>
            </a:r>
            <a:endParaRPr lang="en-US" altLang="zh-CN"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endParaRPr>
          </a:p>
          <a:p>
            <a:pPr algn="r"/>
            <a:r>
              <a:rPr lang="zh-CN" altLang="en-US"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rPr>
              <a:t>项目孵化平台等双创要素组成，</a:t>
            </a:r>
            <a:endParaRPr lang="en-US" altLang="zh-CN"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endParaRPr>
          </a:p>
          <a:p>
            <a:pPr algn="r"/>
            <a:r>
              <a:rPr lang="zh-CN" altLang="en-US"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rPr>
              <a:t>运营团队来自中关村生命科学园。</a:t>
            </a:r>
          </a:p>
        </p:txBody>
      </p:sp>
      <p:sp>
        <p:nvSpPr>
          <p:cNvPr id="40" name="TextBox 39"/>
          <p:cNvSpPr txBox="1"/>
          <p:nvPr/>
        </p:nvSpPr>
        <p:spPr>
          <a:xfrm>
            <a:off x="4526734" y="4959054"/>
            <a:ext cx="2339102" cy="1815882"/>
          </a:xfrm>
          <a:prstGeom prst="rect">
            <a:avLst/>
          </a:prstGeom>
          <a:noFill/>
        </p:spPr>
        <p:txBody>
          <a:bodyPr wrap="non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精准打通</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r>
              <a:rPr lang="zh-CN" altLang="en-US" sz="2800" b="1" dirty="0">
                <a:solidFill>
                  <a:schemeClr val="bg1"/>
                </a:solidFill>
                <a:latin typeface="微软雅黑" panose="020B0503020204020204" pitchFamily="34" charset="-122"/>
                <a:ea typeface="微软雅黑" panose="020B0503020204020204" pitchFamily="34" charset="-122"/>
              </a:rPr>
              <a:t>生物医药类</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r>
              <a:rPr lang="zh-CN" altLang="en-US" sz="2800" b="1" dirty="0">
                <a:solidFill>
                  <a:schemeClr val="bg1"/>
                </a:solidFill>
                <a:latin typeface="微软雅黑" panose="020B0503020204020204" pitchFamily="34" charset="-122"/>
                <a:ea typeface="微软雅黑" panose="020B0503020204020204" pitchFamily="34" charset="-122"/>
              </a:rPr>
              <a:t>小企业创业的</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r>
              <a:rPr lang="zh-CN" altLang="en-US" sz="2800" b="1" dirty="0">
                <a:solidFill>
                  <a:schemeClr val="bg1"/>
                </a:solidFill>
                <a:latin typeface="微软雅黑" panose="020B0503020204020204" pitchFamily="34" charset="-122"/>
                <a:ea typeface="微软雅黑" panose="020B0503020204020204" pitchFamily="34" charset="-122"/>
              </a:rPr>
              <a:t>“最后一码”</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41" name="TextBox 24"/>
          <p:cNvSpPr txBox="1"/>
          <p:nvPr/>
        </p:nvSpPr>
        <p:spPr>
          <a:xfrm>
            <a:off x="2497121" y="836712"/>
            <a:ext cx="6415219" cy="1846659"/>
          </a:xfrm>
          <a:prstGeom prst="rect">
            <a:avLst/>
          </a:prstGeom>
          <a:noFill/>
        </p:spPr>
        <p:txBody>
          <a:bodyPr wrap="none" lIns="0" tIns="0" rIns="0" bIns="0" rtlCol="0">
            <a:spAutoFit/>
          </a:bodyPr>
          <a:lstStyle/>
          <a:p>
            <a:pPr algn="ctr"/>
            <a:r>
              <a:rPr lang="zh-CN" altLang="en-US"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平台配备国内一流、国际领先的荧光定量</a:t>
            </a:r>
            <a:r>
              <a:rPr lang="en-US" altLang="zh-CN"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PCR</a:t>
            </a:r>
            <a:r>
              <a:rPr lang="zh-CN" altLang="en-US"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a:t>
            </a:r>
            <a:endParaRPr lang="en-US" altLang="zh-CN"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endParaRPr>
          </a:p>
          <a:p>
            <a:pPr algn="ctr"/>
            <a:r>
              <a:rPr lang="zh-CN" altLang="en-US"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超纯水仪，凝胶成像仪，</a:t>
            </a:r>
            <a:endParaRPr lang="en-US" altLang="zh-CN"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endParaRPr>
          </a:p>
          <a:p>
            <a:pPr algn="ctr"/>
            <a:r>
              <a:rPr lang="zh-CN" altLang="en-US"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电泳仪，酶标仪，紫外分光光度计，</a:t>
            </a:r>
            <a:endParaRPr lang="en-US" altLang="zh-CN"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endParaRPr>
          </a:p>
          <a:p>
            <a:pPr algn="ctr"/>
            <a:r>
              <a:rPr lang="zh-CN" altLang="en-US"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超低温冰箱，蛋白纯化仪，</a:t>
            </a:r>
            <a:endParaRPr lang="en-US" altLang="zh-CN"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endParaRPr>
          </a:p>
          <a:p>
            <a:pPr algn="ctr"/>
            <a:r>
              <a:rPr lang="zh-CN" altLang="en-US"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大型离心机等各类设备</a:t>
            </a:r>
            <a:r>
              <a:rPr lang="en-US" altLang="zh-CN"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50</a:t>
            </a:r>
            <a:r>
              <a:rPr lang="zh-CN" altLang="en-US"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余台</a:t>
            </a:r>
            <a:r>
              <a:rPr lang="en-US" altLang="zh-CN"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4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套。</a:t>
            </a:r>
          </a:p>
        </p:txBody>
      </p:sp>
      <p:sp>
        <p:nvSpPr>
          <p:cNvPr id="42" name="TextBox 24"/>
          <p:cNvSpPr txBox="1"/>
          <p:nvPr/>
        </p:nvSpPr>
        <p:spPr>
          <a:xfrm>
            <a:off x="8339887" y="3657798"/>
            <a:ext cx="3433632" cy="1107996"/>
          </a:xfrm>
          <a:prstGeom prst="rect">
            <a:avLst/>
          </a:prstGeom>
          <a:noFill/>
        </p:spPr>
        <p:txBody>
          <a:bodyPr wrap="none" lIns="0" tIns="0" rIns="0" bIns="0" rtlCol="0">
            <a:spAutoFit/>
          </a:bodyPr>
          <a:lstStyle/>
          <a:p>
            <a:r>
              <a:rPr lang="zh-CN" altLang="en-US"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rPr>
              <a:t>万级细胞室，</a:t>
            </a:r>
            <a:endParaRPr lang="en-US" altLang="zh-CN"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endParaRPr>
          </a:p>
          <a:p>
            <a:r>
              <a:rPr lang="en-US" altLang="zh-CN"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rPr>
              <a:t>PCR</a:t>
            </a:r>
            <a:r>
              <a:rPr lang="zh-CN" altLang="en-US"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rPr>
              <a:t>室，洗消间，</a:t>
            </a:r>
            <a:endParaRPr lang="en-US" altLang="zh-CN"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rPr>
              <a:t>标准生化实验室</a:t>
            </a:r>
            <a:r>
              <a:rPr lang="en-US" altLang="zh-CN"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rPr>
              <a:t>40</a:t>
            </a:r>
            <a:r>
              <a:rPr lang="zh-CN" altLang="en-US" sz="2400" b="1" dirty="0">
                <a:solidFill>
                  <a:srgbClr val="0081E2"/>
                </a:solidFill>
                <a:latin typeface="微软雅黑" panose="020B0503020204020204" pitchFamily="34" charset="-122"/>
                <a:ea typeface="微软雅黑" panose="020B0503020204020204" pitchFamily="34" charset="-122"/>
                <a:sym typeface="Arial" panose="020B0604020202020204" pitchFamily="34" charset="0"/>
              </a:rPr>
              <a:t>余间，</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2996952"/>
            <a:ext cx="12169776" cy="1628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39941" name="Picture 5"/>
          <p:cNvPicPr>
            <a:picLocks noChangeAspect="1" noChangeArrowheads="1"/>
          </p:cNvPicPr>
          <p:nvPr/>
        </p:nvPicPr>
        <p:blipFill>
          <a:blip r:embed="rId2" cstate="print"/>
          <a:srcRect t="20048" r="889" b="22631"/>
          <a:stretch>
            <a:fillRect/>
          </a:stretch>
        </p:blipFill>
        <p:spPr bwMode="auto">
          <a:xfrm>
            <a:off x="0" y="4625752"/>
            <a:ext cx="12169775" cy="2232248"/>
          </a:xfrm>
          <a:prstGeom prst="rect">
            <a:avLst/>
          </a:prstGeom>
          <a:noFill/>
          <a:ln w="9525">
            <a:noFill/>
            <a:miter lim="800000"/>
            <a:headEnd/>
            <a:tailEnd/>
          </a:ln>
        </p:spPr>
      </p:pic>
      <p:sp>
        <p:nvSpPr>
          <p:cNvPr id="11" name="TextBox 10"/>
          <p:cNvSpPr txBox="1"/>
          <p:nvPr/>
        </p:nvSpPr>
        <p:spPr>
          <a:xfrm>
            <a:off x="572191" y="287369"/>
            <a:ext cx="9459996" cy="1015663"/>
          </a:xfrm>
          <a:prstGeom prst="rect">
            <a:avLst/>
          </a:prstGeom>
          <a:noFill/>
        </p:spPr>
        <p:txBody>
          <a:bodyPr wrap="square" rtlCol="0">
            <a:spAutoFit/>
          </a:bodyPr>
          <a:lstStyle/>
          <a:p>
            <a:pPr algn="ctr">
              <a:lnSpc>
                <a:spcPct val="150000"/>
              </a:lnSpc>
            </a:pPr>
            <a:r>
              <a:rPr lang="zh-CN" altLang="en-US" sz="2000" b="1" kern="0" dirty="0">
                <a:solidFill>
                  <a:srgbClr val="C00000"/>
                </a:solidFill>
                <a:latin typeface="微软雅黑" panose="020B0503020204020204" pitchFamily="34" charset="-122"/>
                <a:ea typeface="微软雅黑" panose="020B0503020204020204" pitchFamily="34" charset="-122"/>
                <a:cs typeface="+mn-ea"/>
                <a:sym typeface="+mn-lt"/>
              </a:rPr>
              <a:t>长春新区</a:t>
            </a:r>
            <a:r>
              <a:rPr lang="zh-CN" altLang="en-US" sz="2000" b="1" kern="0" dirty="0">
                <a:solidFill>
                  <a:srgbClr val="0070C0"/>
                </a:solidFill>
                <a:latin typeface="微软雅黑" panose="020B0503020204020204" pitchFamily="34" charset="-122"/>
                <a:ea typeface="微软雅黑" panose="020B0503020204020204" pitchFamily="34" charset="-122"/>
                <a:cs typeface="+mn-ea"/>
                <a:sym typeface="+mn-lt"/>
              </a:rPr>
              <a:t>是</a:t>
            </a:r>
            <a:r>
              <a:rPr lang="en-US" altLang="zh-CN" sz="2000" b="1" kern="0" dirty="0">
                <a:solidFill>
                  <a:srgbClr val="0070C0"/>
                </a:solidFill>
                <a:latin typeface="微软雅黑" panose="020B0503020204020204" pitchFamily="34" charset="-122"/>
                <a:ea typeface="微软雅黑" panose="020B0503020204020204" pitchFamily="34" charset="-122"/>
                <a:cs typeface="+mn-ea"/>
                <a:sym typeface="+mn-lt"/>
              </a:rPr>
              <a:t>2016</a:t>
            </a:r>
            <a:r>
              <a:rPr lang="zh-CN" altLang="en-US" sz="2000" b="1" kern="0" dirty="0">
                <a:solidFill>
                  <a:srgbClr val="0070C0"/>
                </a:solidFill>
                <a:latin typeface="微软雅黑" panose="020B0503020204020204" pitchFamily="34" charset="-122"/>
                <a:ea typeface="微软雅黑" panose="020B0503020204020204" pitchFamily="34" charset="-122"/>
                <a:cs typeface="+mn-ea"/>
                <a:sym typeface="+mn-lt"/>
              </a:rPr>
              <a:t>年</a:t>
            </a:r>
            <a:r>
              <a:rPr lang="en-US" altLang="zh-CN" sz="2000" b="1" kern="0" dirty="0">
                <a:solidFill>
                  <a:srgbClr val="0070C0"/>
                </a:solidFill>
                <a:latin typeface="微软雅黑" panose="020B0503020204020204" pitchFamily="34" charset="-122"/>
                <a:ea typeface="微软雅黑" panose="020B0503020204020204" pitchFamily="34" charset="-122"/>
                <a:cs typeface="+mn-ea"/>
                <a:sym typeface="+mn-lt"/>
              </a:rPr>
              <a:t>2</a:t>
            </a:r>
            <a:r>
              <a:rPr lang="zh-CN" altLang="en-US" sz="2000" b="1" kern="0" dirty="0">
                <a:solidFill>
                  <a:srgbClr val="0070C0"/>
                </a:solidFill>
                <a:latin typeface="微软雅黑" panose="020B0503020204020204" pitchFamily="34" charset="-122"/>
                <a:ea typeface="微软雅黑" panose="020B0503020204020204" pitchFamily="34" charset="-122"/>
                <a:cs typeface="+mn-ea"/>
                <a:sym typeface="+mn-lt"/>
              </a:rPr>
              <a:t>月由国务院批复设立</a:t>
            </a:r>
            <a:r>
              <a:rPr lang="zh-CN" altLang="en-US" sz="2000" b="1" kern="0" dirty="0" smtClean="0">
                <a:solidFill>
                  <a:srgbClr val="0070C0"/>
                </a:solidFill>
                <a:latin typeface="微软雅黑" panose="020B0503020204020204" pitchFamily="34" charset="-122"/>
                <a:ea typeface="微软雅黑" panose="020B0503020204020204" pitchFamily="34" charset="-122"/>
                <a:cs typeface="+mn-ea"/>
                <a:sym typeface="+mn-lt"/>
              </a:rPr>
              <a:t>的</a:t>
            </a:r>
            <a:r>
              <a:rPr lang="zh-CN" altLang="en-US" sz="2000" b="1" kern="0" dirty="0" smtClean="0">
                <a:solidFill>
                  <a:srgbClr val="C00000"/>
                </a:solidFill>
                <a:latin typeface="微软雅黑" panose="020B0503020204020204" pitchFamily="34" charset="-122"/>
                <a:ea typeface="微软雅黑" panose="020B0503020204020204" pitchFamily="34" charset="-122"/>
                <a:cs typeface="+mn-ea"/>
                <a:sym typeface="+mn-lt"/>
              </a:rPr>
              <a:t>全国</a:t>
            </a:r>
            <a:r>
              <a:rPr lang="zh-CN" altLang="en-US" sz="2000" b="1" kern="0" dirty="0">
                <a:solidFill>
                  <a:srgbClr val="C00000"/>
                </a:solidFill>
                <a:latin typeface="微软雅黑" panose="020B0503020204020204" pitchFamily="34" charset="-122"/>
                <a:ea typeface="微软雅黑" panose="020B0503020204020204" pitchFamily="34" charset="-122"/>
                <a:cs typeface="+mn-ea"/>
                <a:sym typeface="+mn-lt"/>
              </a:rPr>
              <a:t>第</a:t>
            </a:r>
            <a:r>
              <a:rPr lang="en-US" altLang="zh-CN" sz="2000" b="1" kern="0" dirty="0">
                <a:solidFill>
                  <a:srgbClr val="C00000"/>
                </a:solidFill>
                <a:latin typeface="微软雅黑" panose="020B0503020204020204" pitchFamily="34" charset="-122"/>
                <a:ea typeface="微软雅黑" panose="020B0503020204020204" pitchFamily="34" charset="-122"/>
                <a:cs typeface="+mn-ea"/>
                <a:sym typeface="+mn-lt"/>
              </a:rPr>
              <a:t>17</a:t>
            </a:r>
            <a:r>
              <a:rPr lang="zh-CN" altLang="en-US" sz="2000" b="1" kern="0" dirty="0">
                <a:solidFill>
                  <a:srgbClr val="C00000"/>
                </a:solidFill>
                <a:latin typeface="微软雅黑" panose="020B0503020204020204" pitchFamily="34" charset="-122"/>
                <a:ea typeface="微软雅黑" panose="020B0503020204020204" pitchFamily="34" charset="-122"/>
                <a:cs typeface="+mn-ea"/>
                <a:sym typeface="+mn-lt"/>
              </a:rPr>
              <a:t>个国家级新区</a:t>
            </a:r>
            <a:endParaRPr lang="en-US" altLang="zh-CN" sz="2000" b="1" kern="0" dirty="0">
              <a:solidFill>
                <a:srgbClr val="C00000"/>
              </a:solidFill>
              <a:latin typeface="微软雅黑" panose="020B0503020204020204" pitchFamily="34" charset="-122"/>
              <a:ea typeface="微软雅黑" panose="020B0503020204020204" pitchFamily="34" charset="-122"/>
              <a:cs typeface="+mn-ea"/>
              <a:sym typeface="+mn-lt"/>
            </a:endParaRPr>
          </a:p>
          <a:p>
            <a:pPr algn="ctr">
              <a:lnSpc>
                <a:spcPct val="150000"/>
              </a:lnSpc>
            </a:pPr>
            <a:r>
              <a:rPr lang="zh-CN" altLang="en-US" sz="2000" b="1" kern="0" dirty="0">
                <a:solidFill>
                  <a:srgbClr val="0070C0"/>
                </a:solidFill>
                <a:latin typeface="微软雅黑" panose="020B0503020204020204" pitchFamily="34" charset="-122"/>
                <a:ea typeface="微软雅黑" panose="020B0503020204020204" pitchFamily="34" charset="-122"/>
                <a:cs typeface="+mn-ea"/>
                <a:sym typeface="+mn-lt"/>
              </a:rPr>
              <a:t>是习近平总书记</a:t>
            </a:r>
            <a:r>
              <a:rPr lang="en-US" altLang="zh-CN" sz="2000" b="1" kern="0" dirty="0">
                <a:solidFill>
                  <a:srgbClr val="0070C0"/>
                </a:solidFill>
                <a:latin typeface="微软雅黑" panose="020B0503020204020204" pitchFamily="34" charset="-122"/>
                <a:ea typeface="微软雅黑" panose="020B0503020204020204" pitchFamily="34" charset="-122"/>
                <a:cs typeface="+mn-ea"/>
                <a:sym typeface="+mn-lt"/>
              </a:rPr>
              <a:t>2015</a:t>
            </a:r>
            <a:r>
              <a:rPr lang="zh-CN" altLang="en-US" sz="2000" b="1" kern="0" dirty="0">
                <a:solidFill>
                  <a:srgbClr val="0070C0"/>
                </a:solidFill>
                <a:latin typeface="微软雅黑" panose="020B0503020204020204" pitchFamily="34" charset="-122"/>
                <a:ea typeface="微软雅黑" panose="020B0503020204020204" pitchFamily="34" charset="-122"/>
                <a:cs typeface="+mn-ea"/>
                <a:sym typeface="+mn-lt"/>
              </a:rPr>
              <a:t>年到吉林考察后第二年批复成立的，规划面积约</a:t>
            </a:r>
            <a:r>
              <a:rPr lang="en-US" altLang="zh-CN" sz="2000" b="1" kern="0" dirty="0">
                <a:solidFill>
                  <a:srgbClr val="0070C0"/>
                </a:solidFill>
                <a:latin typeface="微软雅黑" panose="020B0503020204020204" pitchFamily="34" charset="-122"/>
                <a:ea typeface="微软雅黑" panose="020B0503020204020204" pitchFamily="34" charset="-122"/>
                <a:cs typeface="+mn-ea"/>
                <a:sym typeface="+mn-lt"/>
              </a:rPr>
              <a:t>499</a:t>
            </a:r>
            <a:r>
              <a:rPr lang="zh-CN" altLang="en-US" sz="2000" b="1" kern="0" dirty="0" smtClean="0">
                <a:solidFill>
                  <a:srgbClr val="0070C0"/>
                </a:solidFill>
                <a:latin typeface="微软雅黑" panose="020B0503020204020204" pitchFamily="34" charset="-122"/>
                <a:ea typeface="微软雅黑" panose="020B0503020204020204" pitchFamily="34" charset="-122"/>
                <a:cs typeface="+mn-ea"/>
                <a:sym typeface="+mn-lt"/>
              </a:rPr>
              <a:t>平方公里</a:t>
            </a:r>
            <a:endParaRPr lang="en-US" altLang="zh-CN" sz="2000" b="1" kern="0" dirty="0">
              <a:solidFill>
                <a:srgbClr val="0070C0"/>
              </a:solidFill>
              <a:latin typeface="微软雅黑" panose="020B0503020204020204" pitchFamily="34" charset="-122"/>
              <a:ea typeface="微软雅黑" panose="020B0503020204020204" pitchFamily="34" charset="-122"/>
              <a:cs typeface="+mn-ea"/>
              <a:sym typeface="+mn-lt"/>
            </a:endParaRPr>
          </a:p>
        </p:txBody>
      </p:sp>
      <p:sp>
        <p:nvSpPr>
          <p:cNvPr id="34" name="TextBox 33"/>
          <p:cNvSpPr txBox="1"/>
          <p:nvPr/>
        </p:nvSpPr>
        <p:spPr>
          <a:xfrm>
            <a:off x="1619130" y="1238263"/>
            <a:ext cx="7366119" cy="523220"/>
          </a:xfrm>
          <a:prstGeom prst="rect">
            <a:avLst/>
          </a:prstGeom>
          <a:noFill/>
        </p:spPr>
        <p:txBody>
          <a:bodyPr wrap="none" rtlCol="0">
            <a:spAutoFit/>
          </a:bodyPr>
          <a:lstStyle/>
          <a:p>
            <a:pPr algn="r"/>
            <a:r>
              <a:rPr lang="zh-CN" altLang="en-US" sz="2800" u="sng" dirty="0">
                <a:solidFill>
                  <a:srgbClr val="C00000"/>
                </a:solidFill>
                <a:latin typeface="微软雅黑" panose="020B0503020204020204" pitchFamily="34" charset="-122"/>
                <a:ea typeface="微软雅黑" panose="020B0503020204020204" pitchFamily="34" charset="-122"/>
                <a:sym typeface="+mn-lt"/>
              </a:rPr>
              <a:t>一个国家级高</a:t>
            </a:r>
            <a:r>
              <a:rPr lang="zh-CN" altLang="en-US" sz="2800" u="sng" dirty="0" smtClean="0">
                <a:solidFill>
                  <a:srgbClr val="C00000"/>
                </a:solidFill>
                <a:latin typeface="微软雅黑" panose="020B0503020204020204" pitchFamily="34" charset="-122"/>
                <a:ea typeface="微软雅黑" panose="020B0503020204020204" pitchFamily="34" charset="-122"/>
                <a:sym typeface="+mn-lt"/>
              </a:rPr>
              <a:t>新区：</a:t>
            </a:r>
            <a:r>
              <a:rPr lang="zh-CN" altLang="en-US" sz="2800" u="sng" kern="0" dirty="0" smtClean="0">
                <a:solidFill>
                  <a:srgbClr val="002060"/>
                </a:solidFill>
                <a:latin typeface="微软雅黑" panose="020B0503020204020204" pitchFamily="34" charset="-122"/>
                <a:ea typeface="微软雅黑" panose="020B0503020204020204" pitchFamily="34" charset="-122"/>
                <a:cs typeface="+mn-ea"/>
                <a:sym typeface="+mn-lt"/>
              </a:rPr>
              <a:t>长春高新技术产业开发区</a:t>
            </a:r>
            <a:endParaRPr lang="zh-CN" altLang="en-US" sz="2800" u="sng" dirty="0">
              <a:solidFill>
                <a:srgbClr val="C00000"/>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649326" y="1819891"/>
            <a:ext cx="9626353" cy="523220"/>
          </a:xfrm>
          <a:prstGeom prst="rect">
            <a:avLst/>
          </a:prstGeom>
          <a:noFill/>
        </p:spPr>
        <p:txBody>
          <a:bodyPr wrap="none" rtlCol="0">
            <a:spAutoFit/>
          </a:bodyPr>
          <a:lstStyle/>
          <a:p>
            <a:pPr algn="r"/>
            <a:r>
              <a:rPr lang="zh-CN" altLang="en-US" sz="2800" u="sng" dirty="0">
                <a:solidFill>
                  <a:srgbClr val="C00000"/>
                </a:solidFill>
                <a:latin typeface="微软雅黑" panose="020B0503020204020204" pitchFamily="34" charset="-122"/>
                <a:ea typeface="微软雅黑" panose="020B0503020204020204" pitchFamily="34" charset="-122"/>
                <a:sym typeface="+mn-lt"/>
              </a:rPr>
              <a:t>两个</a:t>
            </a:r>
            <a:r>
              <a:rPr lang="zh-CN" altLang="en-US" sz="2800" u="sng" dirty="0" smtClean="0">
                <a:solidFill>
                  <a:srgbClr val="C00000"/>
                </a:solidFill>
                <a:latin typeface="微软雅黑" panose="020B0503020204020204" pitchFamily="34" charset="-122"/>
                <a:ea typeface="微软雅黑" panose="020B0503020204020204" pitchFamily="34" charset="-122"/>
                <a:sym typeface="+mn-lt"/>
              </a:rPr>
              <a:t>省级开发区：</a:t>
            </a:r>
            <a:r>
              <a:rPr lang="zh-CN" altLang="en-US" sz="2800" u="sng" kern="0" dirty="0" smtClean="0">
                <a:solidFill>
                  <a:srgbClr val="002060"/>
                </a:solidFill>
                <a:latin typeface="微软雅黑" panose="020B0503020204020204" pitchFamily="34" charset="-122"/>
                <a:ea typeface="微软雅黑" panose="020B0503020204020204" pitchFamily="34" charset="-122"/>
                <a:cs typeface="+mn-ea"/>
                <a:sym typeface="+mn-lt"/>
              </a:rPr>
              <a:t>长春北湖科技开发区 长春空港经济开发区</a:t>
            </a:r>
            <a:endParaRPr lang="zh-CN" altLang="en-US" sz="2800" u="sng" dirty="0">
              <a:solidFill>
                <a:srgbClr val="C00000"/>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827041" y="2345527"/>
            <a:ext cx="9448637" cy="646331"/>
          </a:xfrm>
          <a:prstGeom prst="rect">
            <a:avLst/>
          </a:prstGeom>
          <a:noFill/>
          <a:ln>
            <a:solidFill>
              <a:schemeClr val="tx1"/>
            </a:solidFill>
            <a:prstDash val="sysDot"/>
          </a:ln>
        </p:spPr>
        <p:txBody>
          <a:bodyPr wrap="square" rtlCol="0">
            <a:spAutoFit/>
          </a:bodyPr>
          <a:lstStyle/>
          <a:p>
            <a:pPr algn="ctr">
              <a:lnSpc>
                <a:spcPct val="150000"/>
              </a:lnSpc>
            </a:pPr>
            <a:r>
              <a:rPr lang="zh-CN" altLang="en-US" kern="0" dirty="0">
                <a:solidFill>
                  <a:srgbClr val="0070C0"/>
                </a:solidFill>
                <a:latin typeface="微软雅黑" panose="020B0503020204020204" pitchFamily="34" charset="-122"/>
                <a:ea typeface="微软雅黑" panose="020B0503020204020204" pitchFamily="34" charset="-122"/>
                <a:cs typeface="+mn-ea"/>
                <a:sym typeface="+mn-lt"/>
              </a:rPr>
              <a:t>包含</a:t>
            </a:r>
            <a:r>
              <a:rPr lang="en-US" altLang="zh-CN" sz="2400" b="1" kern="0" dirty="0">
                <a:solidFill>
                  <a:srgbClr val="C00000"/>
                </a:solidFill>
                <a:latin typeface="微软雅黑" panose="020B0503020204020204" pitchFamily="34" charset="-122"/>
                <a:ea typeface="微软雅黑" panose="020B0503020204020204" pitchFamily="34" charset="-122"/>
                <a:cs typeface="+mn-ea"/>
                <a:sym typeface="+mn-lt"/>
              </a:rPr>
              <a:t>1</a:t>
            </a:r>
            <a:r>
              <a:rPr lang="zh-CN" altLang="en-US" kern="0" dirty="0">
                <a:solidFill>
                  <a:srgbClr val="0070C0"/>
                </a:solidFill>
                <a:latin typeface="微软雅黑" panose="020B0503020204020204" pitchFamily="34" charset="-122"/>
                <a:ea typeface="微软雅黑" panose="020B0503020204020204" pitchFamily="34" charset="-122"/>
                <a:cs typeface="+mn-ea"/>
                <a:sym typeface="+mn-lt"/>
              </a:rPr>
              <a:t>个乡、</a:t>
            </a:r>
            <a:r>
              <a:rPr lang="en-US" altLang="zh-CN" sz="2400" b="1" kern="0" dirty="0">
                <a:solidFill>
                  <a:srgbClr val="C00000"/>
                </a:solidFill>
                <a:latin typeface="微软雅黑" panose="020B0503020204020204" pitchFamily="34" charset="-122"/>
                <a:ea typeface="微软雅黑" panose="020B0503020204020204" pitchFamily="34" charset="-122"/>
                <a:cs typeface="+mn-ea"/>
                <a:sym typeface="+mn-lt"/>
              </a:rPr>
              <a:t>7</a:t>
            </a:r>
            <a:r>
              <a:rPr lang="zh-CN" altLang="en-US" kern="0" dirty="0">
                <a:solidFill>
                  <a:srgbClr val="0070C0"/>
                </a:solidFill>
                <a:latin typeface="微软雅黑" panose="020B0503020204020204" pitchFamily="34" charset="-122"/>
                <a:ea typeface="微软雅黑" panose="020B0503020204020204" pitchFamily="34" charset="-122"/>
                <a:cs typeface="+mn-ea"/>
                <a:sym typeface="+mn-lt"/>
              </a:rPr>
              <a:t>个街道，</a:t>
            </a:r>
            <a:r>
              <a:rPr lang="en-US" altLang="zh-CN" sz="2400" b="1" kern="0" dirty="0">
                <a:solidFill>
                  <a:srgbClr val="C00000"/>
                </a:solidFill>
                <a:latin typeface="微软雅黑" panose="020B0503020204020204" pitchFamily="34" charset="-122"/>
                <a:ea typeface="微软雅黑" panose="020B0503020204020204" pitchFamily="34" charset="-122"/>
                <a:cs typeface="+mn-ea"/>
                <a:sym typeface="+mn-lt"/>
              </a:rPr>
              <a:t>40</a:t>
            </a:r>
            <a:r>
              <a:rPr lang="zh-CN" altLang="en-US" kern="0" dirty="0">
                <a:solidFill>
                  <a:srgbClr val="0070C0"/>
                </a:solidFill>
                <a:latin typeface="微软雅黑" panose="020B0503020204020204" pitchFamily="34" charset="-122"/>
                <a:ea typeface="微软雅黑" panose="020B0503020204020204" pitchFamily="34" charset="-122"/>
                <a:cs typeface="+mn-ea"/>
                <a:sym typeface="+mn-lt"/>
              </a:rPr>
              <a:t>个社区，</a:t>
            </a:r>
            <a:r>
              <a:rPr lang="en-US" altLang="zh-CN" sz="2400" b="1" kern="0" dirty="0">
                <a:solidFill>
                  <a:srgbClr val="C00000"/>
                </a:solidFill>
                <a:latin typeface="微软雅黑" panose="020B0503020204020204" pitchFamily="34" charset="-122"/>
                <a:ea typeface="微软雅黑" panose="020B0503020204020204" pitchFamily="34" charset="-122"/>
                <a:cs typeface="+mn-ea"/>
                <a:sym typeface="+mn-lt"/>
              </a:rPr>
              <a:t>39</a:t>
            </a:r>
            <a:r>
              <a:rPr lang="zh-CN" altLang="en-US" kern="0" dirty="0">
                <a:solidFill>
                  <a:srgbClr val="0070C0"/>
                </a:solidFill>
                <a:latin typeface="微软雅黑" panose="020B0503020204020204" pitchFamily="34" charset="-122"/>
                <a:ea typeface="微软雅黑" panose="020B0503020204020204" pitchFamily="34" charset="-122"/>
                <a:cs typeface="+mn-ea"/>
                <a:sym typeface="+mn-lt"/>
              </a:rPr>
              <a:t>个行政村，常住人口约</a:t>
            </a:r>
            <a:r>
              <a:rPr lang="en-US" altLang="zh-CN" sz="2400" b="1" kern="0" dirty="0">
                <a:solidFill>
                  <a:srgbClr val="C00000"/>
                </a:solidFill>
                <a:latin typeface="微软雅黑" panose="020B0503020204020204" pitchFamily="34" charset="-122"/>
                <a:ea typeface="微软雅黑" panose="020B0503020204020204" pitchFamily="34" charset="-122"/>
                <a:cs typeface="+mn-ea"/>
                <a:sym typeface="+mn-lt"/>
              </a:rPr>
              <a:t>58</a:t>
            </a:r>
            <a:r>
              <a:rPr lang="zh-CN" altLang="en-US" kern="0" dirty="0">
                <a:solidFill>
                  <a:srgbClr val="0070C0"/>
                </a:solidFill>
                <a:latin typeface="微软雅黑" panose="020B0503020204020204" pitchFamily="34" charset="-122"/>
                <a:ea typeface="微软雅黑" panose="020B0503020204020204" pitchFamily="34" charset="-122"/>
                <a:cs typeface="+mn-ea"/>
                <a:sym typeface="+mn-lt"/>
              </a:rPr>
              <a:t>万人。</a:t>
            </a:r>
            <a:endParaRPr lang="en-US" altLang="zh-CN" kern="0" dirty="0">
              <a:solidFill>
                <a:srgbClr val="0070C0"/>
              </a:solidFill>
              <a:latin typeface="微软雅黑" panose="020B0503020204020204" pitchFamily="34" charset="-122"/>
              <a:ea typeface="微软雅黑" panose="020B0503020204020204" pitchFamily="34" charset="-122"/>
              <a:cs typeface="+mn-ea"/>
              <a:sym typeface="+mn-lt"/>
            </a:endParaRPr>
          </a:p>
        </p:txBody>
      </p:sp>
      <p:sp>
        <p:nvSpPr>
          <p:cNvPr id="67" name="TextBox 66"/>
          <p:cNvSpPr txBox="1"/>
          <p:nvPr/>
        </p:nvSpPr>
        <p:spPr>
          <a:xfrm>
            <a:off x="827041" y="3052871"/>
            <a:ext cx="10891317" cy="1631216"/>
          </a:xfrm>
          <a:prstGeom prst="rect">
            <a:avLst/>
          </a:prstGeom>
          <a:noFill/>
        </p:spPr>
        <p:txBody>
          <a:bodyPr wrap="square" rtlCol="0">
            <a:spAutoFit/>
          </a:bodyPr>
          <a:lstStyle/>
          <a:p>
            <a:pPr algn="ctr">
              <a:lnSpc>
                <a:spcPts val="3000"/>
              </a:lnSpc>
            </a:pPr>
            <a:r>
              <a:rPr lang="zh-CN" altLang="en-US" sz="2000" b="1" kern="0" dirty="0">
                <a:solidFill>
                  <a:srgbClr val="0070C0"/>
                </a:solidFill>
                <a:latin typeface="微软雅黑" panose="020B0503020204020204" pitchFamily="34" charset="-122"/>
                <a:ea typeface="微软雅黑" panose="020B0503020204020204" pitchFamily="34" charset="-122"/>
                <a:cs typeface="+mn-ea"/>
                <a:sym typeface="+mn-lt"/>
              </a:rPr>
              <a:t>长春新区组建以来，紧紧围绕党中央、国务院“创新经济发展示范区、新一轮东北振兴重要引擎、图们江区域合作开发重要平台、体制机制改革先行区”的定位要求，在省市的坚强领导下，坚持项目立区、产业兴区、科技强区、改革活区、服务优区，全力推动高质量发展，呈现出量质齐升、快速发展的良好势头。</a:t>
            </a:r>
            <a:endParaRPr lang="zh-CN" altLang="en-US" sz="2000" b="1" kern="0" dirty="0">
              <a:solidFill>
                <a:srgbClr val="C0000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2"/>
          <p:cNvSpPr txBox="1"/>
          <p:nvPr/>
        </p:nvSpPr>
        <p:spPr>
          <a:xfrm>
            <a:off x="1476375" y="137688"/>
            <a:ext cx="9145016"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2.7.2 </a:t>
            </a:r>
            <a:r>
              <a:rPr lang="en-US" altLang="zh-CN" sz="3200" b="1" dirty="0">
                <a:solidFill>
                  <a:srgbClr val="0070C0"/>
                </a:solidFill>
                <a:latin typeface="微软雅黑" panose="020B0503020204020204" pitchFamily="34" charset="-122"/>
                <a:ea typeface="微软雅黑" panose="020B0503020204020204" pitchFamily="34" charset="-122"/>
              </a:rPr>
              <a:t>CDMO</a:t>
            </a:r>
            <a:r>
              <a:rPr lang="zh-CN" altLang="en-US" sz="3200" b="1" dirty="0">
                <a:solidFill>
                  <a:srgbClr val="0070C0"/>
                </a:solidFill>
                <a:latin typeface="微软雅黑" panose="020B0503020204020204" pitchFamily="34" charset="-122"/>
                <a:ea typeface="微软雅黑" panose="020B0503020204020204" pitchFamily="34" charset="-122"/>
              </a:rPr>
              <a:t>平台</a:t>
            </a:r>
          </a:p>
        </p:txBody>
      </p:sp>
      <p:grpSp>
        <p:nvGrpSpPr>
          <p:cNvPr id="2" name="组合 75"/>
          <p:cNvGrpSpPr/>
          <p:nvPr/>
        </p:nvGrpSpPr>
        <p:grpSpPr>
          <a:xfrm>
            <a:off x="1" y="260648"/>
            <a:ext cx="1403584" cy="387627"/>
            <a:chOff x="0" y="188640"/>
            <a:chExt cx="1664323" cy="459635"/>
          </a:xfrm>
        </p:grpSpPr>
        <p:sp>
          <p:nvSpPr>
            <p:cNvPr id="71" name="五边形 7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燕尾形 7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3" name="燕尾形 7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74" name="直接连接符 73"/>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文本框 22"/>
          <p:cNvSpPr txBox="1">
            <a:spLocks noChangeArrowheads="1"/>
          </p:cNvSpPr>
          <p:nvPr/>
        </p:nvSpPr>
        <p:spPr bwMode="auto">
          <a:xfrm>
            <a:off x="972319" y="764704"/>
            <a:ext cx="10081120" cy="126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defTabSz="495300">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defTabSz="49530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ct val="150000"/>
              </a:lnSpc>
              <a:spcBef>
                <a:spcPct val="0"/>
              </a:spcBef>
              <a:buFontTx/>
              <a:buNone/>
            </a:pPr>
            <a:r>
              <a:rPr lang="en-US" altLang="zh-CN" sz="2000" b="1" dirty="0">
                <a:solidFill>
                  <a:schemeClr val="accent6">
                    <a:lumMod val="75000"/>
                  </a:schemeClr>
                </a:solidFill>
                <a:latin typeface="微软雅黑" panose="020B0503020204020204" pitchFamily="34" charset="-122"/>
                <a:ea typeface="微软雅黑" panose="020B0503020204020204" pitchFamily="34" charset="-122"/>
              </a:rPr>
              <a:t>CDMO</a:t>
            </a:r>
            <a:r>
              <a:rPr lang="zh-CN" altLang="en-US" sz="1400" dirty="0">
                <a:solidFill>
                  <a:schemeClr val="accent6">
                    <a:lumMod val="75000"/>
                  </a:schemeClr>
                </a:solidFill>
                <a:latin typeface="微软雅黑" panose="020B0503020204020204" pitchFamily="34" charset="-122"/>
                <a:ea typeface="微软雅黑" panose="020B0503020204020204" pitchFamily="34" charset="-122"/>
              </a:rPr>
              <a:t>（</a:t>
            </a:r>
            <a:r>
              <a:rPr lang="en-US" altLang="zh-CN" sz="1400" dirty="0">
                <a:solidFill>
                  <a:schemeClr val="accent6">
                    <a:lumMod val="75000"/>
                  </a:schemeClr>
                </a:solidFill>
                <a:latin typeface="微软雅黑" panose="020B0503020204020204" pitchFamily="34" charset="-122"/>
                <a:ea typeface="微软雅黑" panose="020B0503020204020204" pitchFamily="34" charset="-122"/>
              </a:rPr>
              <a:t>Contract development and manufacturing organization</a:t>
            </a:r>
            <a:r>
              <a:rPr lang="zh-CN" altLang="en-US" sz="1400" dirty="0">
                <a:solidFill>
                  <a:schemeClr val="accent6">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6">
                    <a:lumMod val="75000"/>
                  </a:schemeClr>
                </a:solidFill>
                <a:latin typeface="微软雅黑" panose="020B0503020204020204" pitchFamily="34" charset="-122"/>
                <a:ea typeface="微软雅黑" panose="020B0503020204020204" pitchFamily="34" charset="-122"/>
              </a:rPr>
              <a:t>合同定制研发生产企业</a:t>
            </a:r>
            <a:endParaRPr lang="en-US" altLang="zh-CN" sz="2000" b="1" dirty="0">
              <a:solidFill>
                <a:schemeClr val="accent6">
                  <a:lumMod val="75000"/>
                </a:schemeClr>
              </a:solidFill>
              <a:latin typeface="微软雅黑" panose="020B0503020204020204" pitchFamily="34" charset="-122"/>
              <a:ea typeface="微软雅黑" panose="020B0503020204020204" pitchFamily="34" charset="-122"/>
            </a:endParaRPr>
          </a:p>
          <a:p>
            <a:pPr>
              <a:lnSpc>
                <a:spcPct val="150000"/>
              </a:lnSpc>
              <a:spcBef>
                <a:spcPct val="0"/>
              </a:spcBef>
              <a:buFontTx/>
              <a:buNone/>
            </a:pPr>
            <a:r>
              <a:rPr lang="zh-CN" altLang="en-US" sz="1600" dirty="0">
                <a:latin typeface="微软雅黑" panose="020B0503020204020204" pitchFamily="34" charset="-122"/>
                <a:ea typeface="微软雅黑" panose="020B0503020204020204" pitchFamily="34" charset="-122"/>
              </a:rPr>
              <a:t>指为医疗器械企业以及生物技术公司提供特别是创新工艺研发及制备、工艺优化、放大、生产、注册和验证、批生产以及商业化生产等服务的机构。</a:t>
            </a:r>
            <a:endParaRPr lang="en-US" altLang="zh-CN" sz="1600" dirty="0">
              <a:latin typeface="微软雅黑" panose="020B0503020204020204" pitchFamily="34" charset="-122"/>
              <a:ea typeface="微软雅黑" panose="020B0503020204020204" pitchFamily="34" charset="-122"/>
            </a:endParaRPr>
          </a:p>
        </p:txBody>
      </p:sp>
      <p:graphicFrame>
        <p:nvGraphicFramePr>
          <p:cNvPr id="31" name="表格 30"/>
          <p:cNvGraphicFramePr>
            <a:graphicFrameLocks noGrp="1"/>
          </p:cNvGraphicFramePr>
          <p:nvPr>
            <p:extLst>
              <p:ext uri="{D42A27DB-BD31-4B8C-83A1-F6EECF244321}">
                <p14:modId xmlns:p14="http://schemas.microsoft.com/office/powerpoint/2010/main" val="666955832"/>
              </p:ext>
            </p:extLst>
          </p:nvPr>
        </p:nvGraphicFramePr>
        <p:xfrm>
          <a:off x="900310" y="2132856"/>
          <a:ext cx="4608513" cy="3456383"/>
        </p:xfrm>
        <a:graphic>
          <a:graphicData uri="http://schemas.openxmlformats.org/drawingml/2006/table">
            <a:tbl>
              <a:tblPr firstRow="1" firstCol="1" bandRow="1">
                <a:tableStyleId>{5C22544A-7EE6-4342-B048-85BDC9FD1C3A}</a:tableStyleId>
              </a:tblPr>
              <a:tblGrid>
                <a:gridCol w="1496353">
                  <a:extLst>
                    <a:ext uri="{9D8B030D-6E8A-4147-A177-3AD203B41FA5}">
                      <a16:colId xmlns:a16="http://schemas.microsoft.com/office/drawing/2014/main" val="20000"/>
                    </a:ext>
                  </a:extLst>
                </a:gridCol>
                <a:gridCol w="1498616">
                  <a:extLst>
                    <a:ext uri="{9D8B030D-6E8A-4147-A177-3AD203B41FA5}">
                      <a16:colId xmlns:a16="http://schemas.microsoft.com/office/drawing/2014/main" val="20001"/>
                    </a:ext>
                  </a:extLst>
                </a:gridCol>
                <a:gridCol w="1613544">
                  <a:extLst>
                    <a:ext uri="{9D8B030D-6E8A-4147-A177-3AD203B41FA5}">
                      <a16:colId xmlns:a16="http://schemas.microsoft.com/office/drawing/2014/main" val="20002"/>
                    </a:ext>
                  </a:extLst>
                </a:gridCol>
              </a:tblGrid>
              <a:tr h="662352">
                <a:tc>
                  <a:txBody>
                    <a:bodyPr/>
                    <a:lstStyle/>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 </a:t>
                      </a:r>
                      <a:endParaRPr lang="zh-CN" sz="1400" kern="100" dirty="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tc>
                  <a:txBody>
                    <a:bodyPr/>
                    <a:lstStyle/>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研发外包（CRO）</a:t>
                      </a:r>
                      <a:endParaRPr lang="zh-CN" sz="1400" kern="100" dirty="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tc>
                  <a:txBody>
                    <a:bodyPr/>
                    <a:lstStyle/>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生产外包（CMO/CDMO）</a:t>
                      </a:r>
                      <a:endParaRPr lang="zh-CN" sz="1400" kern="100" dirty="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extLst>
                  <a:ext uri="{0D108BD9-81ED-4DB2-BD59-A6C34878D82A}">
                    <a16:rowId xmlns:a16="http://schemas.microsoft.com/office/drawing/2014/main" val="10000"/>
                  </a:ext>
                </a:extLst>
              </a:tr>
              <a:tr h="693950">
                <a:tc>
                  <a:txBody>
                    <a:bodyPr/>
                    <a:lstStyle/>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服务内容</a:t>
                      </a:r>
                      <a:endParaRPr lang="zh-CN" sz="1400" kern="100" dirty="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tc>
                  <a:txBody>
                    <a:bodyPr/>
                    <a:lstStyle/>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临床前器械研发、临床研究</a:t>
                      </a:r>
                      <a:endParaRPr lang="zh-CN" sz="1400" kern="100" dirty="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tc>
                  <a:txBody>
                    <a:bodyPr/>
                    <a:lstStyle/>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医疗器械工艺研发与生产</a:t>
                      </a:r>
                      <a:endParaRPr lang="zh-CN" sz="1400" kern="100" dirty="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extLst>
                  <a:ext uri="{0D108BD9-81ED-4DB2-BD59-A6C34878D82A}">
                    <a16:rowId xmlns:a16="http://schemas.microsoft.com/office/drawing/2014/main" val="10001"/>
                  </a:ext>
                </a:extLst>
              </a:tr>
              <a:tr h="662352">
                <a:tc>
                  <a:txBody>
                    <a:bodyPr/>
                    <a:lstStyle/>
                    <a:p>
                      <a:pPr marR="224155" algn="ctr">
                        <a:lnSpc>
                          <a:spcPct val="150000"/>
                        </a:lnSpc>
                        <a:spcBef>
                          <a:spcPts val="5"/>
                        </a:spcBef>
                        <a:spcAft>
                          <a:spcPts val="0"/>
                        </a:spcAft>
                      </a:pPr>
                      <a:r>
                        <a:rPr lang="zh-CN" sz="1400" kern="100" spc="-90">
                          <a:effectLst/>
                          <a:latin typeface="微软雅黑" panose="020B0503020204020204" pitchFamily="34" charset="-122"/>
                          <a:ea typeface="微软雅黑" panose="020B0503020204020204" pitchFamily="34" charset="-122"/>
                        </a:rPr>
                        <a:t>产业链位置</a:t>
                      </a:r>
                      <a:endParaRPr lang="zh-CN" sz="1400" kern="10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tc>
                  <a:txBody>
                    <a:bodyPr/>
                    <a:lstStyle/>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研发为主，</a:t>
                      </a:r>
                      <a:endParaRPr lang="en-US" altLang="zh-CN" sz="1400" kern="100" spc="-90" dirty="0">
                        <a:effectLst/>
                        <a:latin typeface="微软雅黑" panose="020B0503020204020204" pitchFamily="34" charset="-122"/>
                        <a:ea typeface="微软雅黑" panose="020B0503020204020204" pitchFamily="34" charset="-122"/>
                      </a:endParaRPr>
                    </a:p>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偏上游</a:t>
                      </a:r>
                      <a:endParaRPr lang="zh-CN" sz="1400" kern="100" dirty="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tc>
                  <a:txBody>
                    <a:bodyPr/>
                    <a:lstStyle/>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研发生产为主，</a:t>
                      </a:r>
                      <a:endParaRPr lang="en-US" altLang="zh-CN" sz="1400" kern="100" spc="-90" dirty="0">
                        <a:effectLst/>
                        <a:latin typeface="微软雅黑" panose="020B0503020204020204" pitchFamily="34" charset="-122"/>
                        <a:ea typeface="微软雅黑" panose="020B0503020204020204" pitchFamily="34" charset="-122"/>
                      </a:endParaRPr>
                    </a:p>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偏下游</a:t>
                      </a:r>
                      <a:endParaRPr lang="zh-CN" sz="1400" kern="100" dirty="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extLst>
                  <a:ext uri="{0D108BD9-81ED-4DB2-BD59-A6C34878D82A}">
                    <a16:rowId xmlns:a16="http://schemas.microsoft.com/office/drawing/2014/main" val="10002"/>
                  </a:ext>
                </a:extLst>
              </a:tr>
              <a:tr h="775377">
                <a:tc>
                  <a:txBody>
                    <a:bodyPr/>
                    <a:lstStyle/>
                    <a:p>
                      <a:pPr marR="224155" algn="ctr">
                        <a:lnSpc>
                          <a:spcPct val="150000"/>
                        </a:lnSpc>
                        <a:spcBef>
                          <a:spcPts val="5"/>
                        </a:spcBef>
                        <a:spcAft>
                          <a:spcPts val="0"/>
                        </a:spcAft>
                      </a:pPr>
                      <a:r>
                        <a:rPr lang="zh-CN" sz="1400" kern="100" spc="-90">
                          <a:effectLst/>
                          <a:latin typeface="微软雅黑" panose="020B0503020204020204" pitchFamily="34" charset="-122"/>
                          <a:ea typeface="微软雅黑" panose="020B0503020204020204" pitchFamily="34" charset="-122"/>
                        </a:rPr>
                        <a:t>准入门槛</a:t>
                      </a:r>
                      <a:endParaRPr lang="zh-CN" sz="1400" kern="10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tc>
                  <a:txBody>
                    <a:bodyPr/>
                    <a:lstStyle/>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技术密集型</a:t>
                      </a:r>
                      <a:endParaRPr lang="zh-CN" sz="1400" kern="100" dirty="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tc>
                  <a:txBody>
                    <a:bodyPr/>
                    <a:lstStyle/>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技术&amp;资本密集型，门槛更高</a:t>
                      </a:r>
                      <a:endParaRPr lang="zh-CN" sz="1400" kern="100" dirty="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extLst>
                  <a:ext uri="{0D108BD9-81ED-4DB2-BD59-A6C34878D82A}">
                    <a16:rowId xmlns:a16="http://schemas.microsoft.com/office/drawing/2014/main" val="10003"/>
                  </a:ext>
                </a:extLst>
              </a:tr>
              <a:tr h="662352">
                <a:tc>
                  <a:txBody>
                    <a:bodyPr/>
                    <a:lstStyle/>
                    <a:p>
                      <a:pPr marR="224155" algn="ctr">
                        <a:lnSpc>
                          <a:spcPct val="150000"/>
                        </a:lnSpc>
                        <a:spcBef>
                          <a:spcPts val="5"/>
                        </a:spcBef>
                        <a:spcAft>
                          <a:spcPts val="0"/>
                        </a:spcAft>
                      </a:pPr>
                      <a:r>
                        <a:rPr lang="zh-CN" sz="1400" kern="100" spc="-90">
                          <a:effectLst/>
                          <a:latin typeface="微软雅黑" panose="020B0503020204020204" pitchFamily="34" charset="-122"/>
                          <a:ea typeface="微软雅黑" panose="020B0503020204020204" pitchFamily="34" charset="-122"/>
                        </a:rPr>
                        <a:t>未来趋势</a:t>
                      </a:r>
                      <a:endParaRPr lang="zh-CN" sz="1400" kern="10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tc gridSpan="2">
                  <a:txBody>
                    <a:bodyPr/>
                    <a:lstStyle/>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未来以整合趋势为主，</a:t>
                      </a:r>
                      <a:endParaRPr lang="en-US" altLang="zh-CN" sz="1400" kern="100" spc="-90" dirty="0">
                        <a:effectLst/>
                        <a:latin typeface="微软雅黑" panose="020B0503020204020204" pitchFamily="34" charset="-122"/>
                        <a:ea typeface="微软雅黑" panose="020B0503020204020204" pitchFamily="34" charset="-122"/>
                      </a:endParaRPr>
                    </a:p>
                    <a:p>
                      <a:pPr marR="224155" algn="ctr">
                        <a:lnSpc>
                          <a:spcPct val="150000"/>
                        </a:lnSpc>
                        <a:spcBef>
                          <a:spcPts val="5"/>
                        </a:spcBef>
                        <a:spcAft>
                          <a:spcPts val="0"/>
                        </a:spcAft>
                      </a:pPr>
                      <a:r>
                        <a:rPr lang="zh-CN" sz="1400" kern="100" spc="-90" dirty="0">
                          <a:effectLst/>
                          <a:latin typeface="微软雅黑" panose="020B0503020204020204" pitchFamily="34" charset="-122"/>
                          <a:ea typeface="微软雅黑" panose="020B0503020204020204" pitchFamily="34" charset="-122"/>
                        </a:rPr>
                        <a:t>上下游互相渗透</a:t>
                      </a:r>
                      <a:endParaRPr lang="zh-CN" sz="1400" kern="100" dirty="0">
                        <a:effectLst/>
                        <a:latin typeface="微软雅黑" panose="020B0503020204020204" pitchFamily="34" charset="-122"/>
                        <a:ea typeface="微软雅黑" panose="020B0503020204020204" pitchFamily="34" charset="-122"/>
                        <a:cs typeface="仿宋_GB2312" panose="02010609030101010101" pitchFamily="49" charset="-122"/>
                      </a:endParaRPr>
                    </a:p>
                  </a:txBody>
                  <a:tcPr marL="68580" marR="68580" marT="0" marB="0"/>
                </a:tc>
                <a:tc hMerge="1">
                  <a:txBody>
                    <a:bodyPr/>
                    <a:lstStyle/>
                    <a:p>
                      <a:endParaRPr lang="zh-CN"/>
                    </a:p>
                  </a:txBody>
                  <a:tcPr/>
                </a:tc>
                <a:extLst>
                  <a:ext uri="{0D108BD9-81ED-4DB2-BD59-A6C34878D82A}">
                    <a16:rowId xmlns:a16="http://schemas.microsoft.com/office/drawing/2014/main" val="10004"/>
                  </a:ext>
                </a:extLst>
              </a:tr>
            </a:tbl>
          </a:graphicData>
        </a:graphic>
      </p:graphicFrame>
      <p:pic>
        <p:nvPicPr>
          <p:cNvPr id="33" name="image1.jpeg"/>
          <p:cNvPicPr/>
          <p:nvPr/>
        </p:nvPicPr>
        <p:blipFill>
          <a:blip r:embed="rId2" cstate="print"/>
          <a:stretch>
            <a:fillRect/>
          </a:stretch>
        </p:blipFill>
        <p:spPr>
          <a:xfrm>
            <a:off x="5652839" y="2060848"/>
            <a:ext cx="5770880" cy="3528392"/>
          </a:xfrm>
          <a:prstGeom prst="rect">
            <a:avLst/>
          </a:prstGeom>
        </p:spPr>
      </p:pic>
      <p:sp>
        <p:nvSpPr>
          <p:cNvPr id="12" name="TextBox 11"/>
          <p:cNvSpPr txBox="1"/>
          <p:nvPr/>
        </p:nvSpPr>
        <p:spPr>
          <a:xfrm>
            <a:off x="0" y="5805264"/>
            <a:ext cx="12169775" cy="646331"/>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专业化、国际化的医疗器械（含设备、试剂、试纸）产业孵化和加速平台，</a:t>
            </a:r>
            <a:endParaRPr lang="en-US" altLang="zh-CN"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提供研发</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生产</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销售（</a:t>
            </a:r>
            <a:r>
              <a:rPr lang="en-US" altLang="zh-CN" dirty="0">
                <a:latin typeface="微软雅黑" panose="020B0503020204020204" pitchFamily="34" charset="-122"/>
                <a:ea typeface="微软雅黑" panose="020B0503020204020204" pitchFamily="34" charset="-122"/>
              </a:rPr>
              <a:t>CRO+CDMO+CSO</a:t>
            </a:r>
            <a:r>
              <a:rPr lang="zh-CN" altLang="en-US" dirty="0">
                <a:latin typeface="微软雅黑" panose="020B0503020204020204" pitchFamily="34" charset="-122"/>
                <a:ea typeface="微软雅黑" panose="020B0503020204020204" pitchFamily="34" charset="-122"/>
              </a:rPr>
              <a:t>）一站式服务，旨在助力医疗器械企业合规合法、低成本、快速拿证。</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2239" y="5805264"/>
            <a:ext cx="11665296" cy="7920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45" name="组合 44"/>
          <p:cNvGrpSpPr/>
          <p:nvPr/>
        </p:nvGrpSpPr>
        <p:grpSpPr>
          <a:xfrm>
            <a:off x="2079726" y="3481350"/>
            <a:ext cx="3429097" cy="608282"/>
            <a:chOff x="2207942" y="2018652"/>
            <a:chExt cx="7776116" cy="1220497"/>
          </a:xfrm>
        </p:grpSpPr>
        <p:sp>
          <p:nvSpPr>
            <p:cNvPr id="46" name="圆角矩形 45"/>
            <p:cNvSpPr/>
            <p:nvPr/>
          </p:nvSpPr>
          <p:spPr>
            <a:xfrm>
              <a:off x="2207942" y="2018652"/>
              <a:ext cx="7776116" cy="1220497"/>
            </a:xfrm>
            <a:prstGeom prst="roundRect">
              <a:avLst>
                <a:gd name="adj" fmla="val 50000"/>
              </a:avLst>
            </a:prstGeom>
            <a:solidFill>
              <a:schemeClr val="bg1">
                <a:lumMod val="8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微软雅黑" panose="020B0503020204020204" pitchFamily="34" charset="-122"/>
                <a:ea typeface="微软雅黑" panose="020B0503020204020204" pitchFamily="34" charset="-122"/>
              </a:endParaRPr>
            </a:p>
          </p:txBody>
        </p:sp>
        <p:sp>
          <p:nvSpPr>
            <p:cNvPr id="47" name="圆角矩形 46"/>
            <p:cNvSpPr/>
            <p:nvPr/>
          </p:nvSpPr>
          <p:spPr>
            <a:xfrm>
              <a:off x="2314903" y="2115844"/>
              <a:ext cx="7562195" cy="1026111"/>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5779498" y="3481350"/>
            <a:ext cx="4420823" cy="608282"/>
            <a:chOff x="2207942" y="2018652"/>
            <a:chExt cx="7776116" cy="1220497"/>
          </a:xfrm>
        </p:grpSpPr>
        <p:sp>
          <p:nvSpPr>
            <p:cNvPr id="49" name="圆角矩形 48"/>
            <p:cNvSpPr/>
            <p:nvPr/>
          </p:nvSpPr>
          <p:spPr>
            <a:xfrm>
              <a:off x="2207942" y="2018652"/>
              <a:ext cx="7776116" cy="1220497"/>
            </a:xfrm>
            <a:prstGeom prst="roundRect">
              <a:avLst>
                <a:gd name="adj" fmla="val 50000"/>
              </a:avLst>
            </a:prstGeom>
            <a:solidFill>
              <a:schemeClr val="bg1">
                <a:lumMod val="8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微软雅黑" panose="020B0503020204020204" pitchFamily="34" charset="-122"/>
                <a:ea typeface="微软雅黑" panose="020B0503020204020204" pitchFamily="34" charset="-122"/>
              </a:endParaRPr>
            </a:p>
          </p:txBody>
        </p:sp>
        <p:sp>
          <p:nvSpPr>
            <p:cNvPr id="50" name="圆角矩形 49"/>
            <p:cNvSpPr/>
            <p:nvPr/>
          </p:nvSpPr>
          <p:spPr>
            <a:xfrm>
              <a:off x="2314903" y="2115844"/>
              <a:ext cx="7562195" cy="1026111"/>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51" name="圆角矩形 50"/>
          <p:cNvSpPr/>
          <p:nvPr/>
        </p:nvSpPr>
        <p:spPr>
          <a:xfrm>
            <a:off x="3348583" y="2868216"/>
            <a:ext cx="2359529" cy="511402"/>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6084887" y="2858198"/>
            <a:ext cx="2880320" cy="511402"/>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8" name="2"/>
          <p:cNvSpPr txBox="1"/>
          <p:nvPr/>
        </p:nvSpPr>
        <p:spPr>
          <a:xfrm>
            <a:off x="1476375" y="137688"/>
            <a:ext cx="9145016"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2.7.3 </a:t>
            </a:r>
            <a:r>
              <a:rPr lang="en-US" altLang="zh-CN" sz="3200" b="1" dirty="0">
                <a:solidFill>
                  <a:srgbClr val="0070C0"/>
                </a:solidFill>
                <a:latin typeface="微软雅黑" panose="020B0503020204020204" pitchFamily="34" charset="-122"/>
                <a:ea typeface="微软雅黑" panose="020B0503020204020204" pitchFamily="34" charset="-122"/>
              </a:rPr>
              <a:t>CRO</a:t>
            </a:r>
            <a:r>
              <a:rPr lang="zh-CN" altLang="en-US" sz="3200" b="1" dirty="0">
                <a:solidFill>
                  <a:srgbClr val="0070C0"/>
                </a:solidFill>
                <a:latin typeface="微软雅黑" panose="020B0503020204020204" pitchFamily="34" charset="-122"/>
                <a:ea typeface="微软雅黑" panose="020B0503020204020204" pitchFamily="34" charset="-122"/>
              </a:rPr>
              <a:t>平台</a:t>
            </a:r>
          </a:p>
        </p:txBody>
      </p:sp>
      <p:grpSp>
        <p:nvGrpSpPr>
          <p:cNvPr id="2" name="组合 75"/>
          <p:cNvGrpSpPr/>
          <p:nvPr/>
        </p:nvGrpSpPr>
        <p:grpSpPr>
          <a:xfrm>
            <a:off x="1" y="260648"/>
            <a:ext cx="1403584" cy="387627"/>
            <a:chOff x="0" y="188640"/>
            <a:chExt cx="1664323" cy="459635"/>
          </a:xfrm>
        </p:grpSpPr>
        <p:sp>
          <p:nvSpPr>
            <p:cNvPr id="71" name="五边形 7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燕尾形 7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3" name="燕尾形 7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74" name="直接连接符 73"/>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文本框 22"/>
          <p:cNvSpPr txBox="1">
            <a:spLocks noChangeArrowheads="1"/>
          </p:cNvSpPr>
          <p:nvPr/>
        </p:nvSpPr>
        <p:spPr bwMode="auto">
          <a:xfrm>
            <a:off x="1296144" y="764704"/>
            <a:ext cx="10477375" cy="131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defTabSz="495300">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defTabSz="49530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defTabSz="4953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defTabSz="4953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ct val="150000"/>
              </a:lnSpc>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rPr>
              <a:t>CRO</a:t>
            </a:r>
            <a:r>
              <a:rPr lang="zh-CN" altLang="en-US" sz="1800" dirty="0">
                <a:solidFill>
                  <a:srgbClr val="FF0000"/>
                </a:solidFill>
                <a:latin typeface="微软雅黑" panose="020B0503020204020204" pitchFamily="34" charset="-122"/>
                <a:ea typeface="微软雅黑" panose="020B0503020204020204" pitchFamily="34" charset="-122"/>
              </a:rPr>
              <a:t>（吉林省北湖医药</a:t>
            </a:r>
            <a:r>
              <a:rPr lang="en-US" altLang="zh-CN" sz="1800" dirty="0">
                <a:solidFill>
                  <a:srgbClr val="FF0000"/>
                </a:solidFill>
                <a:latin typeface="微软雅黑" panose="020B0503020204020204" pitchFamily="34" charset="-122"/>
                <a:ea typeface="微软雅黑" panose="020B0503020204020204" pitchFamily="34" charset="-122"/>
              </a:rPr>
              <a:t>CRO</a:t>
            </a:r>
            <a:r>
              <a:rPr lang="zh-CN" altLang="en-US" sz="1800" dirty="0">
                <a:solidFill>
                  <a:srgbClr val="FF0000"/>
                </a:solidFill>
                <a:latin typeface="微软雅黑" panose="020B0503020204020204" pitchFamily="34" charset="-122"/>
                <a:ea typeface="微软雅黑" panose="020B0503020204020204" pitchFamily="34" charset="-122"/>
              </a:rPr>
              <a:t>平台，是国内领先的“临床前药物快速筛选全流程</a:t>
            </a:r>
            <a:r>
              <a:rPr lang="en-US" altLang="zh-CN" sz="1800" dirty="0">
                <a:solidFill>
                  <a:srgbClr val="FF0000"/>
                </a:solidFill>
                <a:latin typeface="微软雅黑" panose="020B0503020204020204" pitchFamily="34" charset="-122"/>
                <a:ea typeface="微软雅黑" panose="020B0503020204020204" pitchFamily="34" charset="-122"/>
              </a:rPr>
              <a:t>CRO</a:t>
            </a:r>
            <a:r>
              <a:rPr lang="zh-CN" altLang="en-US" sz="1800" dirty="0">
                <a:solidFill>
                  <a:srgbClr val="FF0000"/>
                </a:solidFill>
                <a:latin typeface="微软雅黑" panose="020B0503020204020204" pitchFamily="34" charset="-122"/>
                <a:ea typeface="微软雅黑" panose="020B0503020204020204" pitchFamily="34" charset="-122"/>
              </a:rPr>
              <a:t>平台”）</a:t>
            </a:r>
            <a:endParaRPr lang="en-US" altLang="zh-CN" sz="1800" dirty="0">
              <a:solidFill>
                <a:srgbClr val="FF0000"/>
              </a:solidFill>
              <a:latin typeface="微软雅黑" panose="020B0503020204020204" pitchFamily="34" charset="-122"/>
              <a:ea typeface="微软雅黑" panose="020B0503020204020204" pitchFamily="34" charset="-122"/>
            </a:endParaRPr>
          </a:p>
          <a:p>
            <a:pPr>
              <a:lnSpc>
                <a:spcPct val="150000"/>
              </a:lnSpc>
              <a:spcBef>
                <a:spcPct val="0"/>
              </a:spcBef>
              <a:buFontTx/>
              <a:buNone/>
            </a:pPr>
            <a:r>
              <a:rPr lang="zh-TW" altLang="zh-CN" sz="1800" b="1" dirty="0">
                <a:solidFill>
                  <a:srgbClr val="002060"/>
                </a:solidFill>
                <a:latin typeface="微软雅黑" panose="020B0503020204020204" pitchFamily="34" charset="-122"/>
                <a:ea typeface="微软雅黑" panose="020B0503020204020204" pitchFamily="34" charset="-122"/>
              </a:rPr>
              <a:t>平台致力于提供更快速、更专业的“临床前先导化合物快速筛选-药效学-药物代谢动力学-非GLP毒理学评价”全流程服务</a:t>
            </a:r>
            <a:endParaRPr lang="en-US" altLang="zh-CN" sz="1800" dirty="0">
              <a:latin typeface="微软雅黑" panose="020B0503020204020204" pitchFamily="34" charset="-122"/>
              <a:ea typeface="微软雅黑" panose="020B0503020204020204" pitchFamily="34" charset="-122"/>
            </a:endParaRPr>
          </a:p>
        </p:txBody>
      </p:sp>
      <p:sp>
        <p:nvSpPr>
          <p:cNvPr id="12" name="TextBox 11"/>
          <p:cNvSpPr txBox="1"/>
          <p:nvPr/>
        </p:nvSpPr>
        <p:spPr>
          <a:xfrm>
            <a:off x="828303" y="5877272"/>
            <a:ext cx="11017224" cy="707886"/>
          </a:xfrm>
          <a:prstGeom prst="rect">
            <a:avLst/>
          </a:prstGeom>
          <a:noFill/>
        </p:spPr>
        <p:txBody>
          <a:bodyPr wrap="square" rtlCol="0">
            <a:spAutoFit/>
          </a:bodyPr>
          <a:lstStyle/>
          <a:p>
            <a:pPr algn="ctr"/>
            <a:r>
              <a:rPr lang="zh-TW" altLang="zh-CN" sz="2000" dirty="0">
                <a:solidFill>
                  <a:srgbClr val="002060"/>
                </a:solidFill>
                <a:latin typeface="微软雅黑" panose="020B0503020204020204" pitchFamily="34" charset="-122"/>
                <a:ea typeface="微软雅黑" panose="020B0503020204020204" pitchFamily="34" charset="-122"/>
              </a:rPr>
              <a:t>平台将踏实服务于吉林省医药产业，做吉林传统医药产业腾飞的稳固基石，</a:t>
            </a:r>
            <a:endParaRPr lang="en-US" altLang="zh-TW" sz="2000" dirty="0">
              <a:solidFill>
                <a:srgbClr val="002060"/>
              </a:solidFill>
              <a:latin typeface="微软雅黑" panose="020B0503020204020204" pitchFamily="34" charset="-122"/>
              <a:ea typeface="微软雅黑" panose="020B0503020204020204" pitchFamily="34" charset="-122"/>
            </a:endParaRPr>
          </a:p>
          <a:p>
            <a:pPr algn="ctr"/>
            <a:r>
              <a:rPr lang="zh-TW" altLang="zh-CN" sz="2000" dirty="0">
                <a:solidFill>
                  <a:srgbClr val="002060"/>
                </a:solidFill>
                <a:latin typeface="微软雅黑" panose="020B0503020204020204" pitchFamily="34" charset="-122"/>
                <a:ea typeface="微软雅黑" panose="020B0503020204020204" pitchFamily="34" charset="-122"/>
              </a:rPr>
              <a:t>促进产业升级，润滑产业链条，减少研发成本，支持产业发展。</a:t>
            </a:r>
            <a:endParaRPr lang="zh-CN" altLang="en-US" sz="20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36004" y="1768748"/>
            <a:ext cx="12169774" cy="2308324"/>
          </a:xfrm>
          <a:prstGeom prst="rect">
            <a:avLst/>
          </a:prstGeom>
          <a:noFill/>
        </p:spPr>
        <p:txBody>
          <a:bodyPr wrap="square" rtlCol="0">
            <a:spAutoFit/>
          </a:bodyPr>
          <a:lstStyle/>
          <a:p>
            <a:pPr algn="ctr">
              <a:lnSpc>
                <a:spcPct val="150000"/>
              </a:lnSpc>
            </a:pPr>
            <a:r>
              <a:rPr lang="zh-TW" altLang="zh-CN" sz="4000" b="1" dirty="0">
                <a:solidFill>
                  <a:srgbClr val="002060"/>
                </a:solidFill>
                <a:latin typeface="微软雅黑" panose="020B0503020204020204" pitchFamily="34" charset="-122"/>
                <a:ea typeface="微软雅黑" panose="020B0503020204020204" pitchFamily="34" charset="-122"/>
              </a:rPr>
              <a:t>平台着力打造</a:t>
            </a:r>
            <a:endParaRPr lang="en-US" altLang="zh-TW" sz="4000" b="1" dirty="0">
              <a:solidFill>
                <a:srgbClr val="002060"/>
              </a:solidFill>
              <a:latin typeface="微软雅黑" panose="020B0503020204020204" pitchFamily="34" charset="-122"/>
              <a:ea typeface="微软雅黑" panose="020B0503020204020204" pitchFamily="34" charset="-122"/>
            </a:endParaRPr>
          </a:p>
          <a:p>
            <a:pPr algn="ctr">
              <a:lnSpc>
                <a:spcPct val="150000"/>
              </a:lnSpc>
            </a:pPr>
            <a:r>
              <a:rPr lang="en-US" altLang="zh-TW" sz="2800" b="1" dirty="0">
                <a:solidFill>
                  <a:srgbClr val="002060"/>
                </a:solidFill>
                <a:latin typeface="微软雅黑" panose="020B0503020204020204" pitchFamily="34" charset="-122"/>
                <a:ea typeface="微软雅黑" panose="020B0503020204020204" pitchFamily="34" charset="-122"/>
              </a:rPr>
              <a:t>  </a:t>
            </a:r>
            <a:r>
              <a:rPr lang="zh-TW" altLang="zh-CN" sz="2800" b="1" dirty="0">
                <a:solidFill>
                  <a:srgbClr val="FF0000"/>
                </a:solidFill>
                <a:latin typeface="微软雅黑" panose="020B0503020204020204" pitchFamily="34" charset="-122"/>
                <a:ea typeface="微软雅黑" panose="020B0503020204020204" pitchFamily="34" charset="-122"/>
              </a:rPr>
              <a:t>2D细胞筛选</a:t>
            </a:r>
            <a:r>
              <a:rPr lang="en-US" altLang="zh-TW" sz="2800" b="1" dirty="0">
                <a:solidFill>
                  <a:srgbClr val="FF0000"/>
                </a:solidFill>
                <a:latin typeface="微软雅黑" panose="020B0503020204020204" pitchFamily="34" charset="-122"/>
                <a:ea typeface="微软雅黑" panose="020B0503020204020204" pitchFamily="34" charset="-122"/>
              </a:rPr>
              <a:t>       </a:t>
            </a:r>
            <a:r>
              <a:rPr lang="zh-TW" altLang="zh-CN" sz="2800" b="1" dirty="0">
                <a:solidFill>
                  <a:srgbClr val="FF0000"/>
                </a:solidFill>
                <a:latin typeface="微软雅黑" panose="020B0503020204020204" pitchFamily="34" charset="-122"/>
                <a:ea typeface="微软雅黑" panose="020B0503020204020204" pitchFamily="34" charset="-122"/>
              </a:rPr>
              <a:t>类器官药物筛选</a:t>
            </a:r>
            <a:r>
              <a:rPr lang="en-US" altLang="zh-TW" sz="2800" b="1" dirty="0">
                <a:solidFill>
                  <a:srgbClr val="FF0000"/>
                </a:solidFill>
                <a:latin typeface="微软雅黑" panose="020B0503020204020204" pitchFamily="34" charset="-122"/>
                <a:ea typeface="微软雅黑" panose="020B0503020204020204" pitchFamily="34" charset="-122"/>
              </a:rPr>
              <a:t>   </a:t>
            </a:r>
          </a:p>
          <a:p>
            <a:pPr algn="ctr">
              <a:lnSpc>
                <a:spcPct val="150000"/>
              </a:lnSpc>
            </a:pPr>
            <a:r>
              <a:rPr lang="zh-TW" altLang="zh-CN" sz="2800" b="1" dirty="0">
                <a:solidFill>
                  <a:srgbClr val="FF0000"/>
                </a:solidFill>
                <a:latin typeface="微软雅黑" panose="020B0503020204020204" pitchFamily="34" charset="-122"/>
                <a:ea typeface="微软雅黑" panose="020B0503020204020204" pitchFamily="34" charset="-122"/>
              </a:rPr>
              <a:t>斑马鱼模式生物筛选</a:t>
            </a:r>
            <a:r>
              <a:rPr lang="en-US" altLang="zh-TW" sz="2800" b="1" dirty="0">
                <a:solidFill>
                  <a:srgbClr val="FF0000"/>
                </a:solidFill>
                <a:latin typeface="微软雅黑" panose="020B0503020204020204" pitchFamily="34" charset="-122"/>
                <a:ea typeface="微软雅黑" panose="020B0503020204020204" pitchFamily="34" charset="-122"/>
              </a:rPr>
              <a:t>     </a:t>
            </a:r>
            <a:r>
              <a:rPr lang="zh-TW" altLang="zh-CN" sz="2800" b="1" dirty="0">
                <a:solidFill>
                  <a:srgbClr val="FF0000"/>
                </a:solidFill>
                <a:latin typeface="微软雅黑" panose="020B0503020204020204" pitchFamily="34" charset="-122"/>
                <a:ea typeface="微软雅黑" panose="020B0503020204020204" pitchFamily="34" charset="-122"/>
              </a:rPr>
              <a:t>人源化小鼠药物靶点筛选</a:t>
            </a:r>
            <a:r>
              <a:rPr lang="en-US" altLang="zh-TW" sz="2800" b="1" dirty="0">
                <a:solidFill>
                  <a:srgbClr val="FF0000"/>
                </a:solidFill>
                <a:latin typeface="微软雅黑" panose="020B0503020204020204" pitchFamily="34" charset="-122"/>
                <a:ea typeface="微软雅黑" panose="020B0503020204020204" pitchFamily="34" charset="-122"/>
              </a:rPr>
              <a:t> </a:t>
            </a:r>
          </a:p>
        </p:txBody>
      </p:sp>
      <p:sp>
        <p:nvSpPr>
          <p:cNvPr id="5" name="文本框 4"/>
          <p:cNvSpPr txBox="1"/>
          <p:nvPr/>
        </p:nvSpPr>
        <p:spPr>
          <a:xfrm>
            <a:off x="2115247" y="4293096"/>
            <a:ext cx="8443337" cy="1384995"/>
          </a:xfrm>
          <a:prstGeom prst="rect">
            <a:avLst/>
          </a:prstGeom>
          <a:noFill/>
        </p:spPr>
        <p:txBody>
          <a:bodyPr wrap="none" rtlCol="0">
            <a:spAutoFit/>
          </a:bodyPr>
          <a:lstStyle/>
          <a:p>
            <a:pPr algn="ctr">
              <a:lnSpc>
                <a:spcPct val="150000"/>
              </a:lnSpc>
            </a:pPr>
            <a:r>
              <a:rPr lang="zh-TW" altLang="zh-CN" sz="2800" b="1" dirty="0">
                <a:solidFill>
                  <a:srgbClr val="002060"/>
                </a:solidFill>
                <a:latin typeface="微软雅黑" panose="020B0503020204020204" pitchFamily="34" charset="-122"/>
                <a:ea typeface="微软雅黑" panose="020B0503020204020204" pitchFamily="34" charset="-122"/>
              </a:rPr>
              <a:t>实现</a:t>
            </a:r>
            <a:r>
              <a:rPr lang="en-US" altLang="zh-TW" sz="2800" b="1" dirty="0">
                <a:solidFill>
                  <a:srgbClr val="002060"/>
                </a:solidFill>
                <a:latin typeface="微软雅黑" panose="020B0503020204020204" pitchFamily="34" charset="-122"/>
                <a:ea typeface="微软雅黑" panose="020B0503020204020204" pitchFamily="34" charset="-122"/>
              </a:rPr>
              <a:t> </a:t>
            </a:r>
            <a:r>
              <a:rPr lang="zh-TW" altLang="zh-CN" sz="2800" b="1" dirty="0">
                <a:solidFill>
                  <a:srgbClr val="002060"/>
                </a:solidFill>
                <a:latin typeface="微软雅黑" panose="020B0503020204020204" pitchFamily="34" charset="-122"/>
                <a:ea typeface="微软雅黑" panose="020B0503020204020204" pitchFamily="34" charset="-122"/>
              </a:rPr>
              <a:t>多模型</a:t>
            </a:r>
            <a:r>
              <a:rPr lang="en-US" altLang="zh-TW" sz="2800" b="1" dirty="0">
                <a:solidFill>
                  <a:srgbClr val="002060"/>
                </a:solidFill>
                <a:latin typeface="微软雅黑" panose="020B0503020204020204" pitchFamily="34" charset="-122"/>
                <a:ea typeface="微软雅黑" panose="020B0503020204020204" pitchFamily="34" charset="-122"/>
              </a:rPr>
              <a:t>        </a:t>
            </a:r>
            <a:r>
              <a:rPr lang="zh-TW" altLang="zh-CN" sz="2800" b="1" dirty="0">
                <a:solidFill>
                  <a:srgbClr val="002060"/>
                </a:solidFill>
                <a:latin typeface="微软雅黑" panose="020B0503020204020204" pitchFamily="34" charset="-122"/>
                <a:ea typeface="微软雅黑" panose="020B0503020204020204" pitchFamily="34" charset="-122"/>
              </a:rPr>
              <a:t>多模式</a:t>
            </a:r>
            <a:r>
              <a:rPr lang="en-US" altLang="zh-TW" sz="2800" b="1" dirty="0">
                <a:solidFill>
                  <a:srgbClr val="002060"/>
                </a:solidFill>
                <a:latin typeface="微软雅黑" panose="020B0503020204020204" pitchFamily="34" charset="-122"/>
                <a:ea typeface="微软雅黑" panose="020B0503020204020204" pitchFamily="34" charset="-122"/>
              </a:rPr>
              <a:t>        </a:t>
            </a:r>
            <a:r>
              <a:rPr lang="zh-TW" altLang="zh-CN" sz="2800" b="1" dirty="0">
                <a:solidFill>
                  <a:srgbClr val="002060"/>
                </a:solidFill>
                <a:latin typeface="微软雅黑" panose="020B0503020204020204" pitchFamily="34" charset="-122"/>
                <a:ea typeface="微软雅黑" panose="020B0503020204020204" pitchFamily="34" charset="-122"/>
              </a:rPr>
              <a:t>体外+体内筛选结合</a:t>
            </a:r>
            <a:r>
              <a:rPr lang="en-US" altLang="zh-TW" sz="2800" b="1" dirty="0">
                <a:solidFill>
                  <a:srgbClr val="002060"/>
                </a:solidFill>
                <a:latin typeface="微软雅黑" panose="020B0503020204020204" pitchFamily="34" charset="-122"/>
                <a:ea typeface="微软雅黑" panose="020B0503020204020204" pitchFamily="34" charset="-122"/>
              </a:rPr>
              <a:t>  </a:t>
            </a:r>
          </a:p>
          <a:p>
            <a:pPr algn="ctr">
              <a:lnSpc>
                <a:spcPct val="150000"/>
              </a:lnSpc>
            </a:pPr>
            <a:r>
              <a:rPr lang="zh-TW" altLang="zh-CN" sz="2800" b="1" dirty="0">
                <a:solidFill>
                  <a:srgbClr val="002060"/>
                </a:solidFill>
                <a:latin typeface="微软雅黑" panose="020B0503020204020204" pitchFamily="34" charset="-122"/>
                <a:ea typeface="微软雅黑" panose="020B0503020204020204" pitchFamily="34" charset="-122"/>
              </a:rPr>
              <a:t>平台力求提供最</a:t>
            </a:r>
            <a:r>
              <a:rPr lang="zh-TW" altLang="zh-CN" sz="2800" b="1" dirty="0">
                <a:solidFill>
                  <a:srgbClr val="FF0000"/>
                </a:solidFill>
                <a:latin typeface="微软雅黑" panose="020B0503020204020204" pitchFamily="34" charset="-122"/>
                <a:ea typeface="微软雅黑" panose="020B0503020204020204" pitchFamily="34" charset="-122"/>
              </a:rPr>
              <a:t>真实的药物非临床、临床前药效数据</a:t>
            </a:r>
            <a:endParaRPr lang="zh-CN" altLang="en-US" sz="2800" dirty="0">
              <a:solidFill>
                <a:srgbClr val="FF0000"/>
              </a:solidFill>
              <a:latin typeface="微软雅黑" panose="020B0503020204020204" pitchFamily="34" charset="-122"/>
              <a:ea typeface="微软雅黑" panose="020B0503020204020204" pitchFamily="34" charset="-122"/>
            </a:endParaRPr>
          </a:p>
        </p:txBody>
      </p:sp>
      <p:sp>
        <p:nvSpPr>
          <p:cNvPr id="53" name="下箭头 52"/>
          <p:cNvSpPr/>
          <p:nvPr/>
        </p:nvSpPr>
        <p:spPr>
          <a:xfrm rot="16200000">
            <a:off x="4388875" y="4417960"/>
            <a:ext cx="692025" cy="468353"/>
          </a:xfrm>
          <a:prstGeom prst="downArrow">
            <a:avLst/>
          </a:prstGeom>
          <a:noFill/>
          <a:ln>
            <a:solidFill>
              <a:schemeClr val="accent1"/>
            </a:solid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54" name="下箭头 53"/>
          <p:cNvSpPr/>
          <p:nvPr/>
        </p:nvSpPr>
        <p:spPr>
          <a:xfrm rot="16200000">
            <a:off x="6261083" y="4417960"/>
            <a:ext cx="692025" cy="468353"/>
          </a:xfrm>
          <a:prstGeom prst="downArrow">
            <a:avLst/>
          </a:prstGeom>
          <a:noFill/>
          <a:ln>
            <a:solidFill>
              <a:schemeClr val="accent1"/>
            </a:solidFill>
          </a:ln>
        </p:spPr>
        <p:txBody>
          <a:bodyPr wrap="square" rtlCol="0" anchor="ctr">
            <a:noAutofit/>
          </a:bodyPr>
          <a:lstStyle/>
          <a:p>
            <a:pPr algn="ctr"/>
            <a:endParaRPr lang="zh-CN" altLang="en-US" b="1"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2"/>
          <p:cNvSpPr txBox="1"/>
          <p:nvPr/>
        </p:nvSpPr>
        <p:spPr>
          <a:xfrm>
            <a:off x="1476375" y="116632"/>
            <a:ext cx="9145016"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2.8 </a:t>
            </a:r>
            <a:r>
              <a:rPr lang="zh-CN" altLang="en-US" sz="3200" b="1" dirty="0">
                <a:solidFill>
                  <a:srgbClr val="0070C0"/>
                </a:solidFill>
                <a:latin typeface="微软雅黑" panose="020B0503020204020204" pitchFamily="34" charset="-122"/>
                <a:ea typeface="微软雅黑" panose="020B0503020204020204" pitchFamily="34" charset="-122"/>
              </a:rPr>
              <a:t>金融平台解决企业融资难融资贵难题</a:t>
            </a:r>
          </a:p>
        </p:txBody>
      </p:sp>
      <p:grpSp>
        <p:nvGrpSpPr>
          <p:cNvPr id="2" name="组合 75"/>
          <p:cNvGrpSpPr/>
          <p:nvPr/>
        </p:nvGrpSpPr>
        <p:grpSpPr>
          <a:xfrm>
            <a:off x="1" y="260648"/>
            <a:ext cx="1403584" cy="387627"/>
            <a:chOff x="0" y="188640"/>
            <a:chExt cx="1664323" cy="459635"/>
          </a:xfrm>
        </p:grpSpPr>
        <p:sp>
          <p:nvSpPr>
            <p:cNvPr id="71" name="五边形 7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燕尾形 7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3" name="燕尾形 7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74" name="直接连接符 73"/>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27941" y="2301652"/>
            <a:ext cx="2710524" cy="703094"/>
          </a:xfrm>
          <a:prstGeom prst="rect">
            <a:avLst/>
          </a:prstGeom>
        </p:spPr>
        <p:txBody>
          <a:bodyPr wrap="square" lIns="86694" tIns="43347" rIns="86694" bIns="43347">
            <a:spAutoFit/>
          </a:bodyPr>
          <a:lstStyle/>
          <a:p>
            <a:pPr>
              <a:lnSpc>
                <a:spcPct val="125000"/>
              </a:lnSpc>
              <a:spcBef>
                <a:spcPts val="570"/>
              </a:spcBef>
            </a:pPr>
            <a:r>
              <a:rPr lang="zh-CN" altLang="en-US" sz="32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科技金融平台</a:t>
            </a:r>
            <a:endParaRPr lang="en-US" altLang="zh-CN" sz="32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p:cNvSpPr/>
          <p:nvPr/>
        </p:nvSpPr>
        <p:spPr>
          <a:xfrm>
            <a:off x="0" y="3466858"/>
            <a:ext cx="3780631" cy="1395591"/>
          </a:xfrm>
          <a:prstGeom prst="rect">
            <a:avLst/>
          </a:prstGeom>
        </p:spPr>
        <p:txBody>
          <a:bodyPr wrap="square" lIns="86694" tIns="43347" rIns="86694" bIns="43347">
            <a:spAutoFit/>
          </a:bodyPr>
          <a:lstStyle/>
          <a:p>
            <a:pPr algn="ctr">
              <a:lnSpc>
                <a:spcPts val="3000"/>
              </a:lnSpc>
              <a:spcBef>
                <a:spcPts val="570"/>
              </a:spcBef>
            </a:pPr>
            <a:r>
              <a:rPr lang="zh-CN" altLang="en-US" sz="24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股权、债权、咨询</a:t>
            </a:r>
            <a:endParaRPr lang="en-US" altLang="zh-CN" sz="24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ts val="3000"/>
              </a:lnSpc>
              <a:spcBef>
                <a:spcPts val="570"/>
              </a:spcBef>
            </a:pPr>
            <a:r>
              <a:rPr lang="en-US" altLang="zh-CN" sz="24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2016</a:t>
            </a:r>
            <a:r>
              <a:rPr lang="zh-CN" altLang="en-US" sz="24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24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12</a:t>
            </a:r>
            <a:r>
              <a:rPr lang="zh-CN" altLang="en-US" sz="24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月正式启用，</a:t>
            </a:r>
            <a:endParaRPr lang="en-US" altLang="zh-CN" sz="24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ts val="3000"/>
              </a:lnSpc>
              <a:spcBef>
                <a:spcPts val="570"/>
              </a:spcBef>
            </a:pPr>
            <a:r>
              <a:rPr lang="zh-CN" altLang="en-US"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已有</a:t>
            </a:r>
            <a:r>
              <a:rPr lang="en-US" altLang="zh-CN"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40</a:t>
            </a:r>
            <a:r>
              <a:rPr lang="zh-CN" altLang="en-US" sz="24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余</a:t>
            </a:r>
            <a:r>
              <a:rPr lang="zh-CN" altLang="en-US"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家机构入驻平台</a:t>
            </a:r>
            <a:endParaRPr lang="en-US" altLang="zh-CN" sz="24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等腰三角形 13"/>
          <p:cNvSpPr/>
          <p:nvPr/>
        </p:nvSpPr>
        <p:spPr>
          <a:xfrm rot="10800000">
            <a:off x="1510273" y="2948513"/>
            <a:ext cx="425222" cy="366418"/>
          </a:xfrm>
          <a:prstGeom prst="triangle">
            <a:avLst/>
          </a:prstGeom>
          <a:solidFill>
            <a:schemeClr val="tx2"/>
          </a:solidFill>
          <a:ln>
            <a:noFill/>
          </a:ln>
          <a:effectLst>
            <a:outerShdw blurRad="50800" dist="1270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18" name="文本框 8"/>
          <p:cNvSpPr txBox="1"/>
          <p:nvPr/>
        </p:nvSpPr>
        <p:spPr>
          <a:xfrm>
            <a:off x="4716735" y="3645024"/>
            <a:ext cx="7309024" cy="3088362"/>
          </a:xfrm>
          <a:prstGeom prst="rect">
            <a:avLst/>
          </a:prstGeom>
          <a:noFill/>
        </p:spPr>
        <p:txBody>
          <a:bodyPr wrap="square" lIns="86694" tIns="43347" rIns="86694" bIns="43347" rtlCol="0">
            <a:spAutoFit/>
          </a:bodyPr>
          <a:lstStyle/>
          <a:p>
            <a:pPr algn="just">
              <a:lnSpc>
                <a:spcPts val="2600"/>
              </a:lnSpc>
            </a:pPr>
            <a:r>
              <a:rPr lang="zh-CN" altLang="en-US" sz="2200" dirty="0" smtClean="0">
                <a:solidFill>
                  <a:srgbClr val="0070C0"/>
                </a:solidFill>
                <a:latin typeface="微软雅黑" panose="020B0503020204020204" pitchFamily="34" charset="-122"/>
                <a:ea typeface="微软雅黑" panose="020B0503020204020204" pitchFamily="34" charset="-122"/>
              </a:rPr>
              <a:t>“港湾易贷”“人才贷”“租金贷”等特色信贷产品，将金融投资平台从“对接”产品升级为“定制”金融服务，截止目前，定制金融服务已为园区多家高新技术企业完成</a:t>
            </a:r>
            <a:r>
              <a:rPr lang="en-US" altLang="zh-CN" sz="2200" dirty="0" smtClean="0">
                <a:solidFill>
                  <a:srgbClr val="0070C0"/>
                </a:solidFill>
                <a:latin typeface="微软雅黑" panose="020B0503020204020204" pitchFamily="34" charset="-122"/>
                <a:ea typeface="微软雅黑" panose="020B0503020204020204" pitchFamily="34" charset="-122"/>
              </a:rPr>
              <a:t>1500</a:t>
            </a:r>
            <a:r>
              <a:rPr lang="zh-CN" altLang="en-US" sz="2200" dirty="0" smtClean="0">
                <a:solidFill>
                  <a:srgbClr val="0070C0"/>
                </a:solidFill>
                <a:latin typeface="微软雅黑" panose="020B0503020204020204" pitchFamily="34" charset="-122"/>
                <a:ea typeface="微软雅黑" panose="020B0503020204020204" pitchFamily="34" charset="-122"/>
              </a:rPr>
              <a:t>万元资金支持。</a:t>
            </a:r>
            <a:endParaRPr lang="en-US" altLang="zh-CN" sz="2200" dirty="0" smtClean="0">
              <a:solidFill>
                <a:srgbClr val="0070C0"/>
              </a:solidFill>
              <a:latin typeface="微软雅黑" panose="020B0503020204020204" pitchFamily="34" charset="-122"/>
              <a:ea typeface="微软雅黑" panose="020B0503020204020204" pitchFamily="34" charset="-122"/>
            </a:endParaRPr>
          </a:p>
          <a:p>
            <a:pPr algn="just">
              <a:lnSpc>
                <a:spcPts val="2600"/>
              </a:lnSpc>
            </a:pPr>
            <a:endParaRPr lang="zh-CN" altLang="en-US" sz="2200" dirty="0" smtClean="0">
              <a:solidFill>
                <a:srgbClr val="0070C0"/>
              </a:solidFill>
              <a:latin typeface="微软雅黑" panose="020B0503020204020204" pitchFamily="34" charset="-122"/>
              <a:ea typeface="微软雅黑" panose="020B0503020204020204" pitchFamily="34" charset="-122"/>
            </a:endParaRPr>
          </a:p>
          <a:p>
            <a:pPr algn="just">
              <a:lnSpc>
                <a:spcPts val="2600"/>
              </a:lnSpc>
            </a:pPr>
            <a:r>
              <a:rPr lang="zh-CN" altLang="en-US" sz="2200" dirty="0" smtClean="0">
                <a:solidFill>
                  <a:srgbClr val="0070C0"/>
                </a:solidFill>
                <a:latin typeface="微软雅黑" panose="020B0503020204020204" pitchFamily="34" charset="-122"/>
                <a:ea typeface="微软雅黑" panose="020B0503020204020204" pitchFamily="34" charset="-122"/>
              </a:rPr>
              <a:t>北湖科技园分别筹建基金规模</a:t>
            </a:r>
            <a:r>
              <a:rPr lang="en-US" altLang="zh-CN" sz="2200" dirty="0" smtClean="0">
                <a:solidFill>
                  <a:srgbClr val="0070C0"/>
                </a:solidFill>
                <a:latin typeface="微软雅黑" panose="020B0503020204020204" pitchFamily="34" charset="-122"/>
                <a:ea typeface="微软雅黑" panose="020B0503020204020204" pitchFamily="34" charset="-122"/>
              </a:rPr>
              <a:t>2100</a:t>
            </a:r>
            <a:r>
              <a:rPr lang="zh-CN" altLang="en-US" sz="2200" dirty="0" smtClean="0">
                <a:solidFill>
                  <a:srgbClr val="0070C0"/>
                </a:solidFill>
                <a:latin typeface="微软雅黑" panose="020B0503020204020204" pitchFamily="34" charset="-122"/>
                <a:ea typeface="微软雅黑" panose="020B0503020204020204" pitchFamily="34" charset="-122"/>
              </a:rPr>
              <a:t>万元的吉林省集成创业投资种子基金、基金规模</a:t>
            </a:r>
            <a:r>
              <a:rPr lang="en-US" altLang="zh-CN" sz="2200" dirty="0" smtClean="0">
                <a:solidFill>
                  <a:srgbClr val="0070C0"/>
                </a:solidFill>
                <a:latin typeface="微软雅黑" panose="020B0503020204020204" pitchFamily="34" charset="-122"/>
                <a:ea typeface="微软雅黑" panose="020B0503020204020204" pitchFamily="34" charset="-122"/>
              </a:rPr>
              <a:t>5000</a:t>
            </a:r>
            <a:r>
              <a:rPr lang="zh-CN" altLang="en-US" sz="2200" dirty="0" smtClean="0">
                <a:solidFill>
                  <a:srgbClr val="0070C0"/>
                </a:solidFill>
                <a:latin typeface="微软雅黑" panose="020B0503020204020204" pitchFamily="34" charset="-122"/>
                <a:ea typeface="微软雅黑" panose="020B0503020204020204" pitchFamily="34" charset="-122"/>
              </a:rPr>
              <a:t>万元的吉林中科科技成果天使投资基金，并完成了近十家科创企业初审和投资工作，真正为企业发展带来了及时雨。</a:t>
            </a:r>
          </a:p>
        </p:txBody>
      </p:sp>
      <p:grpSp>
        <p:nvGrpSpPr>
          <p:cNvPr id="43" name="组合 42"/>
          <p:cNvGrpSpPr/>
          <p:nvPr/>
        </p:nvGrpSpPr>
        <p:grpSpPr>
          <a:xfrm>
            <a:off x="5292799" y="908720"/>
            <a:ext cx="3877485" cy="2520279"/>
            <a:chOff x="5856882" y="1408856"/>
            <a:chExt cx="5289962" cy="3181933"/>
          </a:xfrm>
        </p:grpSpPr>
        <p:grpSp>
          <p:nvGrpSpPr>
            <p:cNvPr id="19" name="组合 18"/>
            <p:cNvGrpSpPr/>
            <p:nvPr/>
          </p:nvGrpSpPr>
          <p:grpSpPr>
            <a:xfrm>
              <a:off x="8900575" y="3357847"/>
              <a:ext cx="2246269" cy="1232942"/>
              <a:chOff x="8900575" y="3357847"/>
              <a:chExt cx="2246269" cy="1232942"/>
            </a:xfrm>
            <a:effectLst>
              <a:outerShdw blurRad="50800" dist="127000" dir="5400000" algn="ctr" rotWithShape="0">
                <a:srgbClr val="000000">
                  <a:alpha val="43137"/>
                </a:srgbClr>
              </a:outerShdw>
            </a:effectLst>
          </p:grpSpPr>
          <p:sp>
            <p:nvSpPr>
              <p:cNvPr id="20" name="Freeform 6"/>
              <p:cNvSpPr>
                <a:spLocks noEditPoints="1"/>
              </p:cNvSpPr>
              <p:nvPr/>
            </p:nvSpPr>
            <p:spPr bwMode="auto">
              <a:xfrm>
                <a:off x="8900575" y="3357847"/>
                <a:ext cx="881554" cy="877681"/>
              </a:xfrm>
              <a:custGeom>
                <a:avLst/>
                <a:gdLst>
                  <a:gd name="T0" fmla="*/ 80 w 96"/>
                  <a:gd name="T1" fmla="*/ 68 h 95"/>
                  <a:gd name="T2" fmla="*/ 73 w 96"/>
                  <a:gd name="T3" fmla="*/ 76 h 95"/>
                  <a:gd name="T4" fmla="*/ 79 w 96"/>
                  <a:gd name="T5" fmla="*/ 84 h 95"/>
                  <a:gd name="T6" fmla="*/ 71 w 96"/>
                  <a:gd name="T7" fmla="*/ 90 h 95"/>
                  <a:gd name="T8" fmla="*/ 65 w 96"/>
                  <a:gd name="T9" fmla="*/ 81 h 95"/>
                  <a:gd name="T10" fmla="*/ 56 w 96"/>
                  <a:gd name="T11" fmla="*/ 85 h 95"/>
                  <a:gd name="T12" fmla="*/ 56 w 96"/>
                  <a:gd name="T13" fmla="*/ 95 h 95"/>
                  <a:gd name="T14" fmla="*/ 47 w 96"/>
                  <a:gd name="T15" fmla="*/ 95 h 95"/>
                  <a:gd name="T16" fmla="*/ 46 w 96"/>
                  <a:gd name="T17" fmla="*/ 86 h 95"/>
                  <a:gd name="T18" fmla="*/ 36 w 96"/>
                  <a:gd name="T19" fmla="*/ 84 h 95"/>
                  <a:gd name="T20" fmla="*/ 32 w 96"/>
                  <a:gd name="T21" fmla="*/ 92 h 95"/>
                  <a:gd name="T22" fmla="*/ 23 w 96"/>
                  <a:gd name="T23" fmla="*/ 88 h 95"/>
                  <a:gd name="T24" fmla="*/ 27 w 96"/>
                  <a:gd name="T25" fmla="*/ 79 h 95"/>
                  <a:gd name="T26" fmla="*/ 20 w 96"/>
                  <a:gd name="T27" fmla="*/ 73 h 95"/>
                  <a:gd name="T28" fmla="*/ 11 w 96"/>
                  <a:gd name="T29" fmla="*/ 78 h 95"/>
                  <a:gd name="T30" fmla="*/ 6 w 96"/>
                  <a:gd name="T31" fmla="*/ 70 h 95"/>
                  <a:gd name="T32" fmla="*/ 14 w 96"/>
                  <a:gd name="T33" fmla="*/ 65 h 95"/>
                  <a:gd name="T34" fmla="*/ 11 w 96"/>
                  <a:gd name="T35" fmla="*/ 55 h 95"/>
                  <a:gd name="T36" fmla="*/ 1 w 96"/>
                  <a:gd name="T37" fmla="*/ 56 h 95"/>
                  <a:gd name="T38" fmla="*/ 0 w 96"/>
                  <a:gd name="T39" fmla="*/ 46 h 95"/>
                  <a:gd name="T40" fmla="*/ 10 w 96"/>
                  <a:gd name="T41" fmla="*/ 45 h 95"/>
                  <a:gd name="T42" fmla="*/ 12 w 96"/>
                  <a:gd name="T43" fmla="*/ 35 h 95"/>
                  <a:gd name="T44" fmla="*/ 3 w 96"/>
                  <a:gd name="T45" fmla="*/ 31 h 95"/>
                  <a:gd name="T46" fmla="*/ 7 w 96"/>
                  <a:gd name="T47" fmla="*/ 22 h 95"/>
                  <a:gd name="T48" fmla="*/ 16 w 96"/>
                  <a:gd name="T49" fmla="*/ 27 h 95"/>
                  <a:gd name="T50" fmla="*/ 23 w 96"/>
                  <a:gd name="T51" fmla="*/ 19 h 95"/>
                  <a:gd name="T52" fmla="*/ 17 w 96"/>
                  <a:gd name="T53" fmla="*/ 11 h 95"/>
                  <a:gd name="T54" fmla="*/ 25 w 96"/>
                  <a:gd name="T55" fmla="*/ 5 h 95"/>
                  <a:gd name="T56" fmla="*/ 31 w 96"/>
                  <a:gd name="T57" fmla="*/ 14 h 95"/>
                  <a:gd name="T58" fmla="*/ 40 w 96"/>
                  <a:gd name="T59" fmla="*/ 10 h 95"/>
                  <a:gd name="T60" fmla="*/ 40 w 96"/>
                  <a:gd name="T61" fmla="*/ 0 h 95"/>
                  <a:gd name="T62" fmla="*/ 49 w 96"/>
                  <a:gd name="T63" fmla="*/ 0 h 95"/>
                  <a:gd name="T64" fmla="*/ 50 w 96"/>
                  <a:gd name="T65" fmla="*/ 9 h 95"/>
                  <a:gd name="T66" fmla="*/ 60 w 96"/>
                  <a:gd name="T67" fmla="*/ 11 h 95"/>
                  <a:gd name="T68" fmla="*/ 64 w 96"/>
                  <a:gd name="T69" fmla="*/ 3 h 95"/>
                  <a:gd name="T70" fmla="*/ 73 w 96"/>
                  <a:gd name="T71" fmla="*/ 7 h 95"/>
                  <a:gd name="T72" fmla="*/ 69 w 96"/>
                  <a:gd name="T73" fmla="*/ 16 h 95"/>
                  <a:gd name="T74" fmla="*/ 77 w 96"/>
                  <a:gd name="T75" fmla="*/ 22 h 95"/>
                  <a:gd name="T76" fmla="*/ 85 w 96"/>
                  <a:gd name="T77" fmla="*/ 17 h 95"/>
                  <a:gd name="T78" fmla="*/ 90 w 96"/>
                  <a:gd name="T79" fmla="*/ 25 h 95"/>
                  <a:gd name="T80" fmla="*/ 82 w 96"/>
                  <a:gd name="T81" fmla="*/ 30 h 95"/>
                  <a:gd name="T82" fmla="*/ 85 w 96"/>
                  <a:gd name="T83" fmla="*/ 40 h 95"/>
                  <a:gd name="T84" fmla="*/ 95 w 96"/>
                  <a:gd name="T85" fmla="*/ 39 h 95"/>
                  <a:gd name="T86" fmla="*/ 96 w 96"/>
                  <a:gd name="T87" fmla="*/ 49 h 95"/>
                  <a:gd name="T88" fmla="*/ 86 w 96"/>
                  <a:gd name="T89" fmla="*/ 49 h 95"/>
                  <a:gd name="T90" fmla="*/ 84 w 96"/>
                  <a:gd name="T91" fmla="*/ 60 h 95"/>
                  <a:gd name="T92" fmla="*/ 93 w 96"/>
                  <a:gd name="T93" fmla="*/ 64 h 95"/>
                  <a:gd name="T94" fmla="*/ 89 w 96"/>
                  <a:gd name="T95" fmla="*/ 72 h 95"/>
                  <a:gd name="T96" fmla="*/ 80 w 96"/>
                  <a:gd name="T97" fmla="*/ 68 h 95"/>
                  <a:gd name="T98" fmla="*/ 69 w 96"/>
                  <a:gd name="T99" fmla="*/ 58 h 95"/>
                  <a:gd name="T100" fmla="*/ 38 w 96"/>
                  <a:gd name="T101" fmla="*/ 68 h 95"/>
                  <a:gd name="T102" fmla="*/ 27 w 96"/>
                  <a:gd name="T103" fmla="*/ 37 h 95"/>
                  <a:gd name="T104" fmla="*/ 58 w 96"/>
                  <a:gd name="T105" fmla="*/ 27 h 95"/>
                  <a:gd name="T106" fmla="*/ 69 w 96"/>
                  <a:gd name="T107"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95">
                    <a:moveTo>
                      <a:pt x="80" y="68"/>
                    </a:moveTo>
                    <a:cubicBezTo>
                      <a:pt x="78" y="71"/>
                      <a:pt x="76" y="74"/>
                      <a:pt x="73" y="76"/>
                    </a:cubicBezTo>
                    <a:cubicBezTo>
                      <a:pt x="79" y="84"/>
                      <a:pt x="79" y="84"/>
                      <a:pt x="79" y="84"/>
                    </a:cubicBezTo>
                    <a:cubicBezTo>
                      <a:pt x="71" y="90"/>
                      <a:pt x="71" y="90"/>
                      <a:pt x="71" y="90"/>
                    </a:cubicBezTo>
                    <a:cubicBezTo>
                      <a:pt x="65" y="81"/>
                      <a:pt x="65" y="81"/>
                      <a:pt x="65" y="81"/>
                    </a:cubicBezTo>
                    <a:cubicBezTo>
                      <a:pt x="62" y="83"/>
                      <a:pt x="59" y="84"/>
                      <a:pt x="56" y="85"/>
                    </a:cubicBezTo>
                    <a:cubicBezTo>
                      <a:pt x="56" y="95"/>
                      <a:pt x="56" y="95"/>
                      <a:pt x="56" y="95"/>
                    </a:cubicBezTo>
                    <a:cubicBezTo>
                      <a:pt x="47" y="95"/>
                      <a:pt x="47" y="95"/>
                      <a:pt x="47" y="95"/>
                    </a:cubicBezTo>
                    <a:cubicBezTo>
                      <a:pt x="46" y="86"/>
                      <a:pt x="46" y="86"/>
                      <a:pt x="46" y="86"/>
                    </a:cubicBezTo>
                    <a:cubicBezTo>
                      <a:pt x="43" y="85"/>
                      <a:pt x="39" y="85"/>
                      <a:pt x="36" y="84"/>
                    </a:cubicBezTo>
                    <a:cubicBezTo>
                      <a:pt x="32" y="92"/>
                      <a:pt x="32" y="92"/>
                      <a:pt x="32" y="92"/>
                    </a:cubicBezTo>
                    <a:cubicBezTo>
                      <a:pt x="23" y="88"/>
                      <a:pt x="23" y="88"/>
                      <a:pt x="23" y="88"/>
                    </a:cubicBezTo>
                    <a:cubicBezTo>
                      <a:pt x="27" y="79"/>
                      <a:pt x="27" y="79"/>
                      <a:pt x="27" y="79"/>
                    </a:cubicBezTo>
                    <a:cubicBezTo>
                      <a:pt x="24" y="77"/>
                      <a:pt x="22" y="75"/>
                      <a:pt x="20" y="73"/>
                    </a:cubicBezTo>
                    <a:cubicBezTo>
                      <a:pt x="11" y="78"/>
                      <a:pt x="11" y="78"/>
                      <a:pt x="11" y="78"/>
                    </a:cubicBezTo>
                    <a:cubicBezTo>
                      <a:pt x="6" y="70"/>
                      <a:pt x="6" y="70"/>
                      <a:pt x="6" y="70"/>
                    </a:cubicBezTo>
                    <a:cubicBezTo>
                      <a:pt x="14" y="65"/>
                      <a:pt x="14" y="65"/>
                      <a:pt x="14" y="65"/>
                    </a:cubicBezTo>
                    <a:cubicBezTo>
                      <a:pt x="13" y="62"/>
                      <a:pt x="11" y="58"/>
                      <a:pt x="11" y="55"/>
                    </a:cubicBezTo>
                    <a:cubicBezTo>
                      <a:pt x="1" y="56"/>
                      <a:pt x="1" y="56"/>
                      <a:pt x="1" y="56"/>
                    </a:cubicBezTo>
                    <a:cubicBezTo>
                      <a:pt x="0" y="46"/>
                      <a:pt x="0" y="46"/>
                      <a:pt x="0" y="46"/>
                    </a:cubicBezTo>
                    <a:cubicBezTo>
                      <a:pt x="10" y="45"/>
                      <a:pt x="10" y="45"/>
                      <a:pt x="10" y="45"/>
                    </a:cubicBezTo>
                    <a:cubicBezTo>
                      <a:pt x="10" y="42"/>
                      <a:pt x="11" y="39"/>
                      <a:pt x="12" y="35"/>
                    </a:cubicBezTo>
                    <a:cubicBezTo>
                      <a:pt x="3" y="31"/>
                      <a:pt x="3" y="31"/>
                      <a:pt x="3" y="31"/>
                    </a:cubicBezTo>
                    <a:cubicBezTo>
                      <a:pt x="7" y="22"/>
                      <a:pt x="7" y="22"/>
                      <a:pt x="7" y="22"/>
                    </a:cubicBezTo>
                    <a:cubicBezTo>
                      <a:pt x="16" y="27"/>
                      <a:pt x="16" y="27"/>
                      <a:pt x="16" y="27"/>
                    </a:cubicBezTo>
                    <a:cubicBezTo>
                      <a:pt x="18" y="24"/>
                      <a:pt x="20" y="21"/>
                      <a:pt x="23" y="19"/>
                    </a:cubicBezTo>
                    <a:cubicBezTo>
                      <a:pt x="17" y="11"/>
                      <a:pt x="17" y="11"/>
                      <a:pt x="17" y="11"/>
                    </a:cubicBezTo>
                    <a:cubicBezTo>
                      <a:pt x="25" y="5"/>
                      <a:pt x="25" y="5"/>
                      <a:pt x="25" y="5"/>
                    </a:cubicBezTo>
                    <a:cubicBezTo>
                      <a:pt x="31" y="14"/>
                      <a:pt x="31" y="14"/>
                      <a:pt x="31" y="14"/>
                    </a:cubicBezTo>
                    <a:cubicBezTo>
                      <a:pt x="34" y="12"/>
                      <a:pt x="37" y="11"/>
                      <a:pt x="40" y="10"/>
                    </a:cubicBezTo>
                    <a:cubicBezTo>
                      <a:pt x="40" y="0"/>
                      <a:pt x="40" y="0"/>
                      <a:pt x="40" y="0"/>
                    </a:cubicBezTo>
                    <a:cubicBezTo>
                      <a:pt x="49" y="0"/>
                      <a:pt x="49" y="0"/>
                      <a:pt x="49" y="0"/>
                    </a:cubicBezTo>
                    <a:cubicBezTo>
                      <a:pt x="50" y="9"/>
                      <a:pt x="50" y="9"/>
                      <a:pt x="50" y="9"/>
                    </a:cubicBezTo>
                    <a:cubicBezTo>
                      <a:pt x="53" y="10"/>
                      <a:pt x="57" y="10"/>
                      <a:pt x="60" y="11"/>
                    </a:cubicBezTo>
                    <a:cubicBezTo>
                      <a:pt x="64" y="3"/>
                      <a:pt x="64" y="3"/>
                      <a:pt x="64" y="3"/>
                    </a:cubicBezTo>
                    <a:cubicBezTo>
                      <a:pt x="73" y="7"/>
                      <a:pt x="73" y="7"/>
                      <a:pt x="73" y="7"/>
                    </a:cubicBezTo>
                    <a:cubicBezTo>
                      <a:pt x="69" y="16"/>
                      <a:pt x="69" y="16"/>
                      <a:pt x="69" y="16"/>
                    </a:cubicBezTo>
                    <a:cubicBezTo>
                      <a:pt x="72" y="17"/>
                      <a:pt x="74" y="20"/>
                      <a:pt x="77" y="22"/>
                    </a:cubicBezTo>
                    <a:cubicBezTo>
                      <a:pt x="85" y="17"/>
                      <a:pt x="85" y="17"/>
                      <a:pt x="85" y="17"/>
                    </a:cubicBezTo>
                    <a:cubicBezTo>
                      <a:pt x="90" y="25"/>
                      <a:pt x="90" y="25"/>
                      <a:pt x="90" y="25"/>
                    </a:cubicBezTo>
                    <a:cubicBezTo>
                      <a:pt x="82" y="30"/>
                      <a:pt x="82" y="30"/>
                      <a:pt x="82" y="30"/>
                    </a:cubicBezTo>
                    <a:cubicBezTo>
                      <a:pt x="84" y="33"/>
                      <a:pt x="85" y="37"/>
                      <a:pt x="85" y="40"/>
                    </a:cubicBezTo>
                    <a:cubicBezTo>
                      <a:pt x="95" y="39"/>
                      <a:pt x="95" y="39"/>
                      <a:pt x="95" y="39"/>
                    </a:cubicBezTo>
                    <a:cubicBezTo>
                      <a:pt x="96" y="49"/>
                      <a:pt x="96" y="49"/>
                      <a:pt x="96" y="49"/>
                    </a:cubicBezTo>
                    <a:cubicBezTo>
                      <a:pt x="86" y="49"/>
                      <a:pt x="86" y="49"/>
                      <a:pt x="86" y="49"/>
                    </a:cubicBezTo>
                    <a:cubicBezTo>
                      <a:pt x="86" y="53"/>
                      <a:pt x="85" y="56"/>
                      <a:pt x="84" y="60"/>
                    </a:cubicBezTo>
                    <a:cubicBezTo>
                      <a:pt x="93" y="64"/>
                      <a:pt x="93" y="64"/>
                      <a:pt x="93" y="64"/>
                    </a:cubicBezTo>
                    <a:cubicBezTo>
                      <a:pt x="89" y="72"/>
                      <a:pt x="89" y="72"/>
                      <a:pt x="89" y="72"/>
                    </a:cubicBezTo>
                    <a:lnTo>
                      <a:pt x="80" y="68"/>
                    </a:lnTo>
                    <a:close/>
                    <a:moveTo>
                      <a:pt x="69" y="58"/>
                    </a:moveTo>
                    <a:cubicBezTo>
                      <a:pt x="63" y="69"/>
                      <a:pt x="49" y="74"/>
                      <a:pt x="38" y="68"/>
                    </a:cubicBezTo>
                    <a:cubicBezTo>
                      <a:pt x="27" y="63"/>
                      <a:pt x="22" y="49"/>
                      <a:pt x="27" y="37"/>
                    </a:cubicBezTo>
                    <a:cubicBezTo>
                      <a:pt x="33" y="26"/>
                      <a:pt x="47" y="21"/>
                      <a:pt x="58" y="27"/>
                    </a:cubicBezTo>
                    <a:cubicBezTo>
                      <a:pt x="70" y="32"/>
                      <a:pt x="74" y="46"/>
                      <a:pt x="69" y="58"/>
                    </a:cubicBezTo>
                    <a:close/>
                  </a:path>
                </a:pathLst>
              </a:custGeom>
              <a:solidFill>
                <a:schemeClr val="tx2"/>
              </a:solidFill>
              <a:ln>
                <a:noFill/>
              </a:ln>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21" name="Rectangle 8"/>
              <p:cNvSpPr>
                <a:spLocks noChangeArrowheads="1"/>
              </p:cNvSpPr>
              <p:nvPr/>
            </p:nvSpPr>
            <p:spPr bwMode="auto">
              <a:xfrm>
                <a:off x="10341578" y="4133768"/>
                <a:ext cx="156815" cy="4522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22" name="任意多边形 21"/>
              <p:cNvSpPr/>
              <p:nvPr/>
            </p:nvSpPr>
            <p:spPr bwMode="auto">
              <a:xfrm>
                <a:off x="10498393" y="4068756"/>
                <a:ext cx="648451" cy="522033"/>
              </a:xfrm>
              <a:custGeom>
                <a:avLst/>
                <a:gdLst>
                  <a:gd name="connsiteX0" fmla="*/ 0 w 728662"/>
                  <a:gd name="connsiteY0" fmla="*/ 0 h 586363"/>
                  <a:gd name="connsiteX1" fmla="*/ 728662 w 728662"/>
                  <a:gd name="connsiteY1" fmla="*/ 5900 h 586363"/>
                  <a:gd name="connsiteX2" fmla="*/ 728662 w 728662"/>
                  <a:gd name="connsiteY2" fmla="*/ 586363 h 586363"/>
                  <a:gd name="connsiteX3" fmla="*/ 0 w 728662"/>
                  <a:gd name="connsiteY3" fmla="*/ 581025 h 586363"/>
                </a:gdLst>
                <a:ahLst/>
                <a:cxnLst>
                  <a:cxn ang="0">
                    <a:pos x="connsiteX0" y="connsiteY0"/>
                  </a:cxn>
                  <a:cxn ang="0">
                    <a:pos x="connsiteX1" y="connsiteY1"/>
                  </a:cxn>
                  <a:cxn ang="0">
                    <a:pos x="connsiteX2" y="connsiteY2"/>
                  </a:cxn>
                  <a:cxn ang="0">
                    <a:pos x="connsiteX3" y="connsiteY3"/>
                  </a:cxn>
                </a:cxnLst>
                <a:rect l="l" t="t" r="r" b="b"/>
                <a:pathLst>
                  <a:path w="728662" h="586363">
                    <a:moveTo>
                      <a:pt x="0" y="0"/>
                    </a:moveTo>
                    <a:lnTo>
                      <a:pt x="728662" y="5900"/>
                    </a:lnTo>
                    <a:lnTo>
                      <a:pt x="728662" y="586363"/>
                    </a:lnTo>
                    <a:lnTo>
                      <a:pt x="0" y="581025"/>
                    </a:lnTo>
                    <a:close/>
                  </a:path>
                </a:pathLst>
              </a:custGeom>
              <a:solidFill>
                <a:srgbClr val="614F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23" name="Freeform 10"/>
              <p:cNvSpPr/>
              <p:nvPr/>
            </p:nvSpPr>
            <p:spPr bwMode="auto">
              <a:xfrm>
                <a:off x="9221270" y="4050382"/>
                <a:ext cx="789726" cy="368880"/>
              </a:xfrm>
              <a:custGeom>
                <a:avLst/>
                <a:gdLst>
                  <a:gd name="T0" fmla="*/ 86 w 86"/>
                  <a:gd name="T1" fmla="*/ 33 h 40"/>
                  <a:gd name="T2" fmla="*/ 86 w 86"/>
                  <a:gd name="T3" fmla="*/ 33 h 40"/>
                  <a:gd name="T4" fmla="*/ 79 w 86"/>
                  <a:gd name="T5" fmla="*/ 25 h 40"/>
                  <a:gd name="T6" fmla="*/ 35 w 86"/>
                  <a:gd name="T7" fmla="*/ 24 h 40"/>
                  <a:gd name="T8" fmla="*/ 30 w 86"/>
                  <a:gd name="T9" fmla="*/ 19 h 40"/>
                  <a:gd name="T10" fmla="*/ 7 w 86"/>
                  <a:gd name="T11" fmla="*/ 16 h 40"/>
                  <a:gd name="T12" fmla="*/ 24 w 86"/>
                  <a:gd name="T13" fmla="*/ 36 h 40"/>
                  <a:gd name="T14" fmla="*/ 31 w 86"/>
                  <a:gd name="T15" fmla="*/ 40 h 40"/>
                  <a:gd name="T16" fmla="*/ 78 w 86"/>
                  <a:gd name="T17" fmla="*/ 40 h 40"/>
                  <a:gd name="T18" fmla="*/ 86 w 86"/>
                  <a:gd name="T19"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40">
                    <a:moveTo>
                      <a:pt x="86" y="33"/>
                    </a:moveTo>
                    <a:cubicBezTo>
                      <a:pt x="86" y="33"/>
                      <a:pt x="86" y="33"/>
                      <a:pt x="86" y="33"/>
                    </a:cubicBezTo>
                    <a:cubicBezTo>
                      <a:pt x="86" y="28"/>
                      <a:pt x="83" y="25"/>
                      <a:pt x="79" y="25"/>
                    </a:cubicBezTo>
                    <a:cubicBezTo>
                      <a:pt x="35" y="24"/>
                      <a:pt x="35" y="24"/>
                      <a:pt x="35" y="24"/>
                    </a:cubicBezTo>
                    <a:cubicBezTo>
                      <a:pt x="30" y="19"/>
                      <a:pt x="30" y="19"/>
                      <a:pt x="30" y="19"/>
                    </a:cubicBezTo>
                    <a:cubicBezTo>
                      <a:pt x="14" y="0"/>
                      <a:pt x="0" y="8"/>
                      <a:pt x="7" y="16"/>
                    </a:cubicBezTo>
                    <a:cubicBezTo>
                      <a:pt x="24" y="36"/>
                      <a:pt x="24" y="36"/>
                      <a:pt x="24" y="36"/>
                    </a:cubicBezTo>
                    <a:cubicBezTo>
                      <a:pt x="25" y="39"/>
                      <a:pt x="28" y="40"/>
                      <a:pt x="31" y="40"/>
                    </a:cubicBezTo>
                    <a:cubicBezTo>
                      <a:pt x="78" y="40"/>
                      <a:pt x="78" y="40"/>
                      <a:pt x="78" y="40"/>
                    </a:cubicBezTo>
                    <a:cubicBezTo>
                      <a:pt x="83" y="40"/>
                      <a:pt x="86" y="37"/>
                      <a:pt x="86" y="33"/>
                    </a:cubicBezTo>
                    <a:close/>
                  </a:path>
                </a:pathLst>
              </a:custGeom>
              <a:solidFill>
                <a:srgbClr val="C6AF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24" name="Freeform 11"/>
              <p:cNvSpPr/>
              <p:nvPr/>
            </p:nvSpPr>
            <p:spPr bwMode="auto">
              <a:xfrm>
                <a:off x="9102599" y="3966994"/>
                <a:ext cx="1238980" cy="535654"/>
              </a:xfrm>
              <a:custGeom>
                <a:avLst/>
                <a:gdLst>
                  <a:gd name="T0" fmla="*/ 44 w 135"/>
                  <a:gd name="T1" fmla="*/ 42 h 58"/>
                  <a:gd name="T2" fmla="*/ 32 w 135"/>
                  <a:gd name="T3" fmla="*/ 35 h 58"/>
                  <a:gd name="T4" fmla="*/ 10 w 135"/>
                  <a:gd name="T5" fmla="*/ 40 h 58"/>
                  <a:gd name="T6" fmla="*/ 38 w 135"/>
                  <a:gd name="T7" fmla="*/ 56 h 58"/>
                  <a:gd name="T8" fmla="*/ 42 w 135"/>
                  <a:gd name="T9" fmla="*/ 57 h 58"/>
                  <a:gd name="T10" fmla="*/ 44 w 135"/>
                  <a:gd name="T11" fmla="*/ 57 h 58"/>
                  <a:gd name="T12" fmla="*/ 76 w 135"/>
                  <a:gd name="T13" fmla="*/ 58 h 58"/>
                  <a:gd name="T14" fmla="*/ 135 w 135"/>
                  <a:gd name="T15" fmla="*/ 53 h 58"/>
                  <a:gd name="T16" fmla="*/ 135 w 135"/>
                  <a:gd name="T17" fmla="*/ 22 h 58"/>
                  <a:gd name="T18" fmla="*/ 135 w 135"/>
                  <a:gd name="T19" fmla="*/ 18 h 58"/>
                  <a:gd name="T20" fmla="*/ 98 w 135"/>
                  <a:gd name="T21" fmla="*/ 0 h 58"/>
                  <a:gd name="T22" fmla="*/ 98 w 135"/>
                  <a:gd name="T23" fmla="*/ 0 h 58"/>
                  <a:gd name="T24" fmla="*/ 92 w 135"/>
                  <a:gd name="T25" fmla="*/ 0 h 58"/>
                  <a:gd name="T26" fmla="*/ 65 w 135"/>
                  <a:gd name="T27" fmla="*/ 0 h 58"/>
                  <a:gd name="T28" fmla="*/ 80 w 135"/>
                  <a:gd name="T29" fmla="*/ 18 h 58"/>
                  <a:gd name="T30" fmla="*/ 92 w 135"/>
                  <a:gd name="T31" fmla="*/ 18 h 58"/>
                  <a:gd name="T32" fmla="*/ 100 w 135"/>
                  <a:gd name="T33" fmla="*/ 26 h 58"/>
                  <a:gd name="T34" fmla="*/ 100 w 135"/>
                  <a:gd name="T35" fmla="*/ 26 h 58"/>
                  <a:gd name="T36" fmla="*/ 92 w 135"/>
                  <a:gd name="T37" fmla="*/ 34 h 58"/>
                  <a:gd name="T38" fmla="*/ 59 w 135"/>
                  <a:gd name="T39" fmla="*/ 42 h 58"/>
                  <a:gd name="T40" fmla="*/ 59 w 135"/>
                  <a:gd name="T41" fmla="*/ 42 h 58"/>
                  <a:gd name="T42" fmla="*/ 44 w 135"/>
                  <a:gd name="T43"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58">
                    <a:moveTo>
                      <a:pt x="44" y="42"/>
                    </a:moveTo>
                    <a:cubicBezTo>
                      <a:pt x="32" y="35"/>
                      <a:pt x="32" y="35"/>
                      <a:pt x="32" y="35"/>
                    </a:cubicBezTo>
                    <a:cubicBezTo>
                      <a:pt x="11" y="22"/>
                      <a:pt x="0" y="35"/>
                      <a:pt x="10" y="40"/>
                    </a:cubicBezTo>
                    <a:cubicBezTo>
                      <a:pt x="38" y="56"/>
                      <a:pt x="38" y="56"/>
                      <a:pt x="38" y="56"/>
                    </a:cubicBezTo>
                    <a:cubicBezTo>
                      <a:pt x="39" y="57"/>
                      <a:pt x="41" y="57"/>
                      <a:pt x="42" y="57"/>
                    </a:cubicBezTo>
                    <a:cubicBezTo>
                      <a:pt x="43" y="57"/>
                      <a:pt x="43" y="57"/>
                      <a:pt x="44" y="57"/>
                    </a:cubicBezTo>
                    <a:cubicBezTo>
                      <a:pt x="76" y="58"/>
                      <a:pt x="76" y="58"/>
                      <a:pt x="76" y="58"/>
                    </a:cubicBezTo>
                    <a:cubicBezTo>
                      <a:pt x="106" y="58"/>
                      <a:pt x="117" y="58"/>
                      <a:pt x="135" y="53"/>
                    </a:cubicBezTo>
                    <a:cubicBezTo>
                      <a:pt x="135" y="22"/>
                      <a:pt x="135" y="22"/>
                      <a:pt x="135" y="22"/>
                    </a:cubicBezTo>
                    <a:cubicBezTo>
                      <a:pt x="135" y="18"/>
                      <a:pt x="135" y="18"/>
                      <a:pt x="135" y="18"/>
                    </a:cubicBezTo>
                    <a:cubicBezTo>
                      <a:pt x="125" y="18"/>
                      <a:pt x="111" y="1"/>
                      <a:pt x="98" y="0"/>
                    </a:cubicBezTo>
                    <a:cubicBezTo>
                      <a:pt x="98" y="0"/>
                      <a:pt x="98" y="0"/>
                      <a:pt x="98" y="0"/>
                    </a:cubicBezTo>
                    <a:cubicBezTo>
                      <a:pt x="92" y="0"/>
                      <a:pt x="92" y="0"/>
                      <a:pt x="92" y="0"/>
                    </a:cubicBezTo>
                    <a:cubicBezTo>
                      <a:pt x="65" y="0"/>
                      <a:pt x="65" y="0"/>
                      <a:pt x="65" y="0"/>
                    </a:cubicBezTo>
                    <a:cubicBezTo>
                      <a:pt x="55" y="0"/>
                      <a:pt x="56" y="17"/>
                      <a:pt x="80" y="18"/>
                    </a:cubicBezTo>
                    <a:cubicBezTo>
                      <a:pt x="92" y="18"/>
                      <a:pt x="92" y="18"/>
                      <a:pt x="92" y="18"/>
                    </a:cubicBezTo>
                    <a:cubicBezTo>
                      <a:pt x="96" y="18"/>
                      <a:pt x="100" y="21"/>
                      <a:pt x="100" y="26"/>
                    </a:cubicBezTo>
                    <a:cubicBezTo>
                      <a:pt x="100" y="26"/>
                      <a:pt x="100" y="26"/>
                      <a:pt x="100" y="26"/>
                    </a:cubicBezTo>
                    <a:cubicBezTo>
                      <a:pt x="100" y="30"/>
                      <a:pt x="96" y="34"/>
                      <a:pt x="92" y="34"/>
                    </a:cubicBezTo>
                    <a:cubicBezTo>
                      <a:pt x="59" y="42"/>
                      <a:pt x="59" y="42"/>
                      <a:pt x="59" y="42"/>
                    </a:cubicBezTo>
                    <a:cubicBezTo>
                      <a:pt x="59" y="42"/>
                      <a:pt x="59" y="42"/>
                      <a:pt x="59" y="42"/>
                    </a:cubicBezTo>
                    <a:lnTo>
                      <a:pt x="44" y="42"/>
                    </a:lnTo>
                    <a:close/>
                  </a:path>
                </a:pathLst>
              </a:custGeom>
              <a:solidFill>
                <a:srgbClr val="E8CC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5888598" y="1408856"/>
              <a:ext cx="2836797" cy="2309391"/>
              <a:chOff x="5888598" y="1408856"/>
              <a:chExt cx="2836797" cy="2309391"/>
            </a:xfrm>
            <a:effectLst>
              <a:outerShdw blurRad="50800" dist="127000" dir="5400000" algn="ctr" rotWithShape="0">
                <a:srgbClr val="000000">
                  <a:alpha val="43137"/>
                </a:srgbClr>
              </a:outerShdw>
            </a:effectLst>
          </p:grpSpPr>
          <p:sp>
            <p:nvSpPr>
              <p:cNvPr id="26" name="Freeform 5"/>
              <p:cNvSpPr>
                <a:spLocks noEditPoints="1"/>
              </p:cNvSpPr>
              <p:nvPr/>
            </p:nvSpPr>
            <p:spPr bwMode="auto">
              <a:xfrm>
                <a:off x="6770152" y="1749470"/>
                <a:ext cx="1955243" cy="1968777"/>
              </a:xfrm>
              <a:custGeom>
                <a:avLst/>
                <a:gdLst>
                  <a:gd name="T0" fmla="*/ 169 w 213"/>
                  <a:gd name="T1" fmla="*/ 164 h 213"/>
                  <a:gd name="T2" fmla="*/ 151 w 213"/>
                  <a:gd name="T3" fmla="*/ 178 h 213"/>
                  <a:gd name="T4" fmla="*/ 160 w 213"/>
                  <a:gd name="T5" fmla="*/ 198 h 213"/>
                  <a:gd name="T6" fmla="*/ 141 w 213"/>
                  <a:gd name="T7" fmla="*/ 207 h 213"/>
                  <a:gd name="T8" fmla="*/ 132 w 213"/>
                  <a:gd name="T9" fmla="*/ 187 h 213"/>
                  <a:gd name="T10" fmla="*/ 109 w 213"/>
                  <a:gd name="T11" fmla="*/ 191 h 213"/>
                  <a:gd name="T12" fmla="*/ 107 w 213"/>
                  <a:gd name="T13" fmla="*/ 213 h 213"/>
                  <a:gd name="T14" fmla="*/ 86 w 213"/>
                  <a:gd name="T15" fmla="*/ 211 h 213"/>
                  <a:gd name="T16" fmla="*/ 88 w 213"/>
                  <a:gd name="T17" fmla="*/ 189 h 213"/>
                  <a:gd name="T18" fmla="*/ 67 w 213"/>
                  <a:gd name="T19" fmla="*/ 181 h 213"/>
                  <a:gd name="T20" fmla="*/ 54 w 213"/>
                  <a:gd name="T21" fmla="*/ 199 h 213"/>
                  <a:gd name="T22" fmla="*/ 37 w 213"/>
                  <a:gd name="T23" fmla="*/ 186 h 213"/>
                  <a:gd name="T24" fmla="*/ 49 w 213"/>
                  <a:gd name="T25" fmla="*/ 168 h 213"/>
                  <a:gd name="T26" fmla="*/ 35 w 213"/>
                  <a:gd name="T27" fmla="*/ 151 h 213"/>
                  <a:gd name="T28" fmla="*/ 15 w 213"/>
                  <a:gd name="T29" fmla="*/ 160 h 213"/>
                  <a:gd name="T30" fmla="*/ 6 w 213"/>
                  <a:gd name="T31" fmla="*/ 140 h 213"/>
                  <a:gd name="T32" fmla="*/ 26 w 213"/>
                  <a:gd name="T33" fmla="*/ 131 h 213"/>
                  <a:gd name="T34" fmla="*/ 22 w 213"/>
                  <a:gd name="T35" fmla="*/ 109 h 213"/>
                  <a:gd name="T36" fmla="*/ 0 w 213"/>
                  <a:gd name="T37" fmla="*/ 107 h 213"/>
                  <a:gd name="T38" fmla="*/ 2 w 213"/>
                  <a:gd name="T39" fmla="*/ 85 h 213"/>
                  <a:gd name="T40" fmla="*/ 24 w 213"/>
                  <a:gd name="T41" fmla="*/ 87 h 213"/>
                  <a:gd name="T42" fmla="*/ 32 w 213"/>
                  <a:gd name="T43" fmla="*/ 66 h 213"/>
                  <a:gd name="T44" fmla="*/ 14 w 213"/>
                  <a:gd name="T45" fmla="*/ 53 h 213"/>
                  <a:gd name="T46" fmla="*/ 27 w 213"/>
                  <a:gd name="T47" fmla="*/ 36 h 213"/>
                  <a:gd name="T48" fmla="*/ 44 w 213"/>
                  <a:gd name="T49" fmla="*/ 49 h 213"/>
                  <a:gd name="T50" fmla="*/ 62 w 213"/>
                  <a:gd name="T51" fmla="*/ 34 h 213"/>
                  <a:gd name="T52" fmla="*/ 53 w 213"/>
                  <a:gd name="T53" fmla="*/ 14 h 213"/>
                  <a:gd name="T54" fmla="*/ 73 w 213"/>
                  <a:gd name="T55" fmla="*/ 5 h 213"/>
                  <a:gd name="T56" fmla="*/ 82 w 213"/>
                  <a:gd name="T57" fmla="*/ 25 h 213"/>
                  <a:gd name="T58" fmla="*/ 104 w 213"/>
                  <a:gd name="T59" fmla="*/ 21 h 213"/>
                  <a:gd name="T60" fmla="*/ 106 w 213"/>
                  <a:gd name="T61" fmla="*/ 0 h 213"/>
                  <a:gd name="T62" fmla="*/ 128 w 213"/>
                  <a:gd name="T63" fmla="*/ 2 h 213"/>
                  <a:gd name="T64" fmla="*/ 125 w 213"/>
                  <a:gd name="T65" fmla="*/ 23 h 213"/>
                  <a:gd name="T66" fmla="*/ 147 w 213"/>
                  <a:gd name="T67" fmla="*/ 31 h 213"/>
                  <a:gd name="T68" fmla="*/ 159 w 213"/>
                  <a:gd name="T69" fmla="*/ 14 h 213"/>
                  <a:gd name="T70" fmla="*/ 177 w 213"/>
                  <a:gd name="T71" fmla="*/ 26 h 213"/>
                  <a:gd name="T72" fmla="*/ 164 w 213"/>
                  <a:gd name="T73" fmla="*/ 44 h 213"/>
                  <a:gd name="T74" fmla="*/ 179 w 213"/>
                  <a:gd name="T75" fmla="*/ 61 h 213"/>
                  <a:gd name="T76" fmla="*/ 199 w 213"/>
                  <a:gd name="T77" fmla="*/ 52 h 213"/>
                  <a:gd name="T78" fmla="*/ 208 w 213"/>
                  <a:gd name="T79" fmla="*/ 72 h 213"/>
                  <a:gd name="T80" fmla="*/ 188 w 213"/>
                  <a:gd name="T81" fmla="*/ 81 h 213"/>
                  <a:gd name="T82" fmla="*/ 191 w 213"/>
                  <a:gd name="T83" fmla="*/ 104 h 213"/>
                  <a:gd name="T84" fmla="*/ 213 w 213"/>
                  <a:gd name="T85" fmla="*/ 106 h 213"/>
                  <a:gd name="T86" fmla="*/ 211 w 213"/>
                  <a:gd name="T87" fmla="*/ 127 h 213"/>
                  <a:gd name="T88" fmla="*/ 189 w 213"/>
                  <a:gd name="T89" fmla="*/ 125 h 213"/>
                  <a:gd name="T90" fmla="*/ 181 w 213"/>
                  <a:gd name="T91" fmla="*/ 146 h 213"/>
                  <a:gd name="T92" fmla="*/ 199 w 213"/>
                  <a:gd name="T93" fmla="*/ 159 h 213"/>
                  <a:gd name="T94" fmla="*/ 187 w 213"/>
                  <a:gd name="T95" fmla="*/ 176 h 213"/>
                  <a:gd name="T96" fmla="*/ 169 w 213"/>
                  <a:gd name="T97" fmla="*/ 164 h 213"/>
                  <a:gd name="T98" fmla="*/ 135 w 213"/>
                  <a:gd name="T99" fmla="*/ 126 h 213"/>
                  <a:gd name="T100" fmla="*/ 87 w 213"/>
                  <a:gd name="T101" fmla="*/ 134 h 213"/>
                  <a:gd name="T102" fmla="*/ 79 w 213"/>
                  <a:gd name="T103" fmla="*/ 86 h 213"/>
                  <a:gd name="T104" fmla="*/ 126 w 213"/>
                  <a:gd name="T105" fmla="*/ 78 h 213"/>
                  <a:gd name="T106" fmla="*/ 135 w 213"/>
                  <a:gd name="T107" fmla="*/ 12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3" h="213">
                    <a:moveTo>
                      <a:pt x="169" y="164"/>
                    </a:moveTo>
                    <a:cubicBezTo>
                      <a:pt x="164" y="169"/>
                      <a:pt x="158" y="174"/>
                      <a:pt x="151" y="178"/>
                    </a:cubicBezTo>
                    <a:cubicBezTo>
                      <a:pt x="160" y="198"/>
                      <a:pt x="160" y="198"/>
                      <a:pt x="160" y="198"/>
                    </a:cubicBezTo>
                    <a:cubicBezTo>
                      <a:pt x="141" y="207"/>
                      <a:pt x="141" y="207"/>
                      <a:pt x="141" y="207"/>
                    </a:cubicBezTo>
                    <a:cubicBezTo>
                      <a:pt x="132" y="187"/>
                      <a:pt x="132" y="187"/>
                      <a:pt x="132" y="187"/>
                    </a:cubicBezTo>
                    <a:cubicBezTo>
                      <a:pt x="125" y="189"/>
                      <a:pt x="117" y="191"/>
                      <a:pt x="109" y="191"/>
                    </a:cubicBezTo>
                    <a:cubicBezTo>
                      <a:pt x="107" y="213"/>
                      <a:pt x="107" y="213"/>
                      <a:pt x="107" y="213"/>
                    </a:cubicBezTo>
                    <a:cubicBezTo>
                      <a:pt x="86" y="211"/>
                      <a:pt x="86" y="211"/>
                      <a:pt x="86" y="211"/>
                    </a:cubicBezTo>
                    <a:cubicBezTo>
                      <a:pt x="88" y="189"/>
                      <a:pt x="88" y="189"/>
                      <a:pt x="88" y="189"/>
                    </a:cubicBezTo>
                    <a:cubicBezTo>
                      <a:pt x="81" y="187"/>
                      <a:pt x="74" y="185"/>
                      <a:pt x="67" y="181"/>
                    </a:cubicBezTo>
                    <a:cubicBezTo>
                      <a:pt x="54" y="199"/>
                      <a:pt x="54" y="199"/>
                      <a:pt x="54" y="199"/>
                    </a:cubicBezTo>
                    <a:cubicBezTo>
                      <a:pt x="37" y="186"/>
                      <a:pt x="37" y="186"/>
                      <a:pt x="37" y="186"/>
                    </a:cubicBezTo>
                    <a:cubicBezTo>
                      <a:pt x="49" y="168"/>
                      <a:pt x="49" y="168"/>
                      <a:pt x="49" y="168"/>
                    </a:cubicBezTo>
                    <a:cubicBezTo>
                      <a:pt x="43" y="163"/>
                      <a:pt x="39" y="157"/>
                      <a:pt x="35" y="151"/>
                    </a:cubicBezTo>
                    <a:cubicBezTo>
                      <a:pt x="15" y="160"/>
                      <a:pt x="15" y="160"/>
                      <a:pt x="15" y="160"/>
                    </a:cubicBezTo>
                    <a:cubicBezTo>
                      <a:pt x="6" y="140"/>
                      <a:pt x="6" y="140"/>
                      <a:pt x="6" y="140"/>
                    </a:cubicBezTo>
                    <a:cubicBezTo>
                      <a:pt x="26" y="131"/>
                      <a:pt x="26" y="131"/>
                      <a:pt x="26" y="131"/>
                    </a:cubicBezTo>
                    <a:cubicBezTo>
                      <a:pt x="23" y="124"/>
                      <a:pt x="22" y="116"/>
                      <a:pt x="22" y="109"/>
                    </a:cubicBezTo>
                    <a:cubicBezTo>
                      <a:pt x="0" y="107"/>
                      <a:pt x="0" y="107"/>
                      <a:pt x="0" y="107"/>
                    </a:cubicBezTo>
                    <a:cubicBezTo>
                      <a:pt x="2" y="85"/>
                      <a:pt x="2" y="85"/>
                      <a:pt x="2" y="85"/>
                    </a:cubicBezTo>
                    <a:cubicBezTo>
                      <a:pt x="24" y="87"/>
                      <a:pt x="24" y="87"/>
                      <a:pt x="24" y="87"/>
                    </a:cubicBezTo>
                    <a:cubicBezTo>
                      <a:pt x="26" y="80"/>
                      <a:pt x="28" y="73"/>
                      <a:pt x="32" y="66"/>
                    </a:cubicBezTo>
                    <a:cubicBezTo>
                      <a:pt x="14" y="53"/>
                      <a:pt x="14" y="53"/>
                      <a:pt x="14" y="53"/>
                    </a:cubicBezTo>
                    <a:cubicBezTo>
                      <a:pt x="27" y="36"/>
                      <a:pt x="27" y="36"/>
                      <a:pt x="27" y="36"/>
                    </a:cubicBezTo>
                    <a:cubicBezTo>
                      <a:pt x="44" y="49"/>
                      <a:pt x="44" y="49"/>
                      <a:pt x="44" y="49"/>
                    </a:cubicBezTo>
                    <a:cubicBezTo>
                      <a:pt x="50" y="43"/>
                      <a:pt x="56" y="38"/>
                      <a:pt x="62" y="34"/>
                    </a:cubicBezTo>
                    <a:cubicBezTo>
                      <a:pt x="53" y="14"/>
                      <a:pt x="53" y="14"/>
                      <a:pt x="53" y="14"/>
                    </a:cubicBezTo>
                    <a:cubicBezTo>
                      <a:pt x="73" y="5"/>
                      <a:pt x="73" y="5"/>
                      <a:pt x="73" y="5"/>
                    </a:cubicBezTo>
                    <a:cubicBezTo>
                      <a:pt x="82" y="25"/>
                      <a:pt x="82" y="25"/>
                      <a:pt x="82" y="25"/>
                    </a:cubicBezTo>
                    <a:cubicBezTo>
                      <a:pt x="89" y="23"/>
                      <a:pt x="96" y="22"/>
                      <a:pt x="104" y="21"/>
                    </a:cubicBezTo>
                    <a:cubicBezTo>
                      <a:pt x="106" y="0"/>
                      <a:pt x="106" y="0"/>
                      <a:pt x="106" y="0"/>
                    </a:cubicBezTo>
                    <a:cubicBezTo>
                      <a:pt x="128" y="2"/>
                      <a:pt x="128" y="2"/>
                      <a:pt x="128" y="2"/>
                    </a:cubicBezTo>
                    <a:cubicBezTo>
                      <a:pt x="125" y="23"/>
                      <a:pt x="125" y="23"/>
                      <a:pt x="125" y="23"/>
                    </a:cubicBezTo>
                    <a:cubicBezTo>
                      <a:pt x="133" y="25"/>
                      <a:pt x="140" y="28"/>
                      <a:pt x="147" y="31"/>
                    </a:cubicBezTo>
                    <a:cubicBezTo>
                      <a:pt x="159" y="14"/>
                      <a:pt x="159" y="14"/>
                      <a:pt x="159" y="14"/>
                    </a:cubicBezTo>
                    <a:cubicBezTo>
                      <a:pt x="177" y="26"/>
                      <a:pt x="177" y="26"/>
                      <a:pt x="177" y="26"/>
                    </a:cubicBezTo>
                    <a:cubicBezTo>
                      <a:pt x="164" y="44"/>
                      <a:pt x="164" y="44"/>
                      <a:pt x="164" y="44"/>
                    </a:cubicBezTo>
                    <a:cubicBezTo>
                      <a:pt x="170" y="49"/>
                      <a:pt x="175" y="55"/>
                      <a:pt x="179" y="61"/>
                    </a:cubicBezTo>
                    <a:cubicBezTo>
                      <a:pt x="199" y="52"/>
                      <a:pt x="199" y="52"/>
                      <a:pt x="199" y="52"/>
                    </a:cubicBezTo>
                    <a:cubicBezTo>
                      <a:pt x="208" y="72"/>
                      <a:pt x="208" y="72"/>
                      <a:pt x="208" y="72"/>
                    </a:cubicBezTo>
                    <a:cubicBezTo>
                      <a:pt x="188" y="81"/>
                      <a:pt x="188" y="81"/>
                      <a:pt x="188" y="81"/>
                    </a:cubicBezTo>
                    <a:cubicBezTo>
                      <a:pt x="190" y="88"/>
                      <a:pt x="191" y="96"/>
                      <a:pt x="191" y="104"/>
                    </a:cubicBezTo>
                    <a:cubicBezTo>
                      <a:pt x="213" y="106"/>
                      <a:pt x="213" y="106"/>
                      <a:pt x="213" y="106"/>
                    </a:cubicBezTo>
                    <a:cubicBezTo>
                      <a:pt x="211" y="127"/>
                      <a:pt x="211" y="127"/>
                      <a:pt x="211" y="127"/>
                    </a:cubicBezTo>
                    <a:cubicBezTo>
                      <a:pt x="189" y="125"/>
                      <a:pt x="189" y="125"/>
                      <a:pt x="189" y="125"/>
                    </a:cubicBezTo>
                    <a:cubicBezTo>
                      <a:pt x="188" y="132"/>
                      <a:pt x="185" y="139"/>
                      <a:pt x="181" y="146"/>
                    </a:cubicBezTo>
                    <a:cubicBezTo>
                      <a:pt x="199" y="159"/>
                      <a:pt x="199" y="159"/>
                      <a:pt x="199" y="159"/>
                    </a:cubicBezTo>
                    <a:cubicBezTo>
                      <a:pt x="187" y="176"/>
                      <a:pt x="187" y="176"/>
                      <a:pt x="187" y="176"/>
                    </a:cubicBezTo>
                    <a:lnTo>
                      <a:pt x="169" y="164"/>
                    </a:lnTo>
                    <a:close/>
                    <a:moveTo>
                      <a:pt x="135" y="126"/>
                    </a:moveTo>
                    <a:cubicBezTo>
                      <a:pt x="124" y="141"/>
                      <a:pt x="102" y="145"/>
                      <a:pt x="87" y="134"/>
                    </a:cubicBezTo>
                    <a:cubicBezTo>
                      <a:pt x="72" y="123"/>
                      <a:pt x="68" y="102"/>
                      <a:pt x="79" y="86"/>
                    </a:cubicBezTo>
                    <a:cubicBezTo>
                      <a:pt x="90" y="71"/>
                      <a:pt x="111" y="68"/>
                      <a:pt x="126" y="78"/>
                    </a:cubicBezTo>
                    <a:cubicBezTo>
                      <a:pt x="142" y="89"/>
                      <a:pt x="145" y="111"/>
                      <a:pt x="135" y="126"/>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27" name="Freeform 12"/>
              <p:cNvSpPr/>
              <p:nvPr/>
            </p:nvSpPr>
            <p:spPr bwMode="auto">
              <a:xfrm>
                <a:off x="6898713" y="1934617"/>
                <a:ext cx="1000225" cy="1089682"/>
              </a:xfrm>
              <a:custGeom>
                <a:avLst/>
                <a:gdLst>
                  <a:gd name="T0" fmla="*/ 96 w 109"/>
                  <a:gd name="T1" fmla="*/ 62 h 118"/>
                  <a:gd name="T2" fmla="*/ 93 w 109"/>
                  <a:gd name="T3" fmla="*/ 62 h 118"/>
                  <a:gd name="T4" fmla="*/ 93 w 109"/>
                  <a:gd name="T5" fmla="*/ 62 h 118"/>
                  <a:gd name="T6" fmla="*/ 93 w 109"/>
                  <a:gd name="T7" fmla="*/ 65 h 118"/>
                  <a:gd name="T8" fmla="*/ 99 w 109"/>
                  <a:gd name="T9" fmla="*/ 71 h 118"/>
                  <a:gd name="T10" fmla="*/ 98 w 109"/>
                  <a:gd name="T11" fmla="*/ 81 h 118"/>
                  <a:gd name="T12" fmla="*/ 98 w 109"/>
                  <a:gd name="T13" fmla="*/ 81 h 118"/>
                  <a:gd name="T14" fmla="*/ 88 w 109"/>
                  <a:gd name="T15" fmla="*/ 81 h 118"/>
                  <a:gd name="T16" fmla="*/ 87 w 109"/>
                  <a:gd name="T17" fmla="*/ 79 h 118"/>
                  <a:gd name="T18" fmla="*/ 85 w 109"/>
                  <a:gd name="T19" fmla="*/ 79 h 118"/>
                  <a:gd name="T20" fmla="*/ 85 w 109"/>
                  <a:gd name="T21" fmla="*/ 79 h 118"/>
                  <a:gd name="T22" fmla="*/ 84 w 109"/>
                  <a:gd name="T23" fmla="*/ 81 h 118"/>
                  <a:gd name="T24" fmla="*/ 89 w 109"/>
                  <a:gd name="T25" fmla="*/ 86 h 118"/>
                  <a:gd name="T26" fmla="*/ 88 w 109"/>
                  <a:gd name="T27" fmla="*/ 96 h 118"/>
                  <a:gd name="T28" fmla="*/ 88 w 109"/>
                  <a:gd name="T29" fmla="*/ 96 h 118"/>
                  <a:gd name="T30" fmla="*/ 78 w 109"/>
                  <a:gd name="T31" fmla="*/ 95 h 118"/>
                  <a:gd name="T32" fmla="*/ 74 w 109"/>
                  <a:gd name="T33" fmla="*/ 91 h 118"/>
                  <a:gd name="T34" fmla="*/ 72 w 109"/>
                  <a:gd name="T35" fmla="*/ 91 h 118"/>
                  <a:gd name="T36" fmla="*/ 72 w 109"/>
                  <a:gd name="T37" fmla="*/ 91 h 118"/>
                  <a:gd name="T38" fmla="*/ 72 w 109"/>
                  <a:gd name="T39" fmla="*/ 93 h 118"/>
                  <a:gd name="T40" fmla="*/ 73 w 109"/>
                  <a:gd name="T41" fmla="*/ 95 h 118"/>
                  <a:gd name="T42" fmla="*/ 73 w 109"/>
                  <a:gd name="T43" fmla="*/ 105 h 118"/>
                  <a:gd name="T44" fmla="*/ 73 w 109"/>
                  <a:gd name="T45" fmla="*/ 105 h 118"/>
                  <a:gd name="T46" fmla="*/ 63 w 109"/>
                  <a:gd name="T47" fmla="*/ 105 h 118"/>
                  <a:gd name="T48" fmla="*/ 49 w 109"/>
                  <a:gd name="T49" fmla="*/ 90 h 118"/>
                  <a:gd name="T50" fmla="*/ 46 w 109"/>
                  <a:gd name="T51" fmla="*/ 87 h 118"/>
                  <a:gd name="T52" fmla="*/ 39 w 109"/>
                  <a:gd name="T53" fmla="*/ 79 h 118"/>
                  <a:gd name="T54" fmla="*/ 36 w 109"/>
                  <a:gd name="T55" fmla="*/ 82 h 118"/>
                  <a:gd name="T56" fmla="*/ 44 w 109"/>
                  <a:gd name="T57" fmla="*/ 90 h 118"/>
                  <a:gd name="T58" fmla="*/ 42 w 109"/>
                  <a:gd name="T59" fmla="*/ 111 h 118"/>
                  <a:gd name="T60" fmla="*/ 25 w 109"/>
                  <a:gd name="T61" fmla="*/ 93 h 118"/>
                  <a:gd name="T62" fmla="*/ 22 w 109"/>
                  <a:gd name="T63" fmla="*/ 90 h 118"/>
                  <a:gd name="T64" fmla="*/ 22 w 109"/>
                  <a:gd name="T65" fmla="*/ 90 h 118"/>
                  <a:gd name="T66" fmla="*/ 11 w 109"/>
                  <a:gd name="T67" fmla="*/ 54 h 118"/>
                  <a:gd name="T68" fmla="*/ 11 w 109"/>
                  <a:gd name="T69" fmla="*/ 54 h 118"/>
                  <a:gd name="T70" fmla="*/ 0 w 109"/>
                  <a:gd name="T71" fmla="*/ 43 h 118"/>
                  <a:gd name="T72" fmla="*/ 47 w 109"/>
                  <a:gd name="T73" fmla="*/ 0 h 118"/>
                  <a:gd name="T74" fmla="*/ 57 w 109"/>
                  <a:gd name="T75" fmla="*/ 11 h 118"/>
                  <a:gd name="T76" fmla="*/ 48 w 109"/>
                  <a:gd name="T77" fmla="*/ 19 h 118"/>
                  <a:gd name="T78" fmla="*/ 57 w 109"/>
                  <a:gd name="T79" fmla="*/ 11 h 118"/>
                  <a:gd name="T80" fmla="*/ 93 w 109"/>
                  <a:gd name="T81" fmla="*/ 39 h 118"/>
                  <a:gd name="T82" fmla="*/ 94 w 109"/>
                  <a:gd name="T83" fmla="*/ 40 h 118"/>
                  <a:gd name="T84" fmla="*/ 97 w 109"/>
                  <a:gd name="T85" fmla="*/ 43 h 118"/>
                  <a:gd name="T86" fmla="*/ 97 w 109"/>
                  <a:gd name="T87" fmla="*/ 44 h 118"/>
                  <a:gd name="T88" fmla="*/ 98 w 109"/>
                  <a:gd name="T89" fmla="*/ 44 h 118"/>
                  <a:gd name="T90" fmla="*/ 106 w 109"/>
                  <a:gd name="T91" fmla="*/ 53 h 118"/>
                  <a:gd name="T92" fmla="*/ 106 w 109"/>
                  <a:gd name="T93" fmla="*/ 63 h 118"/>
                  <a:gd name="T94" fmla="*/ 106 w 109"/>
                  <a:gd name="T95" fmla="*/ 63 h 118"/>
                  <a:gd name="T96" fmla="*/ 96 w 109"/>
                  <a:gd name="T97" fmla="*/ 63 h 118"/>
                  <a:gd name="T98" fmla="*/ 96 w 109"/>
                  <a:gd name="T99" fmla="*/ 6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 h="118">
                    <a:moveTo>
                      <a:pt x="96" y="62"/>
                    </a:moveTo>
                    <a:cubicBezTo>
                      <a:pt x="95" y="62"/>
                      <a:pt x="94" y="62"/>
                      <a:pt x="93" y="62"/>
                    </a:cubicBezTo>
                    <a:cubicBezTo>
                      <a:pt x="93" y="62"/>
                      <a:pt x="93" y="62"/>
                      <a:pt x="93" y="62"/>
                    </a:cubicBezTo>
                    <a:cubicBezTo>
                      <a:pt x="93" y="63"/>
                      <a:pt x="93" y="64"/>
                      <a:pt x="93" y="65"/>
                    </a:cubicBezTo>
                    <a:cubicBezTo>
                      <a:pt x="99" y="71"/>
                      <a:pt x="99" y="71"/>
                      <a:pt x="99" y="71"/>
                    </a:cubicBezTo>
                    <a:cubicBezTo>
                      <a:pt x="101" y="74"/>
                      <a:pt x="101" y="78"/>
                      <a:pt x="98" y="81"/>
                    </a:cubicBezTo>
                    <a:cubicBezTo>
                      <a:pt x="98" y="81"/>
                      <a:pt x="98" y="81"/>
                      <a:pt x="98" y="81"/>
                    </a:cubicBezTo>
                    <a:cubicBezTo>
                      <a:pt x="96" y="84"/>
                      <a:pt x="91" y="83"/>
                      <a:pt x="88" y="81"/>
                    </a:cubicBezTo>
                    <a:cubicBezTo>
                      <a:pt x="87" y="79"/>
                      <a:pt x="87" y="79"/>
                      <a:pt x="87" y="79"/>
                    </a:cubicBezTo>
                    <a:cubicBezTo>
                      <a:pt x="86" y="78"/>
                      <a:pt x="85" y="78"/>
                      <a:pt x="85" y="79"/>
                    </a:cubicBezTo>
                    <a:cubicBezTo>
                      <a:pt x="85" y="79"/>
                      <a:pt x="85" y="79"/>
                      <a:pt x="85" y="79"/>
                    </a:cubicBezTo>
                    <a:cubicBezTo>
                      <a:pt x="84" y="80"/>
                      <a:pt x="84" y="81"/>
                      <a:pt x="84" y="81"/>
                    </a:cubicBezTo>
                    <a:cubicBezTo>
                      <a:pt x="89" y="86"/>
                      <a:pt x="89" y="86"/>
                      <a:pt x="89" y="86"/>
                    </a:cubicBezTo>
                    <a:cubicBezTo>
                      <a:pt x="91" y="89"/>
                      <a:pt x="91" y="93"/>
                      <a:pt x="88" y="96"/>
                    </a:cubicBezTo>
                    <a:cubicBezTo>
                      <a:pt x="88" y="96"/>
                      <a:pt x="88" y="96"/>
                      <a:pt x="88" y="96"/>
                    </a:cubicBezTo>
                    <a:cubicBezTo>
                      <a:pt x="85" y="98"/>
                      <a:pt x="81" y="98"/>
                      <a:pt x="78" y="95"/>
                    </a:cubicBezTo>
                    <a:cubicBezTo>
                      <a:pt x="74" y="91"/>
                      <a:pt x="74" y="91"/>
                      <a:pt x="74" y="91"/>
                    </a:cubicBezTo>
                    <a:cubicBezTo>
                      <a:pt x="73" y="90"/>
                      <a:pt x="72" y="90"/>
                      <a:pt x="72" y="91"/>
                    </a:cubicBezTo>
                    <a:cubicBezTo>
                      <a:pt x="72" y="91"/>
                      <a:pt x="72" y="91"/>
                      <a:pt x="72" y="91"/>
                    </a:cubicBezTo>
                    <a:cubicBezTo>
                      <a:pt x="71" y="92"/>
                      <a:pt x="71" y="93"/>
                      <a:pt x="72" y="93"/>
                    </a:cubicBezTo>
                    <a:cubicBezTo>
                      <a:pt x="73" y="95"/>
                      <a:pt x="73" y="95"/>
                      <a:pt x="73" y="95"/>
                    </a:cubicBezTo>
                    <a:cubicBezTo>
                      <a:pt x="76" y="98"/>
                      <a:pt x="76" y="102"/>
                      <a:pt x="73" y="105"/>
                    </a:cubicBezTo>
                    <a:cubicBezTo>
                      <a:pt x="73" y="105"/>
                      <a:pt x="73" y="105"/>
                      <a:pt x="73" y="105"/>
                    </a:cubicBezTo>
                    <a:cubicBezTo>
                      <a:pt x="70" y="108"/>
                      <a:pt x="65" y="108"/>
                      <a:pt x="63" y="105"/>
                    </a:cubicBezTo>
                    <a:cubicBezTo>
                      <a:pt x="49" y="90"/>
                      <a:pt x="49" y="90"/>
                      <a:pt x="49" y="90"/>
                    </a:cubicBezTo>
                    <a:cubicBezTo>
                      <a:pt x="46" y="87"/>
                      <a:pt x="46" y="87"/>
                      <a:pt x="46" y="87"/>
                    </a:cubicBezTo>
                    <a:cubicBezTo>
                      <a:pt x="39" y="79"/>
                      <a:pt x="39" y="79"/>
                      <a:pt x="39" y="79"/>
                    </a:cubicBezTo>
                    <a:cubicBezTo>
                      <a:pt x="36" y="82"/>
                      <a:pt x="36" y="82"/>
                      <a:pt x="36" y="82"/>
                    </a:cubicBezTo>
                    <a:cubicBezTo>
                      <a:pt x="44" y="90"/>
                      <a:pt x="44" y="90"/>
                      <a:pt x="44" y="90"/>
                    </a:cubicBezTo>
                    <a:cubicBezTo>
                      <a:pt x="59" y="106"/>
                      <a:pt x="49" y="118"/>
                      <a:pt x="42" y="111"/>
                    </a:cubicBezTo>
                    <a:cubicBezTo>
                      <a:pt x="25" y="93"/>
                      <a:pt x="25" y="93"/>
                      <a:pt x="25" y="93"/>
                    </a:cubicBezTo>
                    <a:cubicBezTo>
                      <a:pt x="22" y="90"/>
                      <a:pt x="22" y="90"/>
                      <a:pt x="22" y="90"/>
                    </a:cubicBezTo>
                    <a:cubicBezTo>
                      <a:pt x="22" y="90"/>
                      <a:pt x="22" y="90"/>
                      <a:pt x="22" y="90"/>
                    </a:cubicBezTo>
                    <a:cubicBezTo>
                      <a:pt x="14" y="81"/>
                      <a:pt x="17" y="61"/>
                      <a:pt x="11" y="54"/>
                    </a:cubicBezTo>
                    <a:cubicBezTo>
                      <a:pt x="11" y="54"/>
                      <a:pt x="11" y="54"/>
                      <a:pt x="11" y="54"/>
                    </a:cubicBezTo>
                    <a:cubicBezTo>
                      <a:pt x="0" y="43"/>
                      <a:pt x="0" y="43"/>
                      <a:pt x="0" y="43"/>
                    </a:cubicBezTo>
                    <a:cubicBezTo>
                      <a:pt x="47" y="0"/>
                      <a:pt x="47" y="0"/>
                      <a:pt x="47" y="0"/>
                    </a:cubicBezTo>
                    <a:cubicBezTo>
                      <a:pt x="57" y="11"/>
                      <a:pt x="57" y="11"/>
                      <a:pt x="57" y="11"/>
                    </a:cubicBezTo>
                    <a:cubicBezTo>
                      <a:pt x="48" y="19"/>
                      <a:pt x="48" y="19"/>
                      <a:pt x="48" y="19"/>
                    </a:cubicBezTo>
                    <a:cubicBezTo>
                      <a:pt x="57" y="11"/>
                      <a:pt x="57" y="11"/>
                      <a:pt x="57" y="11"/>
                    </a:cubicBezTo>
                    <a:cubicBezTo>
                      <a:pt x="72" y="17"/>
                      <a:pt x="79" y="24"/>
                      <a:pt x="93" y="39"/>
                    </a:cubicBezTo>
                    <a:cubicBezTo>
                      <a:pt x="93" y="39"/>
                      <a:pt x="94" y="39"/>
                      <a:pt x="94" y="40"/>
                    </a:cubicBezTo>
                    <a:cubicBezTo>
                      <a:pt x="97" y="43"/>
                      <a:pt x="97" y="43"/>
                      <a:pt x="97" y="43"/>
                    </a:cubicBezTo>
                    <a:cubicBezTo>
                      <a:pt x="97" y="44"/>
                      <a:pt x="97" y="44"/>
                      <a:pt x="97" y="44"/>
                    </a:cubicBezTo>
                    <a:cubicBezTo>
                      <a:pt x="98" y="44"/>
                      <a:pt x="98" y="44"/>
                      <a:pt x="98" y="44"/>
                    </a:cubicBezTo>
                    <a:cubicBezTo>
                      <a:pt x="106" y="53"/>
                      <a:pt x="106" y="53"/>
                      <a:pt x="106" y="53"/>
                    </a:cubicBezTo>
                    <a:cubicBezTo>
                      <a:pt x="109" y="56"/>
                      <a:pt x="109" y="60"/>
                      <a:pt x="106" y="63"/>
                    </a:cubicBezTo>
                    <a:cubicBezTo>
                      <a:pt x="106" y="63"/>
                      <a:pt x="106" y="63"/>
                      <a:pt x="106" y="63"/>
                    </a:cubicBezTo>
                    <a:cubicBezTo>
                      <a:pt x="103" y="66"/>
                      <a:pt x="98" y="65"/>
                      <a:pt x="96" y="63"/>
                    </a:cubicBezTo>
                    <a:lnTo>
                      <a:pt x="96" y="62"/>
                    </a:lnTo>
                    <a:close/>
                  </a:path>
                </a:pathLst>
              </a:custGeom>
              <a:solidFill>
                <a:srgbClr val="E8CC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28" name="Freeform 13"/>
              <p:cNvSpPr/>
              <p:nvPr/>
            </p:nvSpPr>
            <p:spPr bwMode="auto">
              <a:xfrm>
                <a:off x="5888598" y="1408856"/>
                <a:ext cx="1477734" cy="969549"/>
              </a:xfrm>
              <a:custGeom>
                <a:avLst/>
                <a:gdLst>
                  <a:gd name="T0" fmla="*/ 689 w 1046"/>
                  <a:gd name="T1" fmla="*/ 686 h 686"/>
                  <a:gd name="T2" fmla="*/ 0 w 1046"/>
                  <a:gd name="T3" fmla="*/ 0 h 686"/>
                  <a:gd name="T4" fmla="*/ 728 w 1046"/>
                  <a:gd name="T5" fmla="*/ 0 h 686"/>
                  <a:gd name="T6" fmla="*/ 1046 w 1046"/>
                  <a:gd name="T7" fmla="*/ 339 h 686"/>
                  <a:gd name="T8" fmla="*/ 689 w 1046"/>
                  <a:gd name="T9" fmla="*/ 686 h 686"/>
                </a:gdLst>
                <a:ahLst/>
                <a:cxnLst>
                  <a:cxn ang="0">
                    <a:pos x="T0" y="T1"/>
                  </a:cxn>
                  <a:cxn ang="0">
                    <a:pos x="T2" y="T3"/>
                  </a:cxn>
                  <a:cxn ang="0">
                    <a:pos x="T4" y="T5"/>
                  </a:cxn>
                  <a:cxn ang="0">
                    <a:pos x="T6" y="T7"/>
                  </a:cxn>
                  <a:cxn ang="0">
                    <a:pos x="T8" y="T9"/>
                  </a:cxn>
                </a:cxnLst>
                <a:rect l="0" t="0" r="r" b="b"/>
                <a:pathLst>
                  <a:path w="1046" h="686">
                    <a:moveTo>
                      <a:pt x="689" y="686"/>
                    </a:moveTo>
                    <a:lnTo>
                      <a:pt x="0" y="0"/>
                    </a:lnTo>
                    <a:lnTo>
                      <a:pt x="728" y="0"/>
                    </a:lnTo>
                    <a:lnTo>
                      <a:pt x="1046" y="339"/>
                    </a:lnTo>
                    <a:lnTo>
                      <a:pt x="689" y="686"/>
                    </a:lnTo>
                    <a:close/>
                  </a:path>
                </a:pathLst>
              </a:custGeom>
              <a:solidFill>
                <a:srgbClr val="FEBA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8707030" y="1445604"/>
              <a:ext cx="2439814" cy="1930615"/>
              <a:chOff x="8707030" y="1445604"/>
              <a:chExt cx="2439814" cy="1930615"/>
            </a:xfrm>
            <a:effectLst>
              <a:outerShdw blurRad="50800" dist="127000" dir="5400000" algn="ctr" rotWithShape="0">
                <a:srgbClr val="000000">
                  <a:alpha val="43137"/>
                </a:srgbClr>
              </a:outerShdw>
            </a:effectLst>
          </p:grpSpPr>
          <p:sp>
            <p:nvSpPr>
              <p:cNvPr id="30" name="Freeform 7"/>
              <p:cNvSpPr>
                <a:spLocks noEditPoints="1"/>
              </p:cNvSpPr>
              <p:nvPr/>
            </p:nvSpPr>
            <p:spPr bwMode="auto">
              <a:xfrm>
                <a:off x="8707030" y="2146617"/>
                <a:ext cx="1212137" cy="1229602"/>
              </a:xfrm>
              <a:custGeom>
                <a:avLst/>
                <a:gdLst>
                  <a:gd name="T0" fmla="*/ 116 w 132"/>
                  <a:gd name="T1" fmla="*/ 85 h 133"/>
                  <a:gd name="T2" fmla="*/ 109 w 132"/>
                  <a:gd name="T3" fmla="*/ 98 h 133"/>
                  <a:gd name="T4" fmla="*/ 119 w 132"/>
                  <a:gd name="T5" fmla="*/ 107 h 133"/>
                  <a:gd name="T6" fmla="*/ 110 w 132"/>
                  <a:gd name="T7" fmla="*/ 117 h 133"/>
                  <a:gd name="T8" fmla="*/ 100 w 132"/>
                  <a:gd name="T9" fmla="*/ 108 h 133"/>
                  <a:gd name="T10" fmla="*/ 87 w 132"/>
                  <a:gd name="T11" fmla="*/ 115 h 133"/>
                  <a:gd name="T12" fmla="*/ 91 w 132"/>
                  <a:gd name="T13" fmla="*/ 128 h 133"/>
                  <a:gd name="T14" fmla="*/ 78 w 132"/>
                  <a:gd name="T15" fmla="*/ 132 h 133"/>
                  <a:gd name="T16" fmla="*/ 75 w 132"/>
                  <a:gd name="T17" fmla="*/ 119 h 133"/>
                  <a:gd name="T18" fmla="*/ 60 w 132"/>
                  <a:gd name="T19" fmla="*/ 119 h 133"/>
                  <a:gd name="T20" fmla="*/ 57 w 132"/>
                  <a:gd name="T21" fmla="*/ 133 h 133"/>
                  <a:gd name="T22" fmla="*/ 44 w 132"/>
                  <a:gd name="T23" fmla="*/ 129 h 133"/>
                  <a:gd name="T24" fmla="*/ 47 w 132"/>
                  <a:gd name="T25" fmla="*/ 116 h 133"/>
                  <a:gd name="T26" fmla="*/ 35 w 132"/>
                  <a:gd name="T27" fmla="*/ 109 h 133"/>
                  <a:gd name="T28" fmla="*/ 25 w 132"/>
                  <a:gd name="T29" fmla="*/ 119 h 133"/>
                  <a:gd name="T30" fmla="*/ 15 w 132"/>
                  <a:gd name="T31" fmla="*/ 110 h 133"/>
                  <a:gd name="T32" fmla="*/ 25 w 132"/>
                  <a:gd name="T33" fmla="*/ 100 h 133"/>
                  <a:gd name="T34" fmla="*/ 17 w 132"/>
                  <a:gd name="T35" fmla="*/ 88 h 133"/>
                  <a:gd name="T36" fmla="*/ 4 w 132"/>
                  <a:gd name="T37" fmla="*/ 92 h 133"/>
                  <a:gd name="T38" fmla="*/ 0 w 132"/>
                  <a:gd name="T39" fmla="*/ 79 h 133"/>
                  <a:gd name="T40" fmla="*/ 14 w 132"/>
                  <a:gd name="T41" fmla="*/ 75 h 133"/>
                  <a:gd name="T42" fmla="*/ 13 w 132"/>
                  <a:gd name="T43" fmla="*/ 61 h 133"/>
                  <a:gd name="T44" fmla="*/ 0 w 132"/>
                  <a:gd name="T45" fmla="*/ 57 h 133"/>
                  <a:gd name="T46" fmla="*/ 3 w 132"/>
                  <a:gd name="T47" fmla="*/ 44 h 133"/>
                  <a:gd name="T48" fmla="*/ 16 w 132"/>
                  <a:gd name="T49" fmla="*/ 48 h 133"/>
                  <a:gd name="T50" fmla="*/ 23 w 132"/>
                  <a:gd name="T51" fmla="*/ 35 h 133"/>
                  <a:gd name="T52" fmla="*/ 13 w 132"/>
                  <a:gd name="T53" fmla="*/ 26 h 133"/>
                  <a:gd name="T54" fmla="*/ 23 w 132"/>
                  <a:gd name="T55" fmla="*/ 16 h 133"/>
                  <a:gd name="T56" fmla="*/ 33 w 132"/>
                  <a:gd name="T57" fmla="*/ 25 h 133"/>
                  <a:gd name="T58" fmla="*/ 45 w 132"/>
                  <a:gd name="T59" fmla="*/ 18 h 133"/>
                  <a:gd name="T60" fmla="*/ 41 w 132"/>
                  <a:gd name="T61" fmla="*/ 5 h 133"/>
                  <a:gd name="T62" fmla="*/ 54 w 132"/>
                  <a:gd name="T63" fmla="*/ 1 h 133"/>
                  <a:gd name="T64" fmla="*/ 58 w 132"/>
                  <a:gd name="T65" fmla="*/ 14 h 133"/>
                  <a:gd name="T66" fmla="*/ 72 w 132"/>
                  <a:gd name="T67" fmla="*/ 14 h 133"/>
                  <a:gd name="T68" fmla="*/ 75 w 132"/>
                  <a:gd name="T69" fmla="*/ 0 h 133"/>
                  <a:gd name="T70" fmla="*/ 88 w 132"/>
                  <a:gd name="T71" fmla="*/ 3 h 133"/>
                  <a:gd name="T72" fmla="*/ 85 w 132"/>
                  <a:gd name="T73" fmla="*/ 17 h 133"/>
                  <a:gd name="T74" fmla="*/ 98 w 132"/>
                  <a:gd name="T75" fmla="*/ 24 h 133"/>
                  <a:gd name="T76" fmla="*/ 107 w 132"/>
                  <a:gd name="T77" fmla="*/ 14 h 133"/>
                  <a:gd name="T78" fmla="*/ 117 w 132"/>
                  <a:gd name="T79" fmla="*/ 23 h 133"/>
                  <a:gd name="T80" fmla="*/ 107 w 132"/>
                  <a:gd name="T81" fmla="*/ 33 h 133"/>
                  <a:gd name="T82" fmla="*/ 115 w 132"/>
                  <a:gd name="T83" fmla="*/ 45 h 133"/>
                  <a:gd name="T84" fmla="*/ 128 w 132"/>
                  <a:gd name="T85" fmla="*/ 41 h 133"/>
                  <a:gd name="T86" fmla="*/ 132 w 132"/>
                  <a:gd name="T87" fmla="*/ 54 h 133"/>
                  <a:gd name="T88" fmla="*/ 119 w 132"/>
                  <a:gd name="T89" fmla="*/ 58 h 133"/>
                  <a:gd name="T90" fmla="*/ 119 w 132"/>
                  <a:gd name="T91" fmla="*/ 72 h 133"/>
                  <a:gd name="T92" fmla="*/ 132 w 132"/>
                  <a:gd name="T93" fmla="*/ 76 h 133"/>
                  <a:gd name="T94" fmla="*/ 129 w 132"/>
                  <a:gd name="T95" fmla="*/ 89 h 133"/>
                  <a:gd name="T96" fmla="*/ 116 w 132"/>
                  <a:gd name="T97" fmla="*/ 85 h 133"/>
                  <a:gd name="T98" fmla="*/ 97 w 132"/>
                  <a:gd name="T99" fmla="*/ 74 h 133"/>
                  <a:gd name="T100" fmla="*/ 59 w 132"/>
                  <a:gd name="T101" fmla="*/ 98 h 133"/>
                  <a:gd name="T102" fmla="*/ 35 w 132"/>
                  <a:gd name="T103" fmla="*/ 59 h 133"/>
                  <a:gd name="T104" fmla="*/ 74 w 132"/>
                  <a:gd name="T105" fmla="*/ 35 h 133"/>
                  <a:gd name="T106" fmla="*/ 97 w 132"/>
                  <a:gd name="T107" fmla="*/ 7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 h="133">
                    <a:moveTo>
                      <a:pt x="116" y="85"/>
                    </a:moveTo>
                    <a:cubicBezTo>
                      <a:pt x="114" y="90"/>
                      <a:pt x="112" y="94"/>
                      <a:pt x="109" y="98"/>
                    </a:cubicBezTo>
                    <a:cubicBezTo>
                      <a:pt x="119" y="107"/>
                      <a:pt x="119" y="107"/>
                      <a:pt x="119" y="107"/>
                    </a:cubicBezTo>
                    <a:cubicBezTo>
                      <a:pt x="110" y="117"/>
                      <a:pt x="110" y="117"/>
                      <a:pt x="110" y="117"/>
                    </a:cubicBezTo>
                    <a:cubicBezTo>
                      <a:pt x="100" y="108"/>
                      <a:pt x="100" y="108"/>
                      <a:pt x="100" y="108"/>
                    </a:cubicBezTo>
                    <a:cubicBezTo>
                      <a:pt x="96" y="111"/>
                      <a:pt x="92" y="113"/>
                      <a:pt x="87" y="115"/>
                    </a:cubicBezTo>
                    <a:cubicBezTo>
                      <a:pt x="91" y="128"/>
                      <a:pt x="91" y="128"/>
                      <a:pt x="91" y="128"/>
                    </a:cubicBezTo>
                    <a:cubicBezTo>
                      <a:pt x="78" y="132"/>
                      <a:pt x="78" y="132"/>
                      <a:pt x="78" y="132"/>
                    </a:cubicBezTo>
                    <a:cubicBezTo>
                      <a:pt x="75" y="119"/>
                      <a:pt x="75" y="119"/>
                      <a:pt x="75" y="119"/>
                    </a:cubicBezTo>
                    <a:cubicBezTo>
                      <a:pt x="70" y="120"/>
                      <a:pt x="65" y="120"/>
                      <a:pt x="60" y="119"/>
                    </a:cubicBezTo>
                    <a:cubicBezTo>
                      <a:pt x="57" y="133"/>
                      <a:pt x="57" y="133"/>
                      <a:pt x="57" y="133"/>
                    </a:cubicBezTo>
                    <a:cubicBezTo>
                      <a:pt x="44" y="129"/>
                      <a:pt x="44" y="129"/>
                      <a:pt x="44" y="129"/>
                    </a:cubicBezTo>
                    <a:cubicBezTo>
                      <a:pt x="47" y="116"/>
                      <a:pt x="47" y="116"/>
                      <a:pt x="47" y="116"/>
                    </a:cubicBezTo>
                    <a:cubicBezTo>
                      <a:pt x="43" y="114"/>
                      <a:pt x="38" y="112"/>
                      <a:pt x="35" y="109"/>
                    </a:cubicBezTo>
                    <a:cubicBezTo>
                      <a:pt x="25" y="119"/>
                      <a:pt x="25" y="119"/>
                      <a:pt x="25" y="119"/>
                    </a:cubicBezTo>
                    <a:cubicBezTo>
                      <a:pt x="15" y="110"/>
                      <a:pt x="15" y="110"/>
                      <a:pt x="15" y="110"/>
                    </a:cubicBezTo>
                    <a:cubicBezTo>
                      <a:pt x="25" y="100"/>
                      <a:pt x="25" y="100"/>
                      <a:pt x="25" y="100"/>
                    </a:cubicBezTo>
                    <a:cubicBezTo>
                      <a:pt x="22" y="96"/>
                      <a:pt x="19" y="92"/>
                      <a:pt x="17" y="88"/>
                    </a:cubicBezTo>
                    <a:cubicBezTo>
                      <a:pt x="4" y="92"/>
                      <a:pt x="4" y="92"/>
                      <a:pt x="4" y="92"/>
                    </a:cubicBezTo>
                    <a:cubicBezTo>
                      <a:pt x="0" y="79"/>
                      <a:pt x="0" y="79"/>
                      <a:pt x="0" y="79"/>
                    </a:cubicBezTo>
                    <a:cubicBezTo>
                      <a:pt x="14" y="75"/>
                      <a:pt x="14" y="75"/>
                      <a:pt x="14" y="75"/>
                    </a:cubicBezTo>
                    <a:cubicBezTo>
                      <a:pt x="13" y="70"/>
                      <a:pt x="13" y="65"/>
                      <a:pt x="13" y="61"/>
                    </a:cubicBezTo>
                    <a:cubicBezTo>
                      <a:pt x="0" y="57"/>
                      <a:pt x="0" y="57"/>
                      <a:pt x="0" y="57"/>
                    </a:cubicBezTo>
                    <a:cubicBezTo>
                      <a:pt x="3" y="44"/>
                      <a:pt x="3" y="44"/>
                      <a:pt x="3" y="44"/>
                    </a:cubicBezTo>
                    <a:cubicBezTo>
                      <a:pt x="16" y="48"/>
                      <a:pt x="16" y="48"/>
                      <a:pt x="16" y="48"/>
                    </a:cubicBezTo>
                    <a:cubicBezTo>
                      <a:pt x="18" y="43"/>
                      <a:pt x="20" y="39"/>
                      <a:pt x="23" y="35"/>
                    </a:cubicBezTo>
                    <a:cubicBezTo>
                      <a:pt x="13" y="26"/>
                      <a:pt x="13" y="26"/>
                      <a:pt x="13" y="26"/>
                    </a:cubicBezTo>
                    <a:cubicBezTo>
                      <a:pt x="23" y="16"/>
                      <a:pt x="23" y="16"/>
                      <a:pt x="23" y="16"/>
                    </a:cubicBezTo>
                    <a:cubicBezTo>
                      <a:pt x="33" y="25"/>
                      <a:pt x="33" y="25"/>
                      <a:pt x="33" y="25"/>
                    </a:cubicBezTo>
                    <a:cubicBezTo>
                      <a:pt x="36" y="22"/>
                      <a:pt x="40" y="20"/>
                      <a:pt x="45" y="18"/>
                    </a:cubicBezTo>
                    <a:cubicBezTo>
                      <a:pt x="41" y="5"/>
                      <a:pt x="41" y="5"/>
                      <a:pt x="41" y="5"/>
                    </a:cubicBezTo>
                    <a:cubicBezTo>
                      <a:pt x="54" y="1"/>
                      <a:pt x="54" y="1"/>
                      <a:pt x="54" y="1"/>
                    </a:cubicBezTo>
                    <a:cubicBezTo>
                      <a:pt x="58" y="14"/>
                      <a:pt x="58" y="14"/>
                      <a:pt x="58" y="14"/>
                    </a:cubicBezTo>
                    <a:cubicBezTo>
                      <a:pt x="62" y="13"/>
                      <a:pt x="67" y="13"/>
                      <a:pt x="72" y="14"/>
                    </a:cubicBezTo>
                    <a:cubicBezTo>
                      <a:pt x="75" y="0"/>
                      <a:pt x="75" y="0"/>
                      <a:pt x="75" y="0"/>
                    </a:cubicBezTo>
                    <a:cubicBezTo>
                      <a:pt x="88" y="3"/>
                      <a:pt x="88" y="3"/>
                      <a:pt x="88" y="3"/>
                    </a:cubicBezTo>
                    <a:cubicBezTo>
                      <a:pt x="85" y="17"/>
                      <a:pt x="85" y="17"/>
                      <a:pt x="85" y="17"/>
                    </a:cubicBezTo>
                    <a:cubicBezTo>
                      <a:pt x="90" y="18"/>
                      <a:pt x="94" y="21"/>
                      <a:pt x="98" y="24"/>
                    </a:cubicBezTo>
                    <a:cubicBezTo>
                      <a:pt x="107" y="14"/>
                      <a:pt x="107" y="14"/>
                      <a:pt x="107" y="14"/>
                    </a:cubicBezTo>
                    <a:cubicBezTo>
                      <a:pt x="117" y="23"/>
                      <a:pt x="117" y="23"/>
                      <a:pt x="117" y="23"/>
                    </a:cubicBezTo>
                    <a:cubicBezTo>
                      <a:pt x="107" y="33"/>
                      <a:pt x="107" y="33"/>
                      <a:pt x="107" y="33"/>
                    </a:cubicBezTo>
                    <a:cubicBezTo>
                      <a:pt x="110" y="37"/>
                      <a:pt x="113" y="41"/>
                      <a:pt x="115" y="45"/>
                    </a:cubicBezTo>
                    <a:cubicBezTo>
                      <a:pt x="128" y="41"/>
                      <a:pt x="128" y="41"/>
                      <a:pt x="128" y="41"/>
                    </a:cubicBezTo>
                    <a:cubicBezTo>
                      <a:pt x="132" y="54"/>
                      <a:pt x="132" y="54"/>
                      <a:pt x="132" y="54"/>
                    </a:cubicBezTo>
                    <a:cubicBezTo>
                      <a:pt x="119" y="58"/>
                      <a:pt x="119" y="58"/>
                      <a:pt x="119" y="58"/>
                    </a:cubicBezTo>
                    <a:cubicBezTo>
                      <a:pt x="119" y="63"/>
                      <a:pt x="119" y="67"/>
                      <a:pt x="119" y="72"/>
                    </a:cubicBezTo>
                    <a:cubicBezTo>
                      <a:pt x="132" y="76"/>
                      <a:pt x="132" y="76"/>
                      <a:pt x="132" y="76"/>
                    </a:cubicBezTo>
                    <a:cubicBezTo>
                      <a:pt x="129" y="89"/>
                      <a:pt x="129" y="89"/>
                      <a:pt x="129" y="89"/>
                    </a:cubicBezTo>
                    <a:lnTo>
                      <a:pt x="116" y="85"/>
                    </a:lnTo>
                    <a:close/>
                    <a:moveTo>
                      <a:pt x="97" y="74"/>
                    </a:moveTo>
                    <a:cubicBezTo>
                      <a:pt x="93" y="91"/>
                      <a:pt x="76" y="102"/>
                      <a:pt x="59" y="98"/>
                    </a:cubicBezTo>
                    <a:cubicBezTo>
                      <a:pt x="41" y="94"/>
                      <a:pt x="31" y="76"/>
                      <a:pt x="35" y="59"/>
                    </a:cubicBezTo>
                    <a:cubicBezTo>
                      <a:pt x="39" y="42"/>
                      <a:pt x="56" y="31"/>
                      <a:pt x="74" y="35"/>
                    </a:cubicBezTo>
                    <a:cubicBezTo>
                      <a:pt x="91" y="39"/>
                      <a:pt x="102" y="57"/>
                      <a:pt x="97" y="74"/>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31" name="Freeform 14"/>
              <p:cNvSpPr/>
              <p:nvPr/>
            </p:nvSpPr>
            <p:spPr bwMode="auto">
              <a:xfrm>
                <a:off x="9635204" y="1767843"/>
                <a:ext cx="210500" cy="425414"/>
              </a:xfrm>
              <a:custGeom>
                <a:avLst/>
                <a:gdLst>
                  <a:gd name="T0" fmla="*/ 7 w 23"/>
                  <a:gd name="T1" fmla="*/ 1 h 46"/>
                  <a:gd name="T2" fmla="*/ 7 w 23"/>
                  <a:gd name="T3" fmla="*/ 1 h 46"/>
                  <a:gd name="T4" fmla="*/ 16 w 23"/>
                  <a:gd name="T5" fmla="*/ 7 h 46"/>
                  <a:gd name="T6" fmla="*/ 18 w 23"/>
                  <a:gd name="T7" fmla="*/ 16 h 46"/>
                  <a:gd name="T8" fmla="*/ 6 w 23"/>
                  <a:gd name="T9" fmla="*/ 36 h 46"/>
                  <a:gd name="T10" fmla="*/ 1 w 23"/>
                  <a:gd name="T11" fmla="*/ 10 h 46"/>
                  <a:gd name="T12" fmla="*/ 7 w 23"/>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23" h="46">
                    <a:moveTo>
                      <a:pt x="7" y="1"/>
                    </a:moveTo>
                    <a:cubicBezTo>
                      <a:pt x="7" y="1"/>
                      <a:pt x="7" y="1"/>
                      <a:pt x="7" y="1"/>
                    </a:cubicBezTo>
                    <a:cubicBezTo>
                      <a:pt x="11" y="0"/>
                      <a:pt x="16" y="2"/>
                      <a:pt x="16" y="7"/>
                    </a:cubicBezTo>
                    <a:cubicBezTo>
                      <a:pt x="18" y="16"/>
                      <a:pt x="18" y="16"/>
                      <a:pt x="18" y="16"/>
                    </a:cubicBezTo>
                    <a:cubicBezTo>
                      <a:pt x="23" y="41"/>
                      <a:pt x="8" y="46"/>
                      <a:pt x="6" y="36"/>
                    </a:cubicBezTo>
                    <a:cubicBezTo>
                      <a:pt x="1" y="10"/>
                      <a:pt x="1" y="10"/>
                      <a:pt x="1" y="10"/>
                    </a:cubicBezTo>
                    <a:cubicBezTo>
                      <a:pt x="0" y="6"/>
                      <a:pt x="3" y="1"/>
                      <a:pt x="7" y="1"/>
                    </a:cubicBezTo>
                    <a:close/>
                  </a:path>
                </a:pathLst>
              </a:custGeom>
              <a:solidFill>
                <a:srgbClr val="B6A0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32" name="Freeform 15"/>
              <p:cNvSpPr/>
              <p:nvPr/>
            </p:nvSpPr>
            <p:spPr bwMode="auto">
              <a:xfrm>
                <a:off x="9506645" y="1832857"/>
                <a:ext cx="210500" cy="433894"/>
              </a:xfrm>
              <a:custGeom>
                <a:avLst/>
                <a:gdLst>
                  <a:gd name="T0" fmla="*/ 7 w 23"/>
                  <a:gd name="T1" fmla="*/ 1 h 47"/>
                  <a:gd name="T2" fmla="*/ 7 w 23"/>
                  <a:gd name="T3" fmla="*/ 1 h 47"/>
                  <a:gd name="T4" fmla="*/ 16 w 23"/>
                  <a:gd name="T5" fmla="*/ 7 h 47"/>
                  <a:gd name="T6" fmla="*/ 18 w 23"/>
                  <a:gd name="T7" fmla="*/ 16 h 47"/>
                  <a:gd name="T8" fmla="*/ 6 w 23"/>
                  <a:gd name="T9" fmla="*/ 36 h 47"/>
                  <a:gd name="T10" fmla="*/ 1 w 23"/>
                  <a:gd name="T11" fmla="*/ 10 h 47"/>
                  <a:gd name="T12" fmla="*/ 7 w 23"/>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23" h="47">
                    <a:moveTo>
                      <a:pt x="7" y="1"/>
                    </a:moveTo>
                    <a:cubicBezTo>
                      <a:pt x="7" y="1"/>
                      <a:pt x="7" y="1"/>
                      <a:pt x="7" y="1"/>
                    </a:cubicBezTo>
                    <a:cubicBezTo>
                      <a:pt x="11" y="0"/>
                      <a:pt x="15" y="3"/>
                      <a:pt x="16" y="7"/>
                    </a:cubicBezTo>
                    <a:cubicBezTo>
                      <a:pt x="18" y="16"/>
                      <a:pt x="18" y="16"/>
                      <a:pt x="18" y="16"/>
                    </a:cubicBezTo>
                    <a:cubicBezTo>
                      <a:pt x="23" y="41"/>
                      <a:pt x="8" y="47"/>
                      <a:pt x="6" y="36"/>
                    </a:cubicBezTo>
                    <a:cubicBezTo>
                      <a:pt x="1" y="10"/>
                      <a:pt x="1" y="10"/>
                      <a:pt x="1" y="10"/>
                    </a:cubicBezTo>
                    <a:cubicBezTo>
                      <a:pt x="0" y="6"/>
                      <a:pt x="2" y="2"/>
                      <a:pt x="7" y="1"/>
                    </a:cubicBezTo>
                    <a:close/>
                  </a:path>
                </a:pathLst>
              </a:custGeom>
              <a:solidFill>
                <a:srgbClr val="C6AF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33" name="Freeform 16"/>
              <p:cNvSpPr/>
              <p:nvPr/>
            </p:nvSpPr>
            <p:spPr bwMode="auto">
              <a:xfrm>
                <a:off x="9782130" y="1749470"/>
                <a:ext cx="192134" cy="360400"/>
              </a:xfrm>
              <a:custGeom>
                <a:avLst/>
                <a:gdLst>
                  <a:gd name="T0" fmla="*/ 7 w 21"/>
                  <a:gd name="T1" fmla="*/ 1 h 39"/>
                  <a:gd name="T2" fmla="*/ 7 w 21"/>
                  <a:gd name="T3" fmla="*/ 1 h 39"/>
                  <a:gd name="T4" fmla="*/ 16 w 21"/>
                  <a:gd name="T5" fmla="*/ 7 h 39"/>
                  <a:gd name="T6" fmla="*/ 16 w 21"/>
                  <a:gd name="T7" fmla="*/ 9 h 39"/>
                  <a:gd name="T8" fmla="*/ 4 w 21"/>
                  <a:gd name="T9" fmla="*/ 28 h 39"/>
                  <a:gd name="T10" fmla="*/ 1 w 21"/>
                  <a:gd name="T11" fmla="*/ 10 h 39"/>
                  <a:gd name="T12" fmla="*/ 7 w 2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21" h="39">
                    <a:moveTo>
                      <a:pt x="7" y="1"/>
                    </a:moveTo>
                    <a:cubicBezTo>
                      <a:pt x="7" y="1"/>
                      <a:pt x="7" y="1"/>
                      <a:pt x="7" y="1"/>
                    </a:cubicBezTo>
                    <a:cubicBezTo>
                      <a:pt x="11" y="0"/>
                      <a:pt x="15" y="3"/>
                      <a:pt x="16" y="7"/>
                    </a:cubicBezTo>
                    <a:cubicBezTo>
                      <a:pt x="16" y="9"/>
                      <a:pt x="16" y="9"/>
                      <a:pt x="16" y="9"/>
                    </a:cubicBezTo>
                    <a:cubicBezTo>
                      <a:pt x="21" y="33"/>
                      <a:pt x="6" y="39"/>
                      <a:pt x="4" y="28"/>
                    </a:cubicBezTo>
                    <a:cubicBezTo>
                      <a:pt x="1" y="10"/>
                      <a:pt x="1" y="10"/>
                      <a:pt x="1" y="10"/>
                    </a:cubicBezTo>
                    <a:cubicBezTo>
                      <a:pt x="0" y="6"/>
                      <a:pt x="3" y="2"/>
                      <a:pt x="7" y="1"/>
                    </a:cubicBezTo>
                    <a:close/>
                  </a:path>
                </a:pathLst>
              </a:custGeom>
              <a:solidFill>
                <a:srgbClr val="A690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34" name="Freeform 17"/>
              <p:cNvSpPr/>
              <p:nvPr/>
            </p:nvSpPr>
            <p:spPr bwMode="auto">
              <a:xfrm>
                <a:off x="10378309" y="1537470"/>
                <a:ext cx="238755" cy="665681"/>
              </a:xfrm>
              <a:custGeom>
                <a:avLst/>
                <a:gdLst>
                  <a:gd name="T0" fmla="*/ 0 w 169"/>
                  <a:gd name="T1" fmla="*/ 458 h 471"/>
                  <a:gd name="T2" fmla="*/ 111 w 169"/>
                  <a:gd name="T3" fmla="*/ 471 h 471"/>
                  <a:gd name="T4" fmla="*/ 169 w 169"/>
                  <a:gd name="T5" fmla="*/ 13 h 471"/>
                  <a:gd name="T6" fmla="*/ 59 w 169"/>
                  <a:gd name="T7" fmla="*/ 0 h 471"/>
                  <a:gd name="T8" fmla="*/ 0 w 169"/>
                  <a:gd name="T9" fmla="*/ 458 h 471"/>
                </a:gdLst>
                <a:ahLst/>
                <a:cxnLst>
                  <a:cxn ang="0">
                    <a:pos x="T0" y="T1"/>
                  </a:cxn>
                  <a:cxn ang="0">
                    <a:pos x="T2" y="T3"/>
                  </a:cxn>
                  <a:cxn ang="0">
                    <a:pos x="T4" y="T5"/>
                  </a:cxn>
                  <a:cxn ang="0">
                    <a:pos x="T6" y="T7"/>
                  </a:cxn>
                  <a:cxn ang="0">
                    <a:pos x="T8" y="T9"/>
                  </a:cxn>
                </a:cxnLst>
                <a:rect l="0" t="0" r="r" b="b"/>
                <a:pathLst>
                  <a:path w="169" h="471">
                    <a:moveTo>
                      <a:pt x="0" y="458"/>
                    </a:moveTo>
                    <a:lnTo>
                      <a:pt x="111" y="471"/>
                    </a:lnTo>
                    <a:lnTo>
                      <a:pt x="169" y="13"/>
                    </a:lnTo>
                    <a:lnTo>
                      <a:pt x="59" y="0"/>
                    </a:lnTo>
                    <a:lnTo>
                      <a:pt x="0" y="45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35" name="任意多边形 34"/>
              <p:cNvSpPr/>
              <p:nvPr/>
            </p:nvSpPr>
            <p:spPr bwMode="auto">
              <a:xfrm>
                <a:off x="10525235" y="1445604"/>
                <a:ext cx="621609" cy="905127"/>
              </a:xfrm>
              <a:custGeom>
                <a:avLst/>
                <a:gdLst>
                  <a:gd name="connsiteX0" fmla="*/ 114300 w 698500"/>
                  <a:gd name="connsiteY0" fmla="*/ 0 h 1016665"/>
                  <a:gd name="connsiteX1" fmla="*/ 698500 w 698500"/>
                  <a:gd name="connsiteY1" fmla="*/ 80184 h 1016665"/>
                  <a:gd name="connsiteX2" fmla="*/ 698500 w 698500"/>
                  <a:gd name="connsiteY2" fmla="*/ 1016665 h 1016665"/>
                  <a:gd name="connsiteX3" fmla="*/ 0 w 698500"/>
                  <a:gd name="connsiteY3" fmla="*/ 922338 h 1016665"/>
                </a:gdLst>
                <a:ahLst/>
                <a:cxnLst>
                  <a:cxn ang="0">
                    <a:pos x="connsiteX0" y="connsiteY0"/>
                  </a:cxn>
                  <a:cxn ang="0">
                    <a:pos x="connsiteX1" y="connsiteY1"/>
                  </a:cxn>
                  <a:cxn ang="0">
                    <a:pos x="connsiteX2" y="connsiteY2"/>
                  </a:cxn>
                  <a:cxn ang="0">
                    <a:pos x="connsiteX3" y="connsiteY3"/>
                  </a:cxn>
                </a:cxnLst>
                <a:rect l="l" t="t" r="r" b="b"/>
                <a:pathLst>
                  <a:path w="698500" h="1016665">
                    <a:moveTo>
                      <a:pt x="114300" y="0"/>
                    </a:moveTo>
                    <a:lnTo>
                      <a:pt x="698500" y="80184"/>
                    </a:lnTo>
                    <a:lnTo>
                      <a:pt x="698500" y="1016665"/>
                    </a:lnTo>
                    <a:lnTo>
                      <a:pt x="0" y="922338"/>
                    </a:lnTo>
                    <a:close/>
                  </a:path>
                </a:pathLst>
              </a:custGeom>
              <a:solidFill>
                <a:srgbClr val="F76E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36" name="Freeform 19"/>
              <p:cNvSpPr/>
              <p:nvPr/>
            </p:nvSpPr>
            <p:spPr bwMode="auto">
              <a:xfrm>
                <a:off x="9304621" y="1749470"/>
                <a:ext cx="1120309" cy="832455"/>
              </a:xfrm>
              <a:custGeom>
                <a:avLst/>
                <a:gdLst>
                  <a:gd name="T0" fmla="*/ 53 w 122"/>
                  <a:gd name="T1" fmla="*/ 17 h 90"/>
                  <a:gd name="T2" fmla="*/ 35 w 122"/>
                  <a:gd name="T3" fmla="*/ 19 h 90"/>
                  <a:gd name="T4" fmla="*/ 29 w 122"/>
                  <a:gd name="T5" fmla="*/ 29 h 90"/>
                  <a:gd name="T6" fmla="*/ 6 w 122"/>
                  <a:gd name="T7" fmla="*/ 35 h 90"/>
                  <a:gd name="T8" fmla="*/ 24 w 122"/>
                  <a:gd name="T9" fmla="*/ 7 h 90"/>
                  <a:gd name="T10" fmla="*/ 25 w 122"/>
                  <a:gd name="T11" fmla="*/ 6 h 90"/>
                  <a:gd name="T12" fmla="*/ 30 w 122"/>
                  <a:gd name="T13" fmla="*/ 4 h 90"/>
                  <a:gd name="T14" fmla="*/ 62 w 122"/>
                  <a:gd name="T15" fmla="*/ 0 h 90"/>
                  <a:gd name="T16" fmla="*/ 64 w 122"/>
                  <a:gd name="T17" fmla="*/ 0 h 90"/>
                  <a:gd name="T18" fmla="*/ 122 w 122"/>
                  <a:gd name="T19" fmla="*/ 12 h 90"/>
                  <a:gd name="T20" fmla="*/ 118 w 122"/>
                  <a:gd name="T21" fmla="*/ 43 h 90"/>
                  <a:gd name="T22" fmla="*/ 117 w 122"/>
                  <a:gd name="T23" fmla="*/ 47 h 90"/>
                  <a:gd name="T24" fmla="*/ 117 w 122"/>
                  <a:gd name="T25" fmla="*/ 47 h 90"/>
                  <a:gd name="T26" fmla="*/ 99 w 122"/>
                  <a:gd name="T27" fmla="*/ 54 h 90"/>
                  <a:gd name="T28" fmla="*/ 71 w 122"/>
                  <a:gd name="T29" fmla="*/ 83 h 90"/>
                  <a:gd name="T30" fmla="*/ 69 w 122"/>
                  <a:gd name="T31" fmla="*/ 59 h 90"/>
                  <a:gd name="T32" fmla="*/ 71 w 122"/>
                  <a:gd name="T33" fmla="*/ 58 h 90"/>
                  <a:gd name="T34" fmla="*/ 76 w 122"/>
                  <a:gd name="T35" fmla="*/ 26 h 90"/>
                  <a:gd name="T36" fmla="*/ 53 w 122"/>
                  <a:gd name="T37"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90">
                    <a:moveTo>
                      <a:pt x="53" y="17"/>
                    </a:moveTo>
                    <a:cubicBezTo>
                      <a:pt x="35" y="19"/>
                      <a:pt x="35" y="19"/>
                      <a:pt x="35" y="19"/>
                    </a:cubicBezTo>
                    <a:cubicBezTo>
                      <a:pt x="29" y="29"/>
                      <a:pt x="29" y="29"/>
                      <a:pt x="29" y="29"/>
                    </a:cubicBezTo>
                    <a:cubicBezTo>
                      <a:pt x="15" y="50"/>
                      <a:pt x="0" y="44"/>
                      <a:pt x="6" y="35"/>
                    </a:cubicBezTo>
                    <a:cubicBezTo>
                      <a:pt x="24" y="7"/>
                      <a:pt x="24" y="7"/>
                      <a:pt x="24" y="7"/>
                    </a:cubicBezTo>
                    <a:cubicBezTo>
                      <a:pt x="25" y="7"/>
                      <a:pt x="25" y="7"/>
                      <a:pt x="25" y="6"/>
                    </a:cubicBezTo>
                    <a:cubicBezTo>
                      <a:pt x="27" y="5"/>
                      <a:pt x="28" y="4"/>
                      <a:pt x="30" y="4"/>
                    </a:cubicBezTo>
                    <a:cubicBezTo>
                      <a:pt x="62" y="0"/>
                      <a:pt x="62" y="0"/>
                      <a:pt x="62" y="0"/>
                    </a:cubicBezTo>
                    <a:cubicBezTo>
                      <a:pt x="63" y="0"/>
                      <a:pt x="64" y="0"/>
                      <a:pt x="64" y="0"/>
                    </a:cubicBezTo>
                    <a:cubicBezTo>
                      <a:pt x="93" y="4"/>
                      <a:pt x="104" y="5"/>
                      <a:pt x="122" y="12"/>
                    </a:cubicBezTo>
                    <a:cubicBezTo>
                      <a:pt x="118" y="43"/>
                      <a:pt x="118" y="43"/>
                      <a:pt x="118" y="43"/>
                    </a:cubicBezTo>
                    <a:cubicBezTo>
                      <a:pt x="117" y="47"/>
                      <a:pt x="117" y="47"/>
                      <a:pt x="117" y="47"/>
                    </a:cubicBezTo>
                    <a:cubicBezTo>
                      <a:pt x="117" y="47"/>
                      <a:pt x="117" y="47"/>
                      <a:pt x="117" y="47"/>
                    </a:cubicBezTo>
                    <a:cubicBezTo>
                      <a:pt x="111" y="47"/>
                      <a:pt x="105" y="48"/>
                      <a:pt x="99" y="54"/>
                    </a:cubicBezTo>
                    <a:cubicBezTo>
                      <a:pt x="71" y="83"/>
                      <a:pt x="71" y="83"/>
                      <a:pt x="71" y="83"/>
                    </a:cubicBezTo>
                    <a:cubicBezTo>
                      <a:pt x="64" y="90"/>
                      <a:pt x="52" y="77"/>
                      <a:pt x="69" y="59"/>
                    </a:cubicBezTo>
                    <a:cubicBezTo>
                      <a:pt x="71" y="58"/>
                      <a:pt x="71" y="58"/>
                      <a:pt x="71" y="58"/>
                    </a:cubicBezTo>
                    <a:cubicBezTo>
                      <a:pt x="77" y="51"/>
                      <a:pt x="90" y="32"/>
                      <a:pt x="76" y="26"/>
                    </a:cubicBezTo>
                    <a:lnTo>
                      <a:pt x="53" y="17"/>
                    </a:lnTo>
                    <a:close/>
                  </a:path>
                </a:pathLst>
              </a:custGeom>
              <a:solidFill>
                <a:srgbClr val="E8CC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flipH="1">
              <a:off x="5856882" y="3525350"/>
              <a:ext cx="1825620" cy="1002055"/>
              <a:chOff x="5512593" y="3798888"/>
              <a:chExt cx="2524125" cy="1384876"/>
            </a:xfrm>
            <a:effectLst>
              <a:outerShdw blurRad="50800" dist="127000" dir="5400000" algn="ctr" rotWithShape="0">
                <a:srgbClr val="000000">
                  <a:alpha val="43137"/>
                </a:srgbClr>
              </a:outerShdw>
            </a:effectLst>
          </p:grpSpPr>
          <p:sp>
            <p:nvSpPr>
              <p:cNvPr id="38" name="Freeform 6"/>
              <p:cNvSpPr>
                <a:spLocks noEditPoints="1"/>
              </p:cNvSpPr>
              <p:nvPr/>
            </p:nvSpPr>
            <p:spPr bwMode="auto">
              <a:xfrm>
                <a:off x="5512593" y="3798888"/>
                <a:ext cx="990600" cy="985837"/>
              </a:xfrm>
              <a:custGeom>
                <a:avLst/>
                <a:gdLst>
                  <a:gd name="T0" fmla="*/ 80 w 96"/>
                  <a:gd name="T1" fmla="*/ 68 h 95"/>
                  <a:gd name="T2" fmla="*/ 73 w 96"/>
                  <a:gd name="T3" fmla="*/ 76 h 95"/>
                  <a:gd name="T4" fmla="*/ 79 w 96"/>
                  <a:gd name="T5" fmla="*/ 84 h 95"/>
                  <a:gd name="T6" fmla="*/ 71 w 96"/>
                  <a:gd name="T7" fmla="*/ 90 h 95"/>
                  <a:gd name="T8" fmla="*/ 65 w 96"/>
                  <a:gd name="T9" fmla="*/ 81 h 95"/>
                  <a:gd name="T10" fmla="*/ 56 w 96"/>
                  <a:gd name="T11" fmla="*/ 85 h 95"/>
                  <a:gd name="T12" fmla="*/ 56 w 96"/>
                  <a:gd name="T13" fmla="*/ 95 h 95"/>
                  <a:gd name="T14" fmla="*/ 47 w 96"/>
                  <a:gd name="T15" fmla="*/ 95 h 95"/>
                  <a:gd name="T16" fmla="*/ 46 w 96"/>
                  <a:gd name="T17" fmla="*/ 86 h 95"/>
                  <a:gd name="T18" fmla="*/ 36 w 96"/>
                  <a:gd name="T19" fmla="*/ 84 h 95"/>
                  <a:gd name="T20" fmla="*/ 32 w 96"/>
                  <a:gd name="T21" fmla="*/ 92 h 95"/>
                  <a:gd name="T22" fmla="*/ 23 w 96"/>
                  <a:gd name="T23" fmla="*/ 88 h 95"/>
                  <a:gd name="T24" fmla="*/ 27 w 96"/>
                  <a:gd name="T25" fmla="*/ 79 h 95"/>
                  <a:gd name="T26" fmla="*/ 20 w 96"/>
                  <a:gd name="T27" fmla="*/ 73 h 95"/>
                  <a:gd name="T28" fmla="*/ 11 w 96"/>
                  <a:gd name="T29" fmla="*/ 78 h 95"/>
                  <a:gd name="T30" fmla="*/ 6 w 96"/>
                  <a:gd name="T31" fmla="*/ 70 h 95"/>
                  <a:gd name="T32" fmla="*/ 14 w 96"/>
                  <a:gd name="T33" fmla="*/ 65 h 95"/>
                  <a:gd name="T34" fmla="*/ 11 w 96"/>
                  <a:gd name="T35" fmla="*/ 55 h 95"/>
                  <a:gd name="T36" fmla="*/ 1 w 96"/>
                  <a:gd name="T37" fmla="*/ 56 h 95"/>
                  <a:gd name="T38" fmla="*/ 0 w 96"/>
                  <a:gd name="T39" fmla="*/ 46 h 95"/>
                  <a:gd name="T40" fmla="*/ 10 w 96"/>
                  <a:gd name="T41" fmla="*/ 45 h 95"/>
                  <a:gd name="T42" fmla="*/ 12 w 96"/>
                  <a:gd name="T43" fmla="*/ 35 h 95"/>
                  <a:gd name="T44" fmla="*/ 3 w 96"/>
                  <a:gd name="T45" fmla="*/ 31 h 95"/>
                  <a:gd name="T46" fmla="*/ 7 w 96"/>
                  <a:gd name="T47" fmla="*/ 22 h 95"/>
                  <a:gd name="T48" fmla="*/ 16 w 96"/>
                  <a:gd name="T49" fmla="*/ 27 h 95"/>
                  <a:gd name="T50" fmla="*/ 23 w 96"/>
                  <a:gd name="T51" fmla="*/ 19 h 95"/>
                  <a:gd name="T52" fmla="*/ 17 w 96"/>
                  <a:gd name="T53" fmla="*/ 11 h 95"/>
                  <a:gd name="T54" fmla="*/ 25 w 96"/>
                  <a:gd name="T55" fmla="*/ 5 h 95"/>
                  <a:gd name="T56" fmla="*/ 31 w 96"/>
                  <a:gd name="T57" fmla="*/ 14 h 95"/>
                  <a:gd name="T58" fmla="*/ 40 w 96"/>
                  <a:gd name="T59" fmla="*/ 10 h 95"/>
                  <a:gd name="T60" fmla="*/ 40 w 96"/>
                  <a:gd name="T61" fmla="*/ 0 h 95"/>
                  <a:gd name="T62" fmla="*/ 49 w 96"/>
                  <a:gd name="T63" fmla="*/ 0 h 95"/>
                  <a:gd name="T64" fmla="*/ 50 w 96"/>
                  <a:gd name="T65" fmla="*/ 9 h 95"/>
                  <a:gd name="T66" fmla="*/ 60 w 96"/>
                  <a:gd name="T67" fmla="*/ 11 h 95"/>
                  <a:gd name="T68" fmla="*/ 64 w 96"/>
                  <a:gd name="T69" fmla="*/ 3 h 95"/>
                  <a:gd name="T70" fmla="*/ 73 w 96"/>
                  <a:gd name="T71" fmla="*/ 7 h 95"/>
                  <a:gd name="T72" fmla="*/ 69 w 96"/>
                  <a:gd name="T73" fmla="*/ 16 h 95"/>
                  <a:gd name="T74" fmla="*/ 77 w 96"/>
                  <a:gd name="T75" fmla="*/ 22 h 95"/>
                  <a:gd name="T76" fmla="*/ 85 w 96"/>
                  <a:gd name="T77" fmla="*/ 17 h 95"/>
                  <a:gd name="T78" fmla="*/ 90 w 96"/>
                  <a:gd name="T79" fmla="*/ 25 h 95"/>
                  <a:gd name="T80" fmla="*/ 82 w 96"/>
                  <a:gd name="T81" fmla="*/ 30 h 95"/>
                  <a:gd name="T82" fmla="*/ 85 w 96"/>
                  <a:gd name="T83" fmla="*/ 40 h 95"/>
                  <a:gd name="T84" fmla="*/ 95 w 96"/>
                  <a:gd name="T85" fmla="*/ 39 h 95"/>
                  <a:gd name="T86" fmla="*/ 96 w 96"/>
                  <a:gd name="T87" fmla="*/ 49 h 95"/>
                  <a:gd name="T88" fmla="*/ 86 w 96"/>
                  <a:gd name="T89" fmla="*/ 49 h 95"/>
                  <a:gd name="T90" fmla="*/ 84 w 96"/>
                  <a:gd name="T91" fmla="*/ 60 h 95"/>
                  <a:gd name="T92" fmla="*/ 93 w 96"/>
                  <a:gd name="T93" fmla="*/ 64 h 95"/>
                  <a:gd name="T94" fmla="*/ 89 w 96"/>
                  <a:gd name="T95" fmla="*/ 72 h 95"/>
                  <a:gd name="T96" fmla="*/ 80 w 96"/>
                  <a:gd name="T97" fmla="*/ 68 h 95"/>
                  <a:gd name="T98" fmla="*/ 69 w 96"/>
                  <a:gd name="T99" fmla="*/ 58 h 95"/>
                  <a:gd name="T100" fmla="*/ 38 w 96"/>
                  <a:gd name="T101" fmla="*/ 68 h 95"/>
                  <a:gd name="T102" fmla="*/ 27 w 96"/>
                  <a:gd name="T103" fmla="*/ 37 h 95"/>
                  <a:gd name="T104" fmla="*/ 58 w 96"/>
                  <a:gd name="T105" fmla="*/ 27 h 95"/>
                  <a:gd name="T106" fmla="*/ 69 w 96"/>
                  <a:gd name="T107"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95">
                    <a:moveTo>
                      <a:pt x="80" y="68"/>
                    </a:moveTo>
                    <a:cubicBezTo>
                      <a:pt x="78" y="71"/>
                      <a:pt x="76" y="74"/>
                      <a:pt x="73" y="76"/>
                    </a:cubicBezTo>
                    <a:cubicBezTo>
                      <a:pt x="79" y="84"/>
                      <a:pt x="79" y="84"/>
                      <a:pt x="79" y="84"/>
                    </a:cubicBezTo>
                    <a:cubicBezTo>
                      <a:pt x="71" y="90"/>
                      <a:pt x="71" y="90"/>
                      <a:pt x="71" y="90"/>
                    </a:cubicBezTo>
                    <a:cubicBezTo>
                      <a:pt x="65" y="81"/>
                      <a:pt x="65" y="81"/>
                      <a:pt x="65" y="81"/>
                    </a:cubicBezTo>
                    <a:cubicBezTo>
                      <a:pt x="62" y="83"/>
                      <a:pt x="59" y="84"/>
                      <a:pt x="56" y="85"/>
                    </a:cubicBezTo>
                    <a:cubicBezTo>
                      <a:pt x="56" y="95"/>
                      <a:pt x="56" y="95"/>
                      <a:pt x="56" y="95"/>
                    </a:cubicBezTo>
                    <a:cubicBezTo>
                      <a:pt x="47" y="95"/>
                      <a:pt x="47" y="95"/>
                      <a:pt x="47" y="95"/>
                    </a:cubicBezTo>
                    <a:cubicBezTo>
                      <a:pt x="46" y="86"/>
                      <a:pt x="46" y="86"/>
                      <a:pt x="46" y="86"/>
                    </a:cubicBezTo>
                    <a:cubicBezTo>
                      <a:pt x="43" y="85"/>
                      <a:pt x="39" y="85"/>
                      <a:pt x="36" y="84"/>
                    </a:cubicBezTo>
                    <a:cubicBezTo>
                      <a:pt x="32" y="92"/>
                      <a:pt x="32" y="92"/>
                      <a:pt x="32" y="92"/>
                    </a:cubicBezTo>
                    <a:cubicBezTo>
                      <a:pt x="23" y="88"/>
                      <a:pt x="23" y="88"/>
                      <a:pt x="23" y="88"/>
                    </a:cubicBezTo>
                    <a:cubicBezTo>
                      <a:pt x="27" y="79"/>
                      <a:pt x="27" y="79"/>
                      <a:pt x="27" y="79"/>
                    </a:cubicBezTo>
                    <a:cubicBezTo>
                      <a:pt x="24" y="77"/>
                      <a:pt x="22" y="75"/>
                      <a:pt x="20" y="73"/>
                    </a:cubicBezTo>
                    <a:cubicBezTo>
                      <a:pt x="11" y="78"/>
                      <a:pt x="11" y="78"/>
                      <a:pt x="11" y="78"/>
                    </a:cubicBezTo>
                    <a:cubicBezTo>
                      <a:pt x="6" y="70"/>
                      <a:pt x="6" y="70"/>
                      <a:pt x="6" y="70"/>
                    </a:cubicBezTo>
                    <a:cubicBezTo>
                      <a:pt x="14" y="65"/>
                      <a:pt x="14" y="65"/>
                      <a:pt x="14" y="65"/>
                    </a:cubicBezTo>
                    <a:cubicBezTo>
                      <a:pt x="13" y="62"/>
                      <a:pt x="11" y="58"/>
                      <a:pt x="11" y="55"/>
                    </a:cubicBezTo>
                    <a:cubicBezTo>
                      <a:pt x="1" y="56"/>
                      <a:pt x="1" y="56"/>
                      <a:pt x="1" y="56"/>
                    </a:cubicBezTo>
                    <a:cubicBezTo>
                      <a:pt x="0" y="46"/>
                      <a:pt x="0" y="46"/>
                      <a:pt x="0" y="46"/>
                    </a:cubicBezTo>
                    <a:cubicBezTo>
                      <a:pt x="10" y="45"/>
                      <a:pt x="10" y="45"/>
                      <a:pt x="10" y="45"/>
                    </a:cubicBezTo>
                    <a:cubicBezTo>
                      <a:pt x="10" y="42"/>
                      <a:pt x="11" y="39"/>
                      <a:pt x="12" y="35"/>
                    </a:cubicBezTo>
                    <a:cubicBezTo>
                      <a:pt x="3" y="31"/>
                      <a:pt x="3" y="31"/>
                      <a:pt x="3" y="31"/>
                    </a:cubicBezTo>
                    <a:cubicBezTo>
                      <a:pt x="7" y="22"/>
                      <a:pt x="7" y="22"/>
                      <a:pt x="7" y="22"/>
                    </a:cubicBezTo>
                    <a:cubicBezTo>
                      <a:pt x="16" y="27"/>
                      <a:pt x="16" y="27"/>
                      <a:pt x="16" y="27"/>
                    </a:cubicBezTo>
                    <a:cubicBezTo>
                      <a:pt x="18" y="24"/>
                      <a:pt x="20" y="21"/>
                      <a:pt x="23" y="19"/>
                    </a:cubicBezTo>
                    <a:cubicBezTo>
                      <a:pt x="17" y="11"/>
                      <a:pt x="17" y="11"/>
                      <a:pt x="17" y="11"/>
                    </a:cubicBezTo>
                    <a:cubicBezTo>
                      <a:pt x="25" y="5"/>
                      <a:pt x="25" y="5"/>
                      <a:pt x="25" y="5"/>
                    </a:cubicBezTo>
                    <a:cubicBezTo>
                      <a:pt x="31" y="14"/>
                      <a:pt x="31" y="14"/>
                      <a:pt x="31" y="14"/>
                    </a:cubicBezTo>
                    <a:cubicBezTo>
                      <a:pt x="34" y="12"/>
                      <a:pt x="37" y="11"/>
                      <a:pt x="40" y="10"/>
                    </a:cubicBezTo>
                    <a:cubicBezTo>
                      <a:pt x="40" y="0"/>
                      <a:pt x="40" y="0"/>
                      <a:pt x="40" y="0"/>
                    </a:cubicBezTo>
                    <a:cubicBezTo>
                      <a:pt x="49" y="0"/>
                      <a:pt x="49" y="0"/>
                      <a:pt x="49" y="0"/>
                    </a:cubicBezTo>
                    <a:cubicBezTo>
                      <a:pt x="50" y="9"/>
                      <a:pt x="50" y="9"/>
                      <a:pt x="50" y="9"/>
                    </a:cubicBezTo>
                    <a:cubicBezTo>
                      <a:pt x="53" y="10"/>
                      <a:pt x="57" y="10"/>
                      <a:pt x="60" y="11"/>
                    </a:cubicBezTo>
                    <a:cubicBezTo>
                      <a:pt x="64" y="3"/>
                      <a:pt x="64" y="3"/>
                      <a:pt x="64" y="3"/>
                    </a:cubicBezTo>
                    <a:cubicBezTo>
                      <a:pt x="73" y="7"/>
                      <a:pt x="73" y="7"/>
                      <a:pt x="73" y="7"/>
                    </a:cubicBezTo>
                    <a:cubicBezTo>
                      <a:pt x="69" y="16"/>
                      <a:pt x="69" y="16"/>
                      <a:pt x="69" y="16"/>
                    </a:cubicBezTo>
                    <a:cubicBezTo>
                      <a:pt x="72" y="17"/>
                      <a:pt x="74" y="20"/>
                      <a:pt x="77" y="22"/>
                    </a:cubicBezTo>
                    <a:cubicBezTo>
                      <a:pt x="85" y="17"/>
                      <a:pt x="85" y="17"/>
                      <a:pt x="85" y="17"/>
                    </a:cubicBezTo>
                    <a:cubicBezTo>
                      <a:pt x="90" y="25"/>
                      <a:pt x="90" y="25"/>
                      <a:pt x="90" y="25"/>
                    </a:cubicBezTo>
                    <a:cubicBezTo>
                      <a:pt x="82" y="30"/>
                      <a:pt x="82" y="30"/>
                      <a:pt x="82" y="30"/>
                    </a:cubicBezTo>
                    <a:cubicBezTo>
                      <a:pt x="84" y="33"/>
                      <a:pt x="85" y="37"/>
                      <a:pt x="85" y="40"/>
                    </a:cubicBezTo>
                    <a:cubicBezTo>
                      <a:pt x="95" y="39"/>
                      <a:pt x="95" y="39"/>
                      <a:pt x="95" y="39"/>
                    </a:cubicBezTo>
                    <a:cubicBezTo>
                      <a:pt x="96" y="49"/>
                      <a:pt x="96" y="49"/>
                      <a:pt x="96" y="49"/>
                    </a:cubicBezTo>
                    <a:cubicBezTo>
                      <a:pt x="86" y="49"/>
                      <a:pt x="86" y="49"/>
                      <a:pt x="86" y="49"/>
                    </a:cubicBezTo>
                    <a:cubicBezTo>
                      <a:pt x="86" y="53"/>
                      <a:pt x="85" y="56"/>
                      <a:pt x="84" y="60"/>
                    </a:cubicBezTo>
                    <a:cubicBezTo>
                      <a:pt x="93" y="64"/>
                      <a:pt x="93" y="64"/>
                      <a:pt x="93" y="64"/>
                    </a:cubicBezTo>
                    <a:cubicBezTo>
                      <a:pt x="89" y="72"/>
                      <a:pt x="89" y="72"/>
                      <a:pt x="89" y="72"/>
                    </a:cubicBezTo>
                    <a:lnTo>
                      <a:pt x="80" y="68"/>
                    </a:lnTo>
                    <a:close/>
                    <a:moveTo>
                      <a:pt x="69" y="58"/>
                    </a:moveTo>
                    <a:cubicBezTo>
                      <a:pt x="63" y="69"/>
                      <a:pt x="49" y="74"/>
                      <a:pt x="38" y="68"/>
                    </a:cubicBezTo>
                    <a:cubicBezTo>
                      <a:pt x="27" y="63"/>
                      <a:pt x="22" y="49"/>
                      <a:pt x="27" y="37"/>
                    </a:cubicBezTo>
                    <a:cubicBezTo>
                      <a:pt x="33" y="26"/>
                      <a:pt x="47" y="21"/>
                      <a:pt x="58" y="27"/>
                    </a:cubicBezTo>
                    <a:cubicBezTo>
                      <a:pt x="70" y="32"/>
                      <a:pt x="74" y="46"/>
                      <a:pt x="69" y="58"/>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39" name="Rectangle 8"/>
              <p:cNvSpPr>
                <a:spLocks noChangeArrowheads="1"/>
              </p:cNvSpPr>
              <p:nvPr/>
            </p:nvSpPr>
            <p:spPr bwMode="auto">
              <a:xfrm>
                <a:off x="7131843" y="4670425"/>
                <a:ext cx="176213" cy="50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40" name="任意多边形 39"/>
              <p:cNvSpPr/>
              <p:nvPr/>
            </p:nvSpPr>
            <p:spPr bwMode="auto">
              <a:xfrm>
                <a:off x="7308056" y="4597401"/>
                <a:ext cx="728662" cy="586363"/>
              </a:xfrm>
              <a:custGeom>
                <a:avLst/>
                <a:gdLst>
                  <a:gd name="connsiteX0" fmla="*/ 0 w 728662"/>
                  <a:gd name="connsiteY0" fmla="*/ 0 h 586363"/>
                  <a:gd name="connsiteX1" fmla="*/ 728662 w 728662"/>
                  <a:gd name="connsiteY1" fmla="*/ 5900 h 586363"/>
                  <a:gd name="connsiteX2" fmla="*/ 728662 w 728662"/>
                  <a:gd name="connsiteY2" fmla="*/ 586363 h 586363"/>
                  <a:gd name="connsiteX3" fmla="*/ 0 w 728662"/>
                  <a:gd name="connsiteY3" fmla="*/ 581025 h 586363"/>
                </a:gdLst>
                <a:ahLst/>
                <a:cxnLst>
                  <a:cxn ang="0">
                    <a:pos x="connsiteX0" y="connsiteY0"/>
                  </a:cxn>
                  <a:cxn ang="0">
                    <a:pos x="connsiteX1" y="connsiteY1"/>
                  </a:cxn>
                  <a:cxn ang="0">
                    <a:pos x="connsiteX2" y="connsiteY2"/>
                  </a:cxn>
                  <a:cxn ang="0">
                    <a:pos x="connsiteX3" y="connsiteY3"/>
                  </a:cxn>
                </a:cxnLst>
                <a:rect l="l" t="t" r="r" b="b"/>
                <a:pathLst>
                  <a:path w="728662" h="586363">
                    <a:moveTo>
                      <a:pt x="0" y="0"/>
                    </a:moveTo>
                    <a:lnTo>
                      <a:pt x="728662" y="5900"/>
                    </a:lnTo>
                    <a:lnTo>
                      <a:pt x="728662" y="586363"/>
                    </a:lnTo>
                    <a:lnTo>
                      <a:pt x="0" y="58102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41" name="Freeform 10"/>
              <p:cNvSpPr/>
              <p:nvPr/>
            </p:nvSpPr>
            <p:spPr bwMode="auto">
              <a:xfrm>
                <a:off x="5872956" y="4576763"/>
                <a:ext cx="887413" cy="414337"/>
              </a:xfrm>
              <a:custGeom>
                <a:avLst/>
                <a:gdLst>
                  <a:gd name="T0" fmla="*/ 86 w 86"/>
                  <a:gd name="T1" fmla="*/ 33 h 40"/>
                  <a:gd name="T2" fmla="*/ 86 w 86"/>
                  <a:gd name="T3" fmla="*/ 33 h 40"/>
                  <a:gd name="T4" fmla="*/ 79 w 86"/>
                  <a:gd name="T5" fmla="*/ 25 h 40"/>
                  <a:gd name="T6" fmla="*/ 35 w 86"/>
                  <a:gd name="T7" fmla="*/ 24 h 40"/>
                  <a:gd name="T8" fmla="*/ 30 w 86"/>
                  <a:gd name="T9" fmla="*/ 19 h 40"/>
                  <a:gd name="T10" fmla="*/ 7 w 86"/>
                  <a:gd name="T11" fmla="*/ 16 h 40"/>
                  <a:gd name="T12" fmla="*/ 24 w 86"/>
                  <a:gd name="T13" fmla="*/ 36 h 40"/>
                  <a:gd name="T14" fmla="*/ 31 w 86"/>
                  <a:gd name="T15" fmla="*/ 40 h 40"/>
                  <a:gd name="T16" fmla="*/ 78 w 86"/>
                  <a:gd name="T17" fmla="*/ 40 h 40"/>
                  <a:gd name="T18" fmla="*/ 86 w 86"/>
                  <a:gd name="T19"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40">
                    <a:moveTo>
                      <a:pt x="86" y="33"/>
                    </a:moveTo>
                    <a:cubicBezTo>
                      <a:pt x="86" y="33"/>
                      <a:pt x="86" y="33"/>
                      <a:pt x="86" y="33"/>
                    </a:cubicBezTo>
                    <a:cubicBezTo>
                      <a:pt x="86" y="28"/>
                      <a:pt x="83" y="25"/>
                      <a:pt x="79" y="25"/>
                    </a:cubicBezTo>
                    <a:cubicBezTo>
                      <a:pt x="35" y="24"/>
                      <a:pt x="35" y="24"/>
                      <a:pt x="35" y="24"/>
                    </a:cubicBezTo>
                    <a:cubicBezTo>
                      <a:pt x="30" y="19"/>
                      <a:pt x="30" y="19"/>
                      <a:pt x="30" y="19"/>
                    </a:cubicBezTo>
                    <a:cubicBezTo>
                      <a:pt x="14" y="0"/>
                      <a:pt x="0" y="8"/>
                      <a:pt x="7" y="16"/>
                    </a:cubicBezTo>
                    <a:cubicBezTo>
                      <a:pt x="24" y="36"/>
                      <a:pt x="24" y="36"/>
                      <a:pt x="24" y="36"/>
                    </a:cubicBezTo>
                    <a:cubicBezTo>
                      <a:pt x="25" y="39"/>
                      <a:pt x="28" y="40"/>
                      <a:pt x="31" y="40"/>
                    </a:cubicBezTo>
                    <a:cubicBezTo>
                      <a:pt x="78" y="40"/>
                      <a:pt x="78" y="40"/>
                      <a:pt x="78" y="40"/>
                    </a:cubicBezTo>
                    <a:cubicBezTo>
                      <a:pt x="83" y="40"/>
                      <a:pt x="86" y="37"/>
                      <a:pt x="86" y="33"/>
                    </a:cubicBezTo>
                    <a:close/>
                  </a:path>
                </a:pathLst>
              </a:custGeom>
              <a:solidFill>
                <a:srgbClr val="C6AF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42" name="Freeform 11"/>
              <p:cNvSpPr/>
              <p:nvPr/>
            </p:nvSpPr>
            <p:spPr bwMode="auto">
              <a:xfrm>
                <a:off x="5739606" y="4483100"/>
                <a:ext cx="1392238" cy="601662"/>
              </a:xfrm>
              <a:custGeom>
                <a:avLst/>
                <a:gdLst>
                  <a:gd name="T0" fmla="*/ 44 w 135"/>
                  <a:gd name="T1" fmla="*/ 42 h 58"/>
                  <a:gd name="T2" fmla="*/ 32 w 135"/>
                  <a:gd name="T3" fmla="*/ 35 h 58"/>
                  <a:gd name="T4" fmla="*/ 10 w 135"/>
                  <a:gd name="T5" fmla="*/ 40 h 58"/>
                  <a:gd name="T6" fmla="*/ 38 w 135"/>
                  <a:gd name="T7" fmla="*/ 56 h 58"/>
                  <a:gd name="T8" fmla="*/ 42 w 135"/>
                  <a:gd name="T9" fmla="*/ 57 h 58"/>
                  <a:gd name="T10" fmla="*/ 44 w 135"/>
                  <a:gd name="T11" fmla="*/ 57 h 58"/>
                  <a:gd name="T12" fmla="*/ 76 w 135"/>
                  <a:gd name="T13" fmla="*/ 58 h 58"/>
                  <a:gd name="T14" fmla="*/ 135 w 135"/>
                  <a:gd name="T15" fmla="*/ 53 h 58"/>
                  <a:gd name="T16" fmla="*/ 135 w 135"/>
                  <a:gd name="T17" fmla="*/ 22 h 58"/>
                  <a:gd name="T18" fmla="*/ 135 w 135"/>
                  <a:gd name="T19" fmla="*/ 18 h 58"/>
                  <a:gd name="T20" fmla="*/ 98 w 135"/>
                  <a:gd name="T21" fmla="*/ 0 h 58"/>
                  <a:gd name="T22" fmla="*/ 98 w 135"/>
                  <a:gd name="T23" fmla="*/ 0 h 58"/>
                  <a:gd name="T24" fmla="*/ 92 w 135"/>
                  <a:gd name="T25" fmla="*/ 0 h 58"/>
                  <a:gd name="T26" fmla="*/ 65 w 135"/>
                  <a:gd name="T27" fmla="*/ 0 h 58"/>
                  <a:gd name="T28" fmla="*/ 80 w 135"/>
                  <a:gd name="T29" fmla="*/ 18 h 58"/>
                  <a:gd name="T30" fmla="*/ 92 w 135"/>
                  <a:gd name="T31" fmla="*/ 18 h 58"/>
                  <a:gd name="T32" fmla="*/ 100 w 135"/>
                  <a:gd name="T33" fmla="*/ 26 h 58"/>
                  <a:gd name="T34" fmla="*/ 100 w 135"/>
                  <a:gd name="T35" fmla="*/ 26 h 58"/>
                  <a:gd name="T36" fmla="*/ 92 w 135"/>
                  <a:gd name="T37" fmla="*/ 34 h 58"/>
                  <a:gd name="T38" fmla="*/ 59 w 135"/>
                  <a:gd name="T39" fmla="*/ 42 h 58"/>
                  <a:gd name="T40" fmla="*/ 59 w 135"/>
                  <a:gd name="T41" fmla="*/ 42 h 58"/>
                  <a:gd name="T42" fmla="*/ 44 w 135"/>
                  <a:gd name="T43"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58">
                    <a:moveTo>
                      <a:pt x="44" y="42"/>
                    </a:moveTo>
                    <a:cubicBezTo>
                      <a:pt x="32" y="35"/>
                      <a:pt x="32" y="35"/>
                      <a:pt x="32" y="35"/>
                    </a:cubicBezTo>
                    <a:cubicBezTo>
                      <a:pt x="11" y="22"/>
                      <a:pt x="0" y="35"/>
                      <a:pt x="10" y="40"/>
                    </a:cubicBezTo>
                    <a:cubicBezTo>
                      <a:pt x="38" y="56"/>
                      <a:pt x="38" y="56"/>
                      <a:pt x="38" y="56"/>
                    </a:cubicBezTo>
                    <a:cubicBezTo>
                      <a:pt x="39" y="57"/>
                      <a:pt x="41" y="57"/>
                      <a:pt x="42" y="57"/>
                    </a:cubicBezTo>
                    <a:cubicBezTo>
                      <a:pt x="43" y="57"/>
                      <a:pt x="43" y="57"/>
                      <a:pt x="44" y="57"/>
                    </a:cubicBezTo>
                    <a:cubicBezTo>
                      <a:pt x="76" y="58"/>
                      <a:pt x="76" y="58"/>
                      <a:pt x="76" y="58"/>
                    </a:cubicBezTo>
                    <a:cubicBezTo>
                      <a:pt x="106" y="58"/>
                      <a:pt x="117" y="58"/>
                      <a:pt x="135" y="53"/>
                    </a:cubicBezTo>
                    <a:cubicBezTo>
                      <a:pt x="135" y="22"/>
                      <a:pt x="135" y="22"/>
                      <a:pt x="135" y="22"/>
                    </a:cubicBezTo>
                    <a:cubicBezTo>
                      <a:pt x="135" y="18"/>
                      <a:pt x="135" y="18"/>
                      <a:pt x="135" y="18"/>
                    </a:cubicBezTo>
                    <a:cubicBezTo>
                      <a:pt x="125" y="18"/>
                      <a:pt x="111" y="1"/>
                      <a:pt x="98" y="0"/>
                    </a:cubicBezTo>
                    <a:cubicBezTo>
                      <a:pt x="98" y="0"/>
                      <a:pt x="98" y="0"/>
                      <a:pt x="98" y="0"/>
                    </a:cubicBezTo>
                    <a:cubicBezTo>
                      <a:pt x="92" y="0"/>
                      <a:pt x="92" y="0"/>
                      <a:pt x="92" y="0"/>
                    </a:cubicBezTo>
                    <a:cubicBezTo>
                      <a:pt x="65" y="0"/>
                      <a:pt x="65" y="0"/>
                      <a:pt x="65" y="0"/>
                    </a:cubicBezTo>
                    <a:cubicBezTo>
                      <a:pt x="55" y="0"/>
                      <a:pt x="56" y="17"/>
                      <a:pt x="80" y="18"/>
                    </a:cubicBezTo>
                    <a:cubicBezTo>
                      <a:pt x="92" y="18"/>
                      <a:pt x="92" y="18"/>
                      <a:pt x="92" y="18"/>
                    </a:cubicBezTo>
                    <a:cubicBezTo>
                      <a:pt x="96" y="18"/>
                      <a:pt x="100" y="21"/>
                      <a:pt x="100" y="26"/>
                    </a:cubicBezTo>
                    <a:cubicBezTo>
                      <a:pt x="100" y="26"/>
                      <a:pt x="100" y="26"/>
                      <a:pt x="100" y="26"/>
                    </a:cubicBezTo>
                    <a:cubicBezTo>
                      <a:pt x="100" y="30"/>
                      <a:pt x="96" y="34"/>
                      <a:pt x="92" y="34"/>
                    </a:cubicBezTo>
                    <a:cubicBezTo>
                      <a:pt x="59" y="42"/>
                      <a:pt x="59" y="42"/>
                      <a:pt x="59" y="42"/>
                    </a:cubicBezTo>
                    <a:cubicBezTo>
                      <a:pt x="59" y="42"/>
                      <a:pt x="59" y="42"/>
                      <a:pt x="59" y="42"/>
                    </a:cubicBezTo>
                    <a:lnTo>
                      <a:pt x="44" y="42"/>
                    </a:lnTo>
                    <a:close/>
                  </a:path>
                </a:pathLst>
              </a:custGeom>
              <a:solidFill>
                <a:srgbClr val="E8CC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latin typeface="微软雅黑" panose="020B0503020204020204" pitchFamily="34" charset="-122"/>
                  <a:ea typeface="微软雅黑" panose="020B0503020204020204" pitchFamily="34" charset="-122"/>
                </a:endParaRPr>
              </a:p>
            </p:txBody>
          </p:sp>
        </p:grpSp>
      </p:grpSp>
      <p:sp>
        <p:nvSpPr>
          <p:cNvPr id="48" name="矩形 47"/>
          <p:cNvSpPr/>
          <p:nvPr/>
        </p:nvSpPr>
        <p:spPr>
          <a:xfrm>
            <a:off x="578776" y="953368"/>
            <a:ext cx="2710524" cy="1395591"/>
          </a:xfrm>
          <a:prstGeom prst="rect">
            <a:avLst/>
          </a:prstGeom>
        </p:spPr>
        <p:txBody>
          <a:bodyPr wrap="square" lIns="86694" tIns="43347" rIns="86694" bIns="43347">
            <a:spAutoFit/>
          </a:bodyPr>
          <a:lstStyle/>
          <a:p>
            <a:pPr>
              <a:lnSpc>
                <a:spcPct val="125000"/>
              </a:lnSpc>
              <a:spcBef>
                <a:spcPts val="570"/>
              </a:spcBef>
            </a:pPr>
            <a:r>
              <a:rPr lang="zh-CN" altLang="en-US" sz="32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“金融超市”</a:t>
            </a:r>
            <a:endParaRPr lang="en-US" altLang="zh-CN" sz="32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5000"/>
              </a:lnSpc>
              <a:spcBef>
                <a:spcPts val="570"/>
              </a:spcBef>
            </a:pPr>
            <a:r>
              <a:rPr lang="zh-CN" altLang="en-US" sz="32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“金融管家”</a:t>
            </a:r>
            <a:endParaRPr lang="en-US" altLang="zh-CN" sz="32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391121" y="5013176"/>
            <a:ext cx="4181598" cy="461665"/>
          </a:xfrm>
          <a:prstGeom prst="rect">
            <a:avLst/>
          </a:prstGeom>
          <a:noFill/>
        </p:spPr>
        <p:txBody>
          <a:bodyPr wrap="square" rtlCol="0">
            <a:spAutoFit/>
          </a:bodyPr>
          <a:lstStyle/>
          <a:p>
            <a:r>
              <a:rPr lang="zh-CN" altLang="en-US" sz="2400" b="1" dirty="0">
                <a:solidFill>
                  <a:srgbClr val="1F497D"/>
                </a:solidFill>
                <a:latin typeface="微软雅黑" panose="020B0503020204020204" pitchFamily="34" charset="-122"/>
                <a:ea typeface="微软雅黑" panose="020B0503020204020204" pitchFamily="34" charset="-122"/>
              </a:rPr>
              <a:t>园区与建设银行共同打造</a:t>
            </a:r>
          </a:p>
        </p:txBody>
      </p:sp>
      <p:sp>
        <p:nvSpPr>
          <p:cNvPr id="7" name="文本框 6"/>
          <p:cNvSpPr txBox="1"/>
          <p:nvPr/>
        </p:nvSpPr>
        <p:spPr>
          <a:xfrm>
            <a:off x="671902" y="5778426"/>
            <a:ext cx="2352040" cy="583565"/>
          </a:xfrm>
          <a:prstGeom prst="rect">
            <a:avLst/>
          </a:prstGeom>
          <a:noFill/>
        </p:spPr>
        <p:txBody>
          <a:bodyPr wrap="square" rtlCol="0">
            <a:spAutoFit/>
          </a:bodyPr>
          <a:lstStyle/>
          <a:p>
            <a:r>
              <a:rPr lang="zh-CN" altLang="en-US" sz="3200" b="1" dirty="0">
                <a:solidFill>
                  <a:srgbClr val="1F497D"/>
                </a:solidFill>
                <a:latin typeface="微软雅黑" panose="020B0503020204020204" pitchFamily="34" charset="-122"/>
                <a:ea typeface="微软雅黑" panose="020B0503020204020204" pitchFamily="34" charset="-122"/>
                <a:sym typeface="+mn-ea"/>
              </a:rPr>
              <a:t>创业者港湾</a:t>
            </a:r>
          </a:p>
        </p:txBody>
      </p:sp>
      <p:sp>
        <p:nvSpPr>
          <p:cNvPr id="8" name="等腰三角形 7"/>
          <p:cNvSpPr/>
          <p:nvPr/>
        </p:nvSpPr>
        <p:spPr>
          <a:xfrm rot="10800000">
            <a:off x="1491097" y="5449058"/>
            <a:ext cx="425222" cy="366418"/>
          </a:xfrm>
          <a:prstGeom prst="triangle">
            <a:avLst/>
          </a:prstGeom>
          <a:solidFill>
            <a:schemeClr val="tx2"/>
          </a:solidFill>
          <a:ln>
            <a:noFill/>
          </a:ln>
          <a:effectLst>
            <a:outerShdw blurRad="50800" dist="1270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2.9 </a:t>
            </a:r>
            <a:r>
              <a:rPr lang="zh-CN" altLang="en-US" sz="3200" b="1" dirty="0" smtClean="0">
                <a:solidFill>
                  <a:srgbClr val="0070C0"/>
                </a:solidFill>
                <a:latin typeface="微软雅黑" panose="020B0503020204020204" pitchFamily="34" charset="-122"/>
                <a:ea typeface="微软雅黑" panose="020B0503020204020204" pitchFamily="34" charset="-122"/>
              </a:rPr>
              <a:t>知识产权</a:t>
            </a:r>
            <a:r>
              <a:rPr lang="zh-CN" altLang="en-US" sz="3200" b="1" dirty="0">
                <a:solidFill>
                  <a:srgbClr val="0070C0"/>
                </a:solidFill>
                <a:latin typeface="微软雅黑" panose="020B0503020204020204" pitchFamily="34" charset="-122"/>
                <a:ea typeface="微软雅黑" panose="020B0503020204020204" pitchFamily="34" charset="-122"/>
              </a:rPr>
              <a:t>平台</a:t>
            </a:r>
          </a:p>
        </p:txBody>
      </p:sp>
      <p:grpSp>
        <p:nvGrpSpPr>
          <p:cNvPr id="2" name="组合 75"/>
          <p:cNvGrpSpPr/>
          <p:nvPr/>
        </p:nvGrpSpPr>
        <p:grpSpPr>
          <a:xfrm>
            <a:off x="1" y="260648"/>
            <a:ext cx="1403584" cy="387627"/>
            <a:chOff x="0" y="188640"/>
            <a:chExt cx="1664323" cy="459635"/>
          </a:xfrm>
        </p:grpSpPr>
        <p:sp>
          <p:nvSpPr>
            <p:cNvPr id="21" name="五边形 2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燕尾形 2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3" name="燕尾形 2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4" name="直接连接符 23"/>
          <p:cNvCxnSpPr/>
          <p:nvPr/>
        </p:nvCxnSpPr>
        <p:spPr>
          <a:xfrm>
            <a:off x="1491324" y="692696"/>
            <a:ext cx="8114469"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cstate="print"/>
          <a:srcRect l="6608" r="5283"/>
          <a:stretch>
            <a:fillRect/>
          </a:stretch>
        </p:blipFill>
        <p:spPr bwMode="auto">
          <a:xfrm>
            <a:off x="972319" y="2204864"/>
            <a:ext cx="4716735" cy="3891306"/>
          </a:xfrm>
          <a:prstGeom prst="rect">
            <a:avLst/>
          </a:prstGeom>
          <a:noFill/>
          <a:ln w="9525">
            <a:noFill/>
            <a:miter lim="800000"/>
            <a:headEnd/>
            <a:tailEnd/>
          </a:ln>
        </p:spPr>
      </p:pic>
      <p:sp>
        <p:nvSpPr>
          <p:cNvPr id="55" name="TextBox 54"/>
          <p:cNvSpPr txBox="1"/>
          <p:nvPr/>
        </p:nvSpPr>
        <p:spPr>
          <a:xfrm>
            <a:off x="972319" y="1250176"/>
            <a:ext cx="10657184" cy="646331"/>
          </a:xfrm>
          <a:prstGeom prst="rect">
            <a:avLst/>
          </a:prstGeom>
          <a:noFill/>
        </p:spPr>
        <p:txBody>
          <a:bodyPr wrap="square" rtlCol="0">
            <a:spAutoFit/>
          </a:bodyPr>
          <a:lstStyle/>
          <a:p>
            <a:pPr lvl="0" algn="just"/>
            <a:r>
              <a:rPr lang="zh-CN" altLang="zh-CN" dirty="0">
                <a:latin typeface="微软雅黑" panose="020B0503020204020204" pitchFamily="34" charset="-122"/>
                <a:ea typeface="微软雅黑" panose="020B0503020204020204" pitchFamily="34" charset="-122"/>
              </a:rPr>
              <a:t>与省市知识产权保护中心和知识产权运营机构合作，构建“政、产、学、研、金、介、用”多维度知识产权服务体系（联合省、市知识产权保护中心及知识产权中介机构，按照平台运营方案开展相关活动）</a:t>
            </a:r>
            <a:endParaRPr lang="zh-CN" altLang="en-US" dirty="0">
              <a:latin typeface="微软雅黑" panose="020B0503020204020204" pitchFamily="34" charset="-122"/>
              <a:ea typeface="微软雅黑" panose="020B0503020204020204" pitchFamily="34" charset="-122"/>
            </a:endParaRPr>
          </a:p>
        </p:txBody>
      </p:sp>
      <p:sp>
        <p:nvSpPr>
          <p:cNvPr id="57" name="Rounded Rectangle 7"/>
          <p:cNvSpPr/>
          <p:nvPr/>
        </p:nvSpPr>
        <p:spPr>
          <a:xfrm>
            <a:off x="6156895" y="2228855"/>
            <a:ext cx="5166995" cy="873125"/>
          </a:xfrm>
          <a:prstGeom prst="roundRect">
            <a:avLst>
              <a:gd name="adj" fmla="val 1078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58" name="Oval 38"/>
          <p:cNvSpPr/>
          <p:nvPr/>
        </p:nvSpPr>
        <p:spPr>
          <a:xfrm>
            <a:off x="6384860" y="2405385"/>
            <a:ext cx="558800" cy="5194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微软雅黑" panose="020B0503020204020204" pitchFamily="34" charset="-122"/>
              <a:ea typeface="微软雅黑" panose="020B0503020204020204" pitchFamily="34" charset="-122"/>
              <a:cs typeface="Calibri Light" panose="020F0302020204030204" pitchFamily="34" charset="0"/>
            </a:endParaRPr>
          </a:p>
        </p:txBody>
      </p:sp>
      <p:grpSp>
        <p:nvGrpSpPr>
          <p:cNvPr id="3" name="Group 39"/>
          <p:cNvGrpSpPr/>
          <p:nvPr/>
        </p:nvGrpSpPr>
        <p:grpSpPr>
          <a:xfrm>
            <a:off x="6537260" y="2534925"/>
            <a:ext cx="253365" cy="235585"/>
            <a:chOff x="2900363" y="3976688"/>
            <a:chExt cx="425450" cy="425450"/>
          </a:xfrm>
          <a:solidFill>
            <a:schemeClr val="bg1"/>
          </a:solidFill>
        </p:grpSpPr>
        <p:sp>
          <p:nvSpPr>
            <p:cNvPr id="86" name="Freeform 175"/>
            <p:cNvSpPr>
              <a:spLocks noEditPoints="1"/>
            </p:cNvSpPr>
            <p:nvPr/>
          </p:nvSpPr>
          <p:spPr bwMode="auto">
            <a:xfrm>
              <a:off x="2900363" y="4033838"/>
              <a:ext cx="368300" cy="368300"/>
            </a:xfrm>
            <a:custGeom>
              <a:avLst/>
              <a:gdLst>
                <a:gd name="T0" fmla="*/ 0 w 232"/>
                <a:gd name="T1" fmla="*/ 232 h 232"/>
                <a:gd name="T2" fmla="*/ 24 w 232"/>
                <a:gd name="T3" fmla="*/ 139 h 232"/>
                <a:gd name="T4" fmla="*/ 163 w 232"/>
                <a:gd name="T5" fmla="*/ 0 h 232"/>
                <a:gd name="T6" fmla="*/ 232 w 232"/>
                <a:gd name="T7" fmla="*/ 68 h 232"/>
                <a:gd name="T8" fmla="*/ 92 w 232"/>
                <a:gd name="T9" fmla="*/ 208 h 232"/>
                <a:gd name="T10" fmla="*/ 0 w 232"/>
                <a:gd name="T11" fmla="*/ 232 h 232"/>
                <a:gd name="T12" fmla="*/ 38 w 232"/>
                <a:gd name="T13" fmla="*/ 149 h 232"/>
                <a:gd name="T14" fmla="*/ 24 w 232"/>
                <a:gd name="T15" fmla="*/ 208 h 232"/>
                <a:gd name="T16" fmla="*/ 83 w 232"/>
                <a:gd name="T17" fmla="*/ 194 h 232"/>
                <a:gd name="T18" fmla="*/ 208 w 232"/>
                <a:gd name="T19" fmla="*/ 68 h 232"/>
                <a:gd name="T20" fmla="*/ 163 w 232"/>
                <a:gd name="T21" fmla="*/ 23 h 232"/>
                <a:gd name="T22" fmla="*/ 38 w 232"/>
                <a:gd name="T23" fmla="*/ 14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 h="232">
                  <a:moveTo>
                    <a:pt x="0" y="232"/>
                  </a:moveTo>
                  <a:lnTo>
                    <a:pt x="24" y="139"/>
                  </a:lnTo>
                  <a:lnTo>
                    <a:pt x="163" y="0"/>
                  </a:lnTo>
                  <a:lnTo>
                    <a:pt x="232" y="68"/>
                  </a:lnTo>
                  <a:lnTo>
                    <a:pt x="92" y="208"/>
                  </a:lnTo>
                  <a:lnTo>
                    <a:pt x="0" y="232"/>
                  </a:lnTo>
                  <a:close/>
                  <a:moveTo>
                    <a:pt x="38" y="149"/>
                  </a:moveTo>
                  <a:lnTo>
                    <a:pt x="24" y="208"/>
                  </a:lnTo>
                  <a:lnTo>
                    <a:pt x="83" y="194"/>
                  </a:lnTo>
                  <a:lnTo>
                    <a:pt x="208" y="68"/>
                  </a:lnTo>
                  <a:lnTo>
                    <a:pt x="163" y="23"/>
                  </a:lnTo>
                  <a:lnTo>
                    <a:pt x="38" y="149"/>
                  </a:lnTo>
                  <a:close/>
                </a:path>
              </a:pathLst>
            </a:custGeom>
            <a:grpFill/>
            <a:ln w="9525">
              <a:noFill/>
              <a:round/>
            </a:ln>
          </p:spPr>
          <p:txBody>
            <a:bodyPr vert="horz" wrap="square" lIns="91440" tIns="45720" rIns="91440" bIns="45720" numCol="1" anchor="t" anchorCtr="0" compatLnSpc="1"/>
            <a:lstStyle/>
            <a:p>
              <a:endParaRPr lang="en-IN" dirty="0">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87" name="Freeform 176"/>
            <p:cNvSpPr/>
            <p:nvPr/>
          </p:nvSpPr>
          <p:spPr bwMode="auto">
            <a:xfrm>
              <a:off x="2944813" y="4251325"/>
              <a:ext cx="106362" cy="104775"/>
            </a:xfrm>
            <a:custGeom>
              <a:avLst/>
              <a:gdLst>
                <a:gd name="T0" fmla="*/ 20 w 28"/>
                <a:gd name="T1" fmla="*/ 28 h 28"/>
                <a:gd name="T2" fmla="*/ 0 w 28"/>
                <a:gd name="T3" fmla="*/ 8 h 28"/>
                <a:gd name="T4" fmla="*/ 2 w 28"/>
                <a:gd name="T5" fmla="*/ 0 h 28"/>
                <a:gd name="T6" fmla="*/ 28 w 28"/>
                <a:gd name="T7" fmla="*/ 26 h 28"/>
                <a:gd name="T8" fmla="*/ 20 w 28"/>
                <a:gd name="T9" fmla="*/ 28 h 28"/>
              </a:gdLst>
              <a:ahLst/>
              <a:cxnLst>
                <a:cxn ang="0">
                  <a:pos x="T0" y="T1"/>
                </a:cxn>
                <a:cxn ang="0">
                  <a:pos x="T2" y="T3"/>
                </a:cxn>
                <a:cxn ang="0">
                  <a:pos x="T4" y="T5"/>
                </a:cxn>
                <a:cxn ang="0">
                  <a:pos x="T6" y="T7"/>
                </a:cxn>
                <a:cxn ang="0">
                  <a:pos x="T8" y="T9"/>
                </a:cxn>
              </a:cxnLst>
              <a:rect l="0" t="0" r="r" b="b"/>
              <a:pathLst>
                <a:path w="28" h="28">
                  <a:moveTo>
                    <a:pt x="20" y="28"/>
                  </a:moveTo>
                  <a:cubicBezTo>
                    <a:pt x="18" y="18"/>
                    <a:pt x="10" y="10"/>
                    <a:pt x="0" y="8"/>
                  </a:cubicBezTo>
                  <a:cubicBezTo>
                    <a:pt x="2" y="0"/>
                    <a:pt x="2" y="0"/>
                    <a:pt x="2" y="0"/>
                  </a:cubicBezTo>
                  <a:cubicBezTo>
                    <a:pt x="14" y="4"/>
                    <a:pt x="24" y="14"/>
                    <a:pt x="28" y="26"/>
                  </a:cubicBezTo>
                  <a:lnTo>
                    <a:pt x="20" y="28"/>
                  </a:lnTo>
                  <a:close/>
                </a:path>
              </a:pathLst>
            </a:custGeom>
            <a:grpFill/>
            <a:ln w="9525">
              <a:noFill/>
              <a:round/>
            </a:ln>
          </p:spPr>
          <p:txBody>
            <a:bodyPr vert="horz" wrap="square" lIns="91440" tIns="45720" rIns="91440" bIns="45720" numCol="1" anchor="t" anchorCtr="0" compatLnSpc="1"/>
            <a:lstStyle/>
            <a:p>
              <a:endParaRPr lang="en-IN" dirty="0">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88" name="Freeform 177"/>
            <p:cNvSpPr/>
            <p:nvPr/>
          </p:nvSpPr>
          <p:spPr bwMode="auto">
            <a:xfrm>
              <a:off x="2998788" y="4086225"/>
              <a:ext cx="217487" cy="217488"/>
            </a:xfrm>
            <a:custGeom>
              <a:avLst/>
              <a:gdLst>
                <a:gd name="T0" fmla="*/ 14 w 137"/>
                <a:gd name="T1" fmla="*/ 137 h 137"/>
                <a:gd name="T2" fmla="*/ 0 w 137"/>
                <a:gd name="T3" fmla="*/ 123 h 137"/>
                <a:gd name="T4" fmla="*/ 123 w 137"/>
                <a:gd name="T5" fmla="*/ 0 h 137"/>
                <a:gd name="T6" fmla="*/ 137 w 137"/>
                <a:gd name="T7" fmla="*/ 14 h 137"/>
                <a:gd name="T8" fmla="*/ 14 w 137"/>
                <a:gd name="T9" fmla="*/ 137 h 137"/>
              </a:gdLst>
              <a:ahLst/>
              <a:cxnLst>
                <a:cxn ang="0">
                  <a:pos x="T0" y="T1"/>
                </a:cxn>
                <a:cxn ang="0">
                  <a:pos x="T2" y="T3"/>
                </a:cxn>
                <a:cxn ang="0">
                  <a:pos x="T4" y="T5"/>
                </a:cxn>
                <a:cxn ang="0">
                  <a:pos x="T6" y="T7"/>
                </a:cxn>
                <a:cxn ang="0">
                  <a:pos x="T8" y="T9"/>
                </a:cxn>
              </a:cxnLst>
              <a:rect l="0" t="0" r="r" b="b"/>
              <a:pathLst>
                <a:path w="137" h="137">
                  <a:moveTo>
                    <a:pt x="14" y="137"/>
                  </a:moveTo>
                  <a:lnTo>
                    <a:pt x="0" y="123"/>
                  </a:lnTo>
                  <a:lnTo>
                    <a:pt x="123" y="0"/>
                  </a:lnTo>
                  <a:lnTo>
                    <a:pt x="137" y="14"/>
                  </a:lnTo>
                  <a:lnTo>
                    <a:pt x="14" y="137"/>
                  </a:lnTo>
                  <a:close/>
                </a:path>
              </a:pathLst>
            </a:custGeom>
            <a:grpFill/>
            <a:ln w="9525">
              <a:noFill/>
              <a:round/>
            </a:ln>
          </p:spPr>
          <p:txBody>
            <a:bodyPr vert="horz" wrap="square" lIns="91440" tIns="45720" rIns="91440" bIns="45720" numCol="1" anchor="t" anchorCtr="0" compatLnSpc="1"/>
            <a:lstStyle/>
            <a:p>
              <a:endParaRPr lang="en-IN" dirty="0">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89" name="Freeform 178"/>
            <p:cNvSpPr/>
            <p:nvPr/>
          </p:nvSpPr>
          <p:spPr bwMode="auto">
            <a:xfrm>
              <a:off x="2919413" y="4337050"/>
              <a:ext cx="44450" cy="46038"/>
            </a:xfrm>
            <a:custGeom>
              <a:avLst/>
              <a:gdLst>
                <a:gd name="T0" fmla="*/ 0 w 12"/>
                <a:gd name="T1" fmla="*/ 12 h 12"/>
                <a:gd name="T2" fmla="*/ 12 w 12"/>
                <a:gd name="T3" fmla="*/ 9 h 12"/>
                <a:gd name="T4" fmla="*/ 3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cubicBezTo>
                    <a:pt x="12" y="9"/>
                    <a:pt x="12" y="9"/>
                    <a:pt x="12" y="9"/>
                  </a:cubicBezTo>
                  <a:cubicBezTo>
                    <a:pt x="11" y="5"/>
                    <a:pt x="7" y="1"/>
                    <a:pt x="3" y="0"/>
                  </a:cubicBezTo>
                  <a:lnTo>
                    <a:pt x="0" y="12"/>
                  </a:lnTo>
                  <a:close/>
                </a:path>
              </a:pathLst>
            </a:custGeom>
            <a:grpFill/>
            <a:ln w="9525">
              <a:noFill/>
              <a:round/>
            </a:ln>
          </p:spPr>
          <p:txBody>
            <a:bodyPr vert="horz" wrap="square" lIns="91440" tIns="45720" rIns="91440" bIns="45720" numCol="1" anchor="t" anchorCtr="0" compatLnSpc="1"/>
            <a:lstStyle/>
            <a:p>
              <a:endParaRPr lang="en-IN" dirty="0">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90" name="Freeform 179"/>
            <p:cNvSpPr>
              <a:spLocks noEditPoints="1"/>
            </p:cNvSpPr>
            <p:nvPr/>
          </p:nvSpPr>
          <p:spPr bwMode="auto">
            <a:xfrm>
              <a:off x="3170238" y="3976688"/>
              <a:ext cx="155575" cy="153988"/>
            </a:xfrm>
            <a:custGeom>
              <a:avLst/>
              <a:gdLst>
                <a:gd name="T0" fmla="*/ 29 w 41"/>
                <a:gd name="T1" fmla="*/ 41 h 41"/>
                <a:gd name="T2" fmla="*/ 0 w 41"/>
                <a:gd name="T3" fmla="*/ 12 h 41"/>
                <a:gd name="T4" fmla="*/ 11 w 41"/>
                <a:gd name="T5" fmla="*/ 0 h 41"/>
                <a:gd name="T6" fmla="*/ 13 w 41"/>
                <a:gd name="T7" fmla="*/ 1 h 41"/>
                <a:gd name="T8" fmla="*/ 40 w 41"/>
                <a:gd name="T9" fmla="*/ 28 h 41"/>
                <a:gd name="T10" fmla="*/ 41 w 41"/>
                <a:gd name="T11" fmla="*/ 30 h 41"/>
                <a:gd name="T12" fmla="*/ 29 w 41"/>
                <a:gd name="T13" fmla="*/ 41 h 41"/>
                <a:gd name="T14" fmla="*/ 10 w 41"/>
                <a:gd name="T15" fmla="*/ 12 h 41"/>
                <a:gd name="T16" fmla="*/ 29 w 41"/>
                <a:gd name="T17" fmla="*/ 31 h 41"/>
                <a:gd name="T18" fmla="*/ 33 w 41"/>
                <a:gd name="T19" fmla="*/ 27 h 41"/>
                <a:gd name="T20" fmla="*/ 14 w 41"/>
                <a:gd name="T21" fmla="*/ 8 h 41"/>
                <a:gd name="T22" fmla="*/ 10 w 41"/>
                <a:gd name="T2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1">
                  <a:moveTo>
                    <a:pt x="29" y="41"/>
                  </a:moveTo>
                  <a:cubicBezTo>
                    <a:pt x="0" y="12"/>
                    <a:pt x="0" y="12"/>
                    <a:pt x="0" y="12"/>
                  </a:cubicBezTo>
                  <a:cubicBezTo>
                    <a:pt x="11" y="0"/>
                    <a:pt x="11" y="0"/>
                    <a:pt x="11" y="0"/>
                  </a:cubicBezTo>
                  <a:cubicBezTo>
                    <a:pt x="13" y="1"/>
                    <a:pt x="13" y="1"/>
                    <a:pt x="13" y="1"/>
                  </a:cubicBezTo>
                  <a:cubicBezTo>
                    <a:pt x="27" y="2"/>
                    <a:pt x="39" y="14"/>
                    <a:pt x="40" y="28"/>
                  </a:cubicBezTo>
                  <a:cubicBezTo>
                    <a:pt x="41" y="30"/>
                    <a:pt x="41" y="30"/>
                    <a:pt x="41" y="30"/>
                  </a:cubicBezTo>
                  <a:lnTo>
                    <a:pt x="29" y="41"/>
                  </a:lnTo>
                  <a:close/>
                  <a:moveTo>
                    <a:pt x="10" y="12"/>
                  </a:moveTo>
                  <a:cubicBezTo>
                    <a:pt x="29" y="31"/>
                    <a:pt x="29" y="31"/>
                    <a:pt x="29" y="31"/>
                  </a:cubicBezTo>
                  <a:cubicBezTo>
                    <a:pt x="33" y="27"/>
                    <a:pt x="33" y="27"/>
                    <a:pt x="33" y="27"/>
                  </a:cubicBezTo>
                  <a:cubicBezTo>
                    <a:pt x="31" y="18"/>
                    <a:pt x="23" y="10"/>
                    <a:pt x="14" y="8"/>
                  </a:cubicBezTo>
                  <a:lnTo>
                    <a:pt x="10" y="12"/>
                  </a:lnTo>
                  <a:close/>
                </a:path>
              </a:pathLst>
            </a:custGeom>
            <a:grpFill/>
            <a:ln w="9525">
              <a:noFill/>
              <a:round/>
            </a:ln>
          </p:spPr>
          <p:txBody>
            <a:bodyPr vert="horz" wrap="square" lIns="91440" tIns="45720" rIns="91440" bIns="45720" numCol="1" anchor="t" anchorCtr="0" compatLnSpc="1"/>
            <a:lstStyle/>
            <a:p>
              <a:endParaRPr lang="en-IN" dirty="0">
                <a:latin typeface="微软雅黑" panose="020B0503020204020204" pitchFamily="34" charset="-122"/>
                <a:ea typeface="微软雅黑" panose="020B0503020204020204" pitchFamily="34" charset="-122"/>
                <a:cs typeface="Calibri Light" panose="020F0302020204030204" pitchFamily="34" charset="0"/>
              </a:endParaRPr>
            </a:p>
          </p:txBody>
        </p:sp>
      </p:grpSp>
      <p:sp>
        <p:nvSpPr>
          <p:cNvPr id="60" name="Rounded Rectangle 17"/>
          <p:cNvSpPr/>
          <p:nvPr/>
        </p:nvSpPr>
        <p:spPr>
          <a:xfrm>
            <a:off x="6156895" y="3261846"/>
            <a:ext cx="5166995" cy="873125"/>
          </a:xfrm>
          <a:prstGeom prst="roundRect">
            <a:avLst>
              <a:gd name="adj" fmla="val 1078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61" name="Rounded Rectangle 28"/>
          <p:cNvSpPr/>
          <p:nvPr/>
        </p:nvSpPr>
        <p:spPr>
          <a:xfrm>
            <a:off x="6156895" y="4278987"/>
            <a:ext cx="5166995" cy="873125"/>
          </a:xfrm>
          <a:prstGeom prst="roundRect">
            <a:avLst>
              <a:gd name="adj" fmla="val 1078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62" name="Rounded Rectangle 61"/>
          <p:cNvSpPr/>
          <p:nvPr/>
        </p:nvSpPr>
        <p:spPr>
          <a:xfrm>
            <a:off x="6149711" y="5292179"/>
            <a:ext cx="5166995" cy="873125"/>
          </a:xfrm>
          <a:prstGeom prst="roundRect">
            <a:avLst>
              <a:gd name="adj" fmla="val 1078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63" name="Oval 55"/>
          <p:cNvSpPr/>
          <p:nvPr/>
        </p:nvSpPr>
        <p:spPr>
          <a:xfrm>
            <a:off x="6384860" y="3438376"/>
            <a:ext cx="558800" cy="5194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微软雅黑" panose="020B0503020204020204" pitchFamily="34" charset="-122"/>
              <a:ea typeface="微软雅黑" panose="020B0503020204020204" pitchFamily="34" charset="-122"/>
              <a:cs typeface="Calibri Light" panose="020F0302020204030204" pitchFamily="34" charset="0"/>
            </a:endParaRPr>
          </a:p>
        </p:txBody>
      </p:sp>
      <p:grpSp>
        <p:nvGrpSpPr>
          <p:cNvPr id="4" name="Group 56"/>
          <p:cNvGrpSpPr/>
          <p:nvPr/>
        </p:nvGrpSpPr>
        <p:grpSpPr>
          <a:xfrm>
            <a:off x="6506145" y="3557121"/>
            <a:ext cx="309245" cy="281940"/>
            <a:chOff x="1393825" y="3976688"/>
            <a:chExt cx="428625" cy="420688"/>
          </a:xfrm>
          <a:solidFill>
            <a:schemeClr val="bg1"/>
          </a:solidFill>
        </p:grpSpPr>
        <p:sp>
          <p:nvSpPr>
            <p:cNvPr id="84" name="Freeform 136"/>
            <p:cNvSpPr>
              <a:spLocks noEditPoints="1"/>
            </p:cNvSpPr>
            <p:nvPr/>
          </p:nvSpPr>
          <p:spPr bwMode="auto">
            <a:xfrm>
              <a:off x="1393825" y="3976688"/>
              <a:ext cx="428625" cy="420688"/>
            </a:xfrm>
            <a:custGeom>
              <a:avLst/>
              <a:gdLst>
                <a:gd name="T0" fmla="*/ 50 w 114"/>
                <a:gd name="T1" fmla="*/ 112 h 112"/>
                <a:gd name="T2" fmla="*/ 41 w 114"/>
                <a:gd name="T3" fmla="*/ 109 h 112"/>
                <a:gd name="T4" fmla="*/ 5 w 114"/>
                <a:gd name="T5" fmla="*/ 73 h 112"/>
                <a:gd name="T6" fmla="*/ 5 w 114"/>
                <a:gd name="T7" fmla="*/ 55 h 112"/>
                <a:gd name="T8" fmla="*/ 53 w 114"/>
                <a:gd name="T9" fmla="*/ 7 h 112"/>
                <a:gd name="T10" fmla="*/ 71 w 114"/>
                <a:gd name="T11" fmla="*/ 0 h 112"/>
                <a:gd name="T12" fmla="*/ 101 w 114"/>
                <a:gd name="T13" fmla="*/ 0 h 112"/>
                <a:gd name="T14" fmla="*/ 114 w 114"/>
                <a:gd name="T15" fmla="*/ 13 h 112"/>
                <a:gd name="T16" fmla="*/ 114 w 114"/>
                <a:gd name="T17" fmla="*/ 43 h 112"/>
                <a:gd name="T18" fmla="*/ 107 w 114"/>
                <a:gd name="T19" fmla="*/ 61 h 112"/>
                <a:gd name="T20" fmla="*/ 59 w 114"/>
                <a:gd name="T21" fmla="*/ 109 h 112"/>
                <a:gd name="T22" fmla="*/ 50 w 114"/>
                <a:gd name="T23" fmla="*/ 112 h 112"/>
                <a:gd name="T24" fmla="*/ 71 w 114"/>
                <a:gd name="T25" fmla="*/ 8 h 112"/>
                <a:gd name="T26" fmla="*/ 59 w 114"/>
                <a:gd name="T27" fmla="*/ 13 h 112"/>
                <a:gd name="T28" fmla="*/ 11 w 114"/>
                <a:gd name="T29" fmla="*/ 61 h 112"/>
                <a:gd name="T30" fmla="*/ 11 w 114"/>
                <a:gd name="T31" fmla="*/ 67 h 112"/>
                <a:gd name="T32" fmla="*/ 47 w 114"/>
                <a:gd name="T33" fmla="*/ 103 h 112"/>
                <a:gd name="T34" fmla="*/ 53 w 114"/>
                <a:gd name="T35" fmla="*/ 103 h 112"/>
                <a:gd name="T36" fmla="*/ 101 w 114"/>
                <a:gd name="T37" fmla="*/ 55 h 112"/>
                <a:gd name="T38" fmla="*/ 106 w 114"/>
                <a:gd name="T39" fmla="*/ 43 h 112"/>
                <a:gd name="T40" fmla="*/ 106 w 114"/>
                <a:gd name="T41" fmla="*/ 13 h 112"/>
                <a:gd name="T42" fmla="*/ 101 w 114"/>
                <a:gd name="T43" fmla="*/ 8 h 112"/>
                <a:gd name="T44" fmla="*/ 71 w 114"/>
                <a:gd name="T45"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112">
                  <a:moveTo>
                    <a:pt x="50" y="112"/>
                  </a:moveTo>
                  <a:cubicBezTo>
                    <a:pt x="47" y="112"/>
                    <a:pt x="43" y="111"/>
                    <a:pt x="41" y="109"/>
                  </a:cubicBezTo>
                  <a:cubicBezTo>
                    <a:pt x="5" y="73"/>
                    <a:pt x="5" y="73"/>
                    <a:pt x="5" y="73"/>
                  </a:cubicBezTo>
                  <a:cubicBezTo>
                    <a:pt x="0" y="68"/>
                    <a:pt x="0" y="60"/>
                    <a:pt x="5" y="55"/>
                  </a:cubicBezTo>
                  <a:cubicBezTo>
                    <a:pt x="53" y="7"/>
                    <a:pt x="53" y="7"/>
                    <a:pt x="53" y="7"/>
                  </a:cubicBezTo>
                  <a:cubicBezTo>
                    <a:pt x="57" y="3"/>
                    <a:pt x="65" y="0"/>
                    <a:pt x="71" y="0"/>
                  </a:cubicBezTo>
                  <a:cubicBezTo>
                    <a:pt x="101" y="0"/>
                    <a:pt x="101" y="0"/>
                    <a:pt x="101" y="0"/>
                  </a:cubicBezTo>
                  <a:cubicBezTo>
                    <a:pt x="108" y="0"/>
                    <a:pt x="114" y="6"/>
                    <a:pt x="114" y="13"/>
                  </a:cubicBezTo>
                  <a:cubicBezTo>
                    <a:pt x="114" y="43"/>
                    <a:pt x="114" y="43"/>
                    <a:pt x="114" y="43"/>
                  </a:cubicBezTo>
                  <a:cubicBezTo>
                    <a:pt x="114" y="49"/>
                    <a:pt x="111" y="57"/>
                    <a:pt x="107" y="61"/>
                  </a:cubicBezTo>
                  <a:cubicBezTo>
                    <a:pt x="59" y="109"/>
                    <a:pt x="59" y="109"/>
                    <a:pt x="59" y="109"/>
                  </a:cubicBezTo>
                  <a:cubicBezTo>
                    <a:pt x="57" y="111"/>
                    <a:pt x="53" y="112"/>
                    <a:pt x="50" y="112"/>
                  </a:cubicBezTo>
                  <a:close/>
                  <a:moveTo>
                    <a:pt x="71" y="8"/>
                  </a:moveTo>
                  <a:cubicBezTo>
                    <a:pt x="67" y="8"/>
                    <a:pt x="61" y="10"/>
                    <a:pt x="59" y="13"/>
                  </a:cubicBezTo>
                  <a:cubicBezTo>
                    <a:pt x="11" y="61"/>
                    <a:pt x="11" y="61"/>
                    <a:pt x="11" y="61"/>
                  </a:cubicBezTo>
                  <a:cubicBezTo>
                    <a:pt x="9" y="62"/>
                    <a:pt x="9" y="66"/>
                    <a:pt x="11" y="67"/>
                  </a:cubicBezTo>
                  <a:cubicBezTo>
                    <a:pt x="47" y="103"/>
                    <a:pt x="47" y="103"/>
                    <a:pt x="47" y="103"/>
                  </a:cubicBezTo>
                  <a:cubicBezTo>
                    <a:pt x="48" y="105"/>
                    <a:pt x="52" y="105"/>
                    <a:pt x="53" y="103"/>
                  </a:cubicBezTo>
                  <a:cubicBezTo>
                    <a:pt x="101" y="55"/>
                    <a:pt x="101" y="55"/>
                    <a:pt x="101" y="55"/>
                  </a:cubicBezTo>
                  <a:cubicBezTo>
                    <a:pt x="104" y="53"/>
                    <a:pt x="106" y="47"/>
                    <a:pt x="106" y="43"/>
                  </a:cubicBezTo>
                  <a:cubicBezTo>
                    <a:pt x="106" y="13"/>
                    <a:pt x="106" y="13"/>
                    <a:pt x="106" y="13"/>
                  </a:cubicBezTo>
                  <a:cubicBezTo>
                    <a:pt x="106" y="10"/>
                    <a:pt x="104" y="8"/>
                    <a:pt x="101" y="8"/>
                  </a:cubicBezTo>
                  <a:lnTo>
                    <a:pt x="71" y="8"/>
                  </a:lnTo>
                  <a:close/>
                </a:path>
              </a:pathLst>
            </a:custGeom>
            <a:grpFill/>
            <a:ln w="9525">
              <a:noFill/>
              <a:round/>
            </a:ln>
          </p:spPr>
          <p:txBody>
            <a:bodyPr vert="horz" wrap="square" lIns="91440" tIns="45720" rIns="91440" bIns="45720" numCol="1" anchor="t" anchorCtr="0" compatLnSpc="1"/>
            <a:lstStyle/>
            <a:p>
              <a:endParaRPr lang="en-IN" dirty="0">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85" name="Freeform 137"/>
            <p:cNvSpPr>
              <a:spLocks noEditPoints="1"/>
            </p:cNvSpPr>
            <p:nvPr/>
          </p:nvSpPr>
          <p:spPr bwMode="auto">
            <a:xfrm>
              <a:off x="1641475" y="4037013"/>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1" y="8"/>
                    <a:pt x="8" y="11"/>
                    <a:pt x="8" y="16"/>
                  </a:cubicBezTo>
                  <a:cubicBezTo>
                    <a:pt x="8" y="21"/>
                    <a:pt x="11" y="24"/>
                    <a:pt x="16" y="24"/>
                  </a:cubicBezTo>
                  <a:cubicBezTo>
                    <a:pt x="21" y="24"/>
                    <a:pt x="24" y="21"/>
                    <a:pt x="24" y="16"/>
                  </a:cubicBezTo>
                  <a:cubicBezTo>
                    <a:pt x="24" y="11"/>
                    <a:pt x="21" y="8"/>
                    <a:pt x="16" y="8"/>
                  </a:cubicBezTo>
                  <a:close/>
                </a:path>
              </a:pathLst>
            </a:custGeom>
            <a:grpFill/>
            <a:ln w="9525">
              <a:noFill/>
              <a:round/>
            </a:ln>
          </p:spPr>
          <p:txBody>
            <a:bodyPr vert="horz" wrap="square" lIns="91440" tIns="45720" rIns="91440" bIns="45720" numCol="1" anchor="t" anchorCtr="0" compatLnSpc="1"/>
            <a:lstStyle/>
            <a:p>
              <a:endParaRPr lang="en-IN" dirty="0">
                <a:latin typeface="微软雅黑" panose="020B0503020204020204" pitchFamily="34" charset="-122"/>
                <a:ea typeface="微软雅黑" panose="020B0503020204020204" pitchFamily="34" charset="-122"/>
                <a:cs typeface="Calibri Light" panose="020F0302020204030204" pitchFamily="34" charset="0"/>
              </a:endParaRPr>
            </a:p>
          </p:txBody>
        </p:sp>
      </p:grpSp>
      <p:sp>
        <p:nvSpPr>
          <p:cNvPr id="65" name="Oval 62"/>
          <p:cNvSpPr/>
          <p:nvPr/>
        </p:nvSpPr>
        <p:spPr>
          <a:xfrm>
            <a:off x="6384860" y="4456152"/>
            <a:ext cx="558800" cy="5194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66" name="Freeform 292"/>
          <p:cNvSpPr>
            <a:spLocks noEditPoints="1"/>
          </p:cNvSpPr>
          <p:nvPr/>
        </p:nvSpPr>
        <p:spPr bwMode="auto">
          <a:xfrm>
            <a:off x="6532815" y="4599027"/>
            <a:ext cx="316865" cy="233680"/>
          </a:xfrm>
          <a:custGeom>
            <a:avLst/>
            <a:gdLst>
              <a:gd name="T0" fmla="*/ 489 w 581"/>
              <a:gd name="T1" fmla="*/ 160 h 461"/>
              <a:gd name="T2" fmla="*/ 496 w 581"/>
              <a:gd name="T3" fmla="*/ 235 h 461"/>
              <a:gd name="T4" fmla="*/ 476 w 581"/>
              <a:gd name="T5" fmla="*/ 301 h 461"/>
              <a:gd name="T6" fmla="*/ 465 w 581"/>
              <a:gd name="T7" fmla="*/ 307 h 461"/>
              <a:gd name="T8" fmla="*/ 454 w 581"/>
              <a:gd name="T9" fmla="*/ 303 h 461"/>
              <a:gd name="T10" fmla="*/ 452 w 581"/>
              <a:gd name="T11" fmla="*/ 289 h 461"/>
              <a:gd name="T12" fmla="*/ 469 w 581"/>
              <a:gd name="T13" fmla="*/ 232 h 461"/>
              <a:gd name="T14" fmla="*/ 459 w 581"/>
              <a:gd name="T15" fmla="*/ 153 h 461"/>
              <a:gd name="T16" fmla="*/ 452 w 581"/>
              <a:gd name="T17" fmla="*/ 129 h 461"/>
              <a:gd name="T18" fmla="*/ 463 w 581"/>
              <a:gd name="T19" fmla="*/ 120 h 461"/>
              <a:gd name="T20" fmla="*/ 476 w 581"/>
              <a:gd name="T21" fmla="*/ 127 h 461"/>
              <a:gd name="T22" fmla="*/ 536 w 581"/>
              <a:gd name="T23" fmla="*/ 53 h 461"/>
              <a:gd name="T24" fmla="*/ 522 w 581"/>
              <a:gd name="T25" fmla="*/ 57 h 461"/>
              <a:gd name="T26" fmla="*/ 522 w 581"/>
              <a:gd name="T27" fmla="*/ 72 h 461"/>
              <a:gd name="T28" fmla="*/ 549 w 581"/>
              <a:gd name="T29" fmla="*/ 158 h 461"/>
              <a:gd name="T30" fmla="*/ 553 w 581"/>
              <a:gd name="T31" fmla="*/ 248 h 461"/>
              <a:gd name="T32" fmla="*/ 520 w 581"/>
              <a:gd name="T33" fmla="*/ 357 h 461"/>
              <a:gd name="T34" fmla="*/ 522 w 581"/>
              <a:gd name="T35" fmla="*/ 371 h 461"/>
              <a:gd name="T36" fmla="*/ 533 w 581"/>
              <a:gd name="T37" fmla="*/ 375 h 461"/>
              <a:gd name="T38" fmla="*/ 559 w 581"/>
              <a:gd name="T39" fmla="*/ 338 h 461"/>
              <a:gd name="T40" fmla="*/ 581 w 581"/>
              <a:gd name="T41" fmla="*/ 224 h 461"/>
              <a:gd name="T42" fmla="*/ 571 w 581"/>
              <a:gd name="T43" fmla="*/ 134 h 461"/>
              <a:gd name="T44" fmla="*/ 544 w 581"/>
              <a:gd name="T45" fmla="*/ 59 h 461"/>
              <a:gd name="T46" fmla="*/ 393 w 581"/>
              <a:gd name="T47" fmla="*/ 410 h 461"/>
              <a:gd name="T48" fmla="*/ 373 w 581"/>
              <a:gd name="T49" fmla="*/ 428 h 461"/>
              <a:gd name="T50" fmla="*/ 244 w 581"/>
              <a:gd name="T51" fmla="*/ 333 h 461"/>
              <a:gd name="T52" fmla="*/ 200 w 581"/>
              <a:gd name="T53" fmla="*/ 426 h 461"/>
              <a:gd name="T54" fmla="*/ 182 w 581"/>
              <a:gd name="T55" fmla="*/ 454 h 461"/>
              <a:gd name="T56" fmla="*/ 119 w 581"/>
              <a:gd name="T57" fmla="*/ 461 h 461"/>
              <a:gd name="T58" fmla="*/ 94 w 581"/>
              <a:gd name="T59" fmla="*/ 454 h 461"/>
              <a:gd name="T60" fmla="*/ 77 w 581"/>
              <a:gd name="T61" fmla="*/ 426 h 461"/>
              <a:gd name="T62" fmla="*/ 44 w 581"/>
              <a:gd name="T63" fmla="*/ 333 h 461"/>
              <a:gd name="T64" fmla="*/ 13 w 581"/>
              <a:gd name="T65" fmla="*/ 320 h 461"/>
              <a:gd name="T66" fmla="*/ 0 w 581"/>
              <a:gd name="T67" fmla="*/ 290 h 461"/>
              <a:gd name="T68" fmla="*/ 4 w 581"/>
              <a:gd name="T69" fmla="*/ 118 h 461"/>
              <a:gd name="T70" fmla="*/ 28 w 581"/>
              <a:gd name="T71" fmla="*/ 96 h 461"/>
              <a:gd name="T72" fmla="*/ 353 w 581"/>
              <a:gd name="T73" fmla="*/ 6 h 461"/>
              <a:gd name="T74" fmla="*/ 360 w 581"/>
              <a:gd name="T75" fmla="*/ 2 h 461"/>
              <a:gd name="T76" fmla="*/ 386 w 581"/>
              <a:gd name="T77" fmla="*/ 7 h 461"/>
              <a:gd name="T78" fmla="*/ 42 w 581"/>
              <a:gd name="T79" fmla="*/ 307 h 461"/>
              <a:gd name="T80" fmla="*/ 42 w 581"/>
              <a:gd name="T81" fmla="*/ 120 h 461"/>
              <a:gd name="T82" fmla="*/ 26 w 581"/>
              <a:gd name="T83" fmla="*/ 134 h 461"/>
              <a:gd name="T84" fmla="*/ 31 w 581"/>
              <a:gd name="T85" fmla="*/ 301 h 461"/>
              <a:gd name="T86" fmla="*/ 175 w 581"/>
              <a:gd name="T87" fmla="*/ 333 h 461"/>
              <a:gd name="T88" fmla="*/ 103 w 581"/>
              <a:gd name="T89" fmla="*/ 425 h 461"/>
              <a:gd name="T90" fmla="*/ 158 w 581"/>
              <a:gd name="T91" fmla="*/ 436 h 461"/>
              <a:gd name="T92" fmla="*/ 173 w 581"/>
              <a:gd name="T93" fmla="*/ 425 h 461"/>
              <a:gd name="T94" fmla="*/ 366 w 581"/>
              <a:gd name="T95" fmla="*/ 30 h 461"/>
              <a:gd name="T96" fmla="*/ 366 w 581"/>
              <a:gd name="T97" fmla="*/ 3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1" h="461">
                <a:moveTo>
                  <a:pt x="476" y="127"/>
                </a:moveTo>
                <a:lnTo>
                  <a:pt x="476" y="127"/>
                </a:lnTo>
                <a:lnTo>
                  <a:pt x="483" y="143"/>
                </a:lnTo>
                <a:lnTo>
                  <a:pt x="489" y="160"/>
                </a:lnTo>
                <a:lnTo>
                  <a:pt x="494" y="180"/>
                </a:lnTo>
                <a:lnTo>
                  <a:pt x="496" y="206"/>
                </a:lnTo>
                <a:lnTo>
                  <a:pt x="496" y="221"/>
                </a:lnTo>
                <a:lnTo>
                  <a:pt x="496" y="235"/>
                </a:lnTo>
                <a:lnTo>
                  <a:pt x="492" y="250"/>
                </a:lnTo>
                <a:lnTo>
                  <a:pt x="489" y="267"/>
                </a:lnTo>
                <a:lnTo>
                  <a:pt x="483" y="283"/>
                </a:lnTo>
                <a:lnTo>
                  <a:pt x="476" y="301"/>
                </a:lnTo>
                <a:lnTo>
                  <a:pt x="476" y="301"/>
                </a:lnTo>
                <a:lnTo>
                  <a:pt x="474" y="303"/>
                </a:lnTo>
                <a:lnTo>
                  <a:pt x="472" y="307"/>
                </a:lnTo>
                <a:lnTo>
                  <a:pt x="465" y="307"/>
                </a:lnTo>
                <a:lnTo>
                  <a:pt x="465" y="307"/>
                </a:lnTo>
                <a:lnTo>
                  <a:pt x="459" y="307"/>
                </a:lnTo>
                <a:lnTo>
                  <a:pt x="459" y="307"/>
                </a:lnTo>
                <a:lnTo>
                  <a:pt x="454" y="303"/>
                </a:lnTo>
                <a:lnTo>
                  <a:pt x="452" y="300"/>
                </a:lnTo>
                <a:lnTo>
                  <a:pt x="452" y="294"/>
                </a:lnTo>
                <a:lnTo>
                  <a:pt x="452" y="289"/>
                </a:lnTo>
                <a:lnTo>
                  <a:pt x="452" y="289"/>
                </a:lnTo>
                <a:lnTo>
                  <a:pt x="459" y="274"/>
                </a:lnTo>
                <a:lnTo>
                  <a:pt x="463" y="259"/>
                </a:lnTo>
                <a:lnTo>
                  <a:pt x="467" y="246"/>
                </a:lnTo>
                <a:lnTo>
                  <a:pt x="469" y="232"/>
                </a:lnTo>
                <a:lnTo>
                  <a:pt x="470" y="208"/>
                </a:lnTo>
                <a:lnTo>
                  <a:pt x="467" y="186"/>
                </a:lnTo>
                <a:lnTo>
                  <a:pt x="463" y="167"/>
                </a:lnTo>
                <a:lnTo>
                  <a:pt x="459" y="153"/>
                </a:lnTo>
                <a:lnTo>
                  <a:pt x="454" y="140"/>
                </a:lnTo>
                <a:lnTo>
                  <a:pt x="454" y="140"/>
                </a:lnTo>
                <a:lnTo>
                  <a:pt x="452" y="134"/>
                </a:lnTo>
                <a:lnTo>
                  <a:pt x="452" y="129"/>
                </a:lnTo>
                <a:lnTo>
                  <a:pt x="454" y="125"/>
                </a:lnTo>
                <a:lnTo>
                  <a:pt x="457" y="121"/>
                </a:lnTo>
                <a:lnTo>
                  <a:pt x="457" y="121"/>
                </a:lnTo>
                <a:lnTo>
                  <a:pt x="463" y="120"/>
                </a:lnTo>
                <a:lnTo>
                  <a:pt x="469" y="121"/>
                </a:lnTo>
                <a:lnTo>
                  <a:pt x="472" y="123"/>
                </a:lnTo>
                <a:lnTo>
                  <a:pt x="476" y="127"/>
                </a:lnTo>
                <a:lnTo>
                  <a:pt x="476" y="127"/>
                </a:lnTo>
                <a:close/>
                <a:moveTo>
                  <a:pt x="544" y="59"/>
                </a:moveTo>
                <a:lnTo>
                  <a:pt x="544" y="59"/>
                </a:lnTo>
                <a:lnTo>
                  <a:pt x="540" y="55"/>
                </a:lnTo>
                <a:lnTo>
                  <a:pt x="536" y="53"/>
                </a:lnTo>
                <a:lnTo>
                  <a:pt x="531" y="53"/>
                </a:lnTo>
                <a:lnTo>
                  <a:pt x="527" y="55"/>
                </a:lnTo>
                <a:lnTo>
                  <a:pt x="527" y="55"/>
                </a:lnTo>
                <a:lnTo>
                  <a:pt x="522" y="57"/>
                </a:lnTo>
                <a:lnTo>
                  <a:pt x="520" y="63"/>
                </a:lnTo>
                <a:lnTo>
                  <a:pt x="520" y="68"/>
                </a:lnTo>
                <a:lnTo>
                  <a:pt x="522" y="72"/>
                </a:lnTo>
                <a:lnTo>
                  <a:pt x="522" y="72"/>
                </a:lnTo>
                <a:lnTo>
                  <a:pt x="525" y="79"/>
                </a:lnTo>
                <a:lnTo>
                  <a:pt x="533" y="96"/>
                </a:lnTo>
                <a:lnTo>
                  <a:pt x="540" y="123"/>
                </a:lnTo>
                <a:lnTo>
                  <a:pt x="549" y="158"/>
                </a:lnTo>
                <a:lnTo>
                  <a:pt x="551" y="178"/>
                </a:lnTo>
                <a:lnTo>
                  <a:pt x="553" y="200"/>
                </a:lnTo>
                <a:lnTo>
                  <a:pt x="553" y="222"/>
                </a:lnTo>
                <a:lnTo>
                  <a:pt x="553" y="248"/>
                </a:lnTo>
                <a:lnTo>
                  <a:pt x="548" y="274"/>
                </a:lnTo>
                <a:lnTo>
                  <a:pt x="542" y="300"/>
                </a:lnTo>
                <a:lnTo>
                  <a:pt x="533" y="327"/>
                </a:lnTo>
                <a:lnTo>
                  <a:pt x="520" y="357"/>
                </a:lnTo>
                <a:lnTo>
                  <a:pt x="520" y="357"/>
                </a:lnTo>
                <a:lnTo>
                  <a:pt x="520" y="362"/>
                </a:lnTo>
                <a:lnTo>
                  <a:pt x="520" y="366"/>
                </a:lnTo>
                <a:lnTo>
                  <a:pt x="522" y="371"/>
                </a:lnTo>
                <a:lnTo>
                  <a:pt x="527" y="375"/>
                </a:lnTo>
                <a:lnTo>
                  <a:pt x="527" y="375"/>
                </a:lnTo>
                <a:lnTo>
                  <a:pt x="533" y="375"/>
                </a:lnTo>
                <a:lnTo>
                  <a:pt x="533" y="375"/>
                </a:lnTo>
                <a:lnTo>
                  <a:pt x="540" y="373"/>
                </a:lnTo>
                <a:lnTo>
                  <a:pt x="546" y="368"/>
                </a:lnTo>
                <a:lnTo>
                  <a:pt x="546" y="368"/>
                </a:lnTo>
                <a:lnTo>
                  <a:pt x="559" y="338"/>
                </a:lnTo>
                <a:lnTo>
                  <a:pt x="568" y="309"/>
                </a:lnTo>
                <a:lnTo>
                  <a:pt x="575" y="279"/>
                </a:lnTo>
                <a:lnTo>
                  <a:pt x="579" y="252"/>
                </a:lnTo>
                <a:lnTo>
                  <a:pt x="581" y="224"/>
                </a:lnTo>
                <a:lnTo>
                  <a:pt x="581" y="200"/>
                </a:lnTo>
                <a:lnTo>
                  <a:pt x="579" y="176"/>
                </a:lnTo>
                <a:lnTo>
                  <a:pt x="575" y="154"/>
                </a:lnTo>
                <a:lnTo>
                  <a:pt x="571" y="134"/>
                </a:lnTo>
                <a:lnTo>
                  <a:pt x="566" y="116"/>
                </a:lnTo>
                <a:lnTo>
                  <a:pt x="557" y="86"/>
                </a:lnTo>
                <a:lnTo>
                  <a:pt x="548" y="68"/>
                </a:lnTo>
                <a:lnTo>
                  <a:pt x="544" y="59"/>
                </a:lnTo>
                <a:lnTo>
                  <a:pt x="544" y="59"/>
                </a:lnTo>
                <a:close/>
                <a:moveTo>
                  <a:pt x="393" y="26"/>
                </a:moveTo>
                <a:lnTo>
                  <a:pt x="393" y="410"/>
                </a:lnTo>
                <a:lnTo>
                  <a:pt x="393" y="410"/>
                </a:lnTo>
                <a:lnTo>
                  <a:pt x="390" y="419"/>
                </a:lnTo>
                <a:lnTo>
                  <a:pt x="386" y="425"/>
                </a:lnTo>
                <a:lnTo>
                  <a:pt x="380" y="428"/>
                </a:lnTo>
                <a:lnTo>
                  <a:pt x="373" y="428"/>
                </a:lnTo>
                <a:lnTo>
                  <a:pt x="373" y="428"/>
                </a:lnTo>
                <a:lnTo>
                  <a:pt x="366" y="426"/>
                </a:lnTo>
                <a:lnTo>
                  <a:pt x="355" y="421"/>
                </a:lnTo>
                <a:lnTo>
                  <a:pt x="244" y="333"/>
                </a:lnTo>
                <a:lnTo>
                  <a:pt x="200" y="333"/>
                </a:lnTo>
                <a:lnTo>
                  <a:pt x="200" y="417"/>
                </a:lnTo>
                <a:lnTo>
                  <a:pt x="200" y="417"/>
                </a:lnTo>
                <a:lnTo>
                  <a:pt x="200" y="426"/>
                </a:lnTo>
                <a:lnTo>
                  <a:pt x="198" y="436"/>
                </a:lnTo>
                <a:lnTo>
                  <a:pt x="193" y="443"/>
                </a:lnTo>
                <a:lnTo>
                  <a:pt x="187" y="448"/>
                </a:lnTo>
                <a:lnTo>
                  <a:pt x="182" y="454"/>
                </a:lnTo>
                <a:lnTo>
                  <a:pt x="175" y="458"/>
                </a:lnTo>
                <a:lnTo>
                  <a:pt x="165" y="459"/>
                </a:lnTo>
                <a:lnTo>
                  <a:pt x="158" y="461"/>
                </a:lnTo>
                <a:lnTo>
                  <a:pt x="119" y="461"/>
                </a:lnTo>
                <a:lnTo>
                  <a:pt x="119" y="461"/>
                </a:lnTo>
                <a:lnTo>
                  <a:pt x="110" y="459"/>
                </a:lnTo>
                <a:lnTo>
                  <a:pt x="101" y="458"/>
                </a:lnTo>
                <a:lnTo>
                  <a:pt x="94" y="454"/>
                </a:lnTo>
                <a:lnTo>
                  <a:pt x="88" y="448"/>
                </a:lnTo>
                <a:lnTo>
                  <a:pt x="83" y="443"/>
                </a:lnTo>
                <a:lnTo>
                  <a:pt x="79" y="436"/>
                </a:lnTo>
                <a:lnTo>
                  <a:pt x="77" y="426"/>
                </a:lnTo>
                <a:lnTo>
                  <a:pt x="75" y="417"/>
                </a:lnTo>
                <a:lnTo>
                  <a:pt x="75" y="333"/>
                </a:lnTo>
                <a:lnTo>
                  <a:pt x="44" y="333"/>
                </a:lnTo>
                <a:lnTo>
                  <a:pt x="44" y="333"/>
                </a:lnTo>
                <a:lnTo>
                  <a:pt x="35" y="333"/>
                </a:lnTo>
                <a:lnTo>
                  <a:pt x="28" y="329"/>
                </a:lnTo>
                <a:lnTo>
                  <a:pt x="20" y="325"/>
                </a:lnTo>
                <a:lnTo>
                  <a:pt x="13" y="320"/>
                </a:lnTo>
                <a:lnTo>
                  <a:pt x="7" y="314"/>
                </a:lnTo>
                <a:lnTo>
                  <a:pt x="4" y="307"/>
                </a:lnTo>
                <a:lnTo>
                  <a:pt x="2" y="298"/>
                </a:lnTo>
                <a:lnTo>
                  <a:pt x="0" y="290"/>
                </a:lnTo>
                <a:lnTo>
                  <a:pt x="0" y="134"/>
                </a:lnTo>
                <a:lnTo>
                  <a:pt x="0" y="134"/>
                </a:lnTo>
                <a:lnTo>
                  <a:pt x="2" y="127"/>
                </a:lnTo>
                <a:lnTo>
                  <a:pt x="4" y="118"/>
                </a:lnTo>
                <a:lnTo>
                  <a:pt x="7" y="110"/>
                </a:lnTo>
                <a:lnTo>
                  <a:pt x="13" y="105"/>
                </a:lnTo>
                <a:lnTo>
                  <a:pt x="20" y="99"/>
                </a:lnTo>
                <a:lnTo>
                  <a:pt x="28" y="96"/>
                </a:lnTo>
                <a:lnTo>
                  <a:pt x="35" y="94"/>
                </a:lnTo>
                <a:lnTo>
                  <a:pt x="44" y="92"/>
                </a:lnTo>
                <a:lnTo>
                  <a:pt x="244" y="92"/>
                </a:lnTo>
                <a:lnTo>
                  <a:pt x="353" y="6"/>
                </a:lnTo>
                <a:lnTo>
                  <a:pt x="353" y="6"/>
                </a:lnTo>
                <a:lnTo>
                  <a:pt x="355" y="4"/>
                </a:lnTo>
                <a:lnTo>
                  <a:pt x="355" y="4"/>
                </a:lnTo>
                <a:lnTo>
                  <a:pt x="360" y="2"/>
                </a:lnTo>
                <a:lnTo>
                  <a:pt x="369" y="0"/>
                </a:lnTo>
                <a:lnTo>
                  <a:pt x="369" y="0"/>
                </a:lnTo>
                <a:lnTo>
                  <a:pt x="378" y="2"/>
                </a:lnTo>
                <a:lnTo>
                  <a:pt x="386" y="7"/>
                </a:lnTo>
                <a:lnTo>
                  <a:pt x="391" y="15"/>
                </a:lnTo>
                <a:lnTo>
                  <a:pt x="393" y="26"/>
                </a:lnTo>
                <a:lnTo>
                  <a:pt x="393" y="26"/>
                </a:lnTo>
                <a:close/>
                <a:moveTo>
                  <a:pt x="42" y="307"/>
                </a:moveTo>
                <a:lnTo>
                  <a:pt x="235" y="307"/>
                </a:lnTo>
                <a:lnTo>
                  <a:pt x="235" y="120"/>
                </a:lnTo>
                <a:lnTo>
                  <a:pt x="42" y="120"/>
                </a:lnTo>
                <a:lnTo>
                  <a:pt x="42" y="120"/>
                </a:lnTo>
                <a:lnTo>
                  <a:pt x="37" y="120"/>
                </a:lnTo>
                <a:lnTo>
                  <a:pt x="31" y="123"/>
                </a:lnTo>
                <a:lnTo>
                  <a:pt x="28" y="129"/>
                </a:lnTo>
                <a:lnTo>
                  <a:pt x="26" y="134"/>
                </a:lnTo>
                <a:lnTo>
                  <a:pt x="26" y="290"/>
                </a:lnTo>
                <a:lnTo>
                  <a:pt x="26" y="290"/>
                </a:lnTo>
                <a:lnTo>
                  <a:pt x="28" y="296"/>
                </a:lnTo>
                <a:lnTo>
                  <a:pt x="31" y="301"/>
                </a:lnTo>
                <a:lnTo>
                  <a:pt x="37" y="305"/>
                </a:lnTo>
                <a:lnTo>
                  <a:pt x="42" y="307"/>
                </a:lnTo>
                <a:lnTo>
                  <a:pt x="42" y="307"/>
                </a:lnTo>
                <a:close/>
                <a:moveTo>
                  <a:pt x="175" y="333"/>
                </a:moveTo>
                <a:lnTo>
                  <a:pt x="101" y="333"/>
                </a:lnTo>
                <a:lnTo>
                  <a:pt x="101" y="417"/>
                </a:lnTo>
                <a:lnTo>
                  <a:pt x="101" y="417"/>
                </a:lnTo>
                <a:lnTo>
                  <a:pt x="103" y="425"/>
                </a:lnTo>
                <a:lnTo>
                  <a:pt x="107" y="430"/>
                </a:lnTo>
                <a:lnTo>
                  <a:pt x="112" y="434"/>
                </a:lnTo>
                <a:lnTo>
                  <a:pt x="119" y="436"/>
                </a:lnTo>
                <a:lnTo>
                  <a:pt x="158" y="436"/>
                </a:lnTo>
                <a:lnTo>
                  <a:pt x="158" y="436"/>
                </a:lnTo>
                <a:lnTo>
                  <a:pt x="164" y="434"/>
                </a:lnTo>
                <a:lnTo>
                  <a:pt x="169" y="430"/>
                </a:lnTo>
                <a:lnTo>
                  <a:pt x="173" y="425"/>
                </a:lnTo>
                <a:lnTo>
                  <a:pt x="175" y="417"/>
                </a:lnTo>
                <a:lnTo>
                  <a:pt x="175" y="333"/>
                </a:lnTo>
                <a:lnTo>
                  <a:pt x="175" y="333"/>
                </a:lnTo>
                <a:close/>
                <a:moveTo>
                  <a:pt x="366" y="30"/>
                </a:moveTo>
                <a:lnTo>
                  <a:pt x="263" y="112"/>
                </a:lnTo>
                <a:lnTo>
                  <a:pt x="263" y="312"/>
                </a:lnTo>
                <a:lnTo>
                  <a:pt x="366" y="395"/>
                </a:lnTo>
                <a:lnTo>
                  <a:pt x="366" y="30"/>
                </a:lnTo>
                <a:close/>
                <a:moveTo>
                  <a:pt x="366" y="30"/>
                </a:moveTo>
                <a:lnTo>
                  <a:pt x="366" y="30"/>
                </a:lnTo>
                <a:close/>
              </a:path>
            </a:pathLst>
          </a:custGeom>
          <a:solidFill>
            <a:schemeClr val="bg1"/>
          </a:solidFill>
          <a:ln>
            <a:noFill/>
          </a:ln>
        </p:spPr>
        <p:txBody>
          <a:bodyPr vert="horz" wrap="square" lIns="91440" tIns="45720" rIns="91440" bIns="45720" numCol="1" anchor="t" anchorCtr="0" compatLnSpc="1"/>
          <a:lstStyle/>
          <a:p>
            <a:endParaRPr lang="en-IN" dirty="0">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67" name="Line 675"/>
          <p:cNvSpPr>
            <a:spLocks noChangeShapeType="1"/>
          </p:cNvSpPr>
          <p:nvPr/>
        </p:nvSpPr>
        <p:spPr bwMode="auto">
          <a:xfrm>
            <a:off x="6558850" y="4828897"/>
            <a:ext cx="0" cy="0"/>
          </a:xfrm>
          <a:prstGeom prst="lin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N" dirty="0">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68" name="Oval 111"/>
          <p:cNvSpPr/>
          <p:nvPr/>
        </p:nvSpPr>
        <p:spPr>
          <a:xfrm>
            <a:off x="6377676" y="5468709"/>
            <a:ext cx="558800" cy="5194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69" name="Freeform 655"/>
          <p:cNvSpPr>
            <a:spLocks noEditPoints="1"/>
          </p:cNvSpPr>
          <p:nvPr/>
        </p:nvSpPr>
        <p:spPr bwMode="auto">
          <a:xfrm>
            <a:off x="6511026" y="5618569"/>
            <a:ext cx="316230" cy="274955"/>
          </a:xfrm>
          <a:custGeom>
            <a:avLst/>
            <a:gdLst>
              <a:gd name="T0" fmla="*/ 457 w 458"/>
              <a:gd name="T1" fmla="*/ 141 h 428"/>
              <a:gd name="T2" fmla="*/ 382 w 458"/>
              <a:gd name="T3" fmla="*/ 9 h 428"/>
              <a:gd name="T4" fmla="*/ 382 w 458"/>
              <a:gd name="T5" fmla="*/ 9 h 428"/>
              <a:gd name="T6" fmla="*/ 379 w 458"/>
              <a:gd name="T7" fmla="*/ 5 h 428"/>
              <a:gd name="T8" fmla="*/ 376 w 458"/>
              <a:gd name="T9" fmla="*/ 2 h 428"/>
              <a:gd name="T10" fmla="*/ 372 w 458"/>
              <a:gd name="T11" fmla="*/ 0 h 428"/>
              <a:gd name="T12" fmla="*/ 367 w 458"/>
              <a:gd name="T13" fmla="*/ 0 h 428"/>
              <a:gd name="T14" fmla="*/ 91 w 458"/>
              <a:gd name="T15" fmla="*/ 0 h 428"/>
              <a:gd name="T16" fmla="*/ 91 w 458"/>
              <a:gd name="T17" fmla="*/ 0 h 428"/>
              <a:gd name="T18" fmla="*/ 87 w 458"/>
              <a:gd name="T19" fmla="*/ 0 h 428"/>
              <a:gd name="T20" fmla="*/ 82 w 458"/>
              <a:gd name="T21" fmla="*/ 2 h 428"/>
              <a:gd name="T22" fmla="*/ 79 w 458"/>
              <a:gd name="T23" fmla="*/ 5 h 428"/>
              <a:gd name="T24" fmla="*/ 76 w 458"/>
              <a:gd name="T25" fmla="*/ 9 h 428"/>
              <a:gd name="T26" fmla="*/ 1 w 458"/>
              <a:gd name="T27" fmla="*/ 141 h 428"/>
              <a:gd name="T28" fmla="*/ 1 w 458"/>
              <a:gd name="T29" fmla="*/ 141 h 428"/>
              <a:gd name="T30" fmla="*/ 0 w 458"/>
              <a:gd name="T31" fmla="*/ 145 h 428"/>
              <a:gd name="T32" fmla="*/ 0 w 458"/>
              <a:gd name="T33" fmla="*/ 151 h 428"/>
              <a:gd name="T34" fmla="*/ 0 w 458"/>
              <a:gd name="T35" fmla="*/ 156 h 428"/>
              <a:gd name="T36" fmla="*/ 3 w 458"/>
              <a:gd name="T37" fmla="*/ 160 h 428"/>
              <a:gd name="T38" fmla="*/ 216 w 458"/>
              <a:gd name="T39" fmla="*/ 422 h 428"/>
              <a:gd name="T40" fmla="*/ 216 w 458"/>
              <a:gd name="T41" fmla="*/ 422 h 428"/>
              <a:gd name="T42" fmla="*/ 222 w 458"/>
              <a:gd name="T43" fmla="*/ 426 h 428"/>
              <a:gd name="T44" fmla="*/ 230 w 458"/>
              <a:gd name="T45" fmla="*/ 428 h 428"/>
              <a:gd name="T46" fmla="*/ 230 w 458"/>
              <a:gd name="T47" fmla="*/ 428 h 428"/>
              <a:gd name="T48" fmla="*/ 236 w 458"/>
              <a:gd name="T49" fmla="*/ 426 h 428"/>
              <a:gd name="T50" fmla="*/ 242 w 458"/>
              <a:gd name="T51" fmla="*/ 422 h 428"/>
              <a:gd name="T52" fmla="*/ 455 w 458"/>
              <a:gd name="T53" fmla="*/ 160 h 428"/>
              <a:gd name="T54" fmla="*/ 455 w 458"/>
              <a:gd name="T55" fmla="*/ 160 h 428"/>
              <a:gd name="T56" fmla="*/ 458 w 458"/>
              <a:gd name="T57" fmla="*/ 156 h 428"/>
              <a:gd name="T58" fmla="*/ 458 w 458"/>
              <a:gd name="T59" fmla="*/ 151 h 428"/>
              <a:gd name="T60" fmla="*/ 458 w 458"/>
              <a:gd name="T61" fmla="*/ 145 h 428"/>
              <a:gd name="T62" fmla="*/ 457 w 458"/>
              <a:gd name="T63" fmla="*/ 141 h 428"/>
              <a:gd name="T64" fmla="*/ 457 w 458"/>
              <a:gd name="T65" fmla="*/ 141 h 428"/>
              <a:gd name="T66" fmla="*/ 149 w 458"/>
              <a:gd name="T67" fmla="*/ 33 h 428"/>
              <a:gd name="T68" fmla="*/ 309 w 458"/>
              <a:gd name="T69" fmla="*/ 33 h 428"/>
              <a:gd name="T70" fmla="*/ 230 w 458"/>
              <a:gd name="T71" fmla="*/ 124 h 428"/>
              <a:gd name="T72" fmla="*/ 149 w 458"/>
              <a:gd name="T73" fmla="*/ 33 h 428"/>
              <a:gd name="T74" fmla="*/ 212 w 458"/>
              <a:gd name="T75" fmla="*/ 363 h 428"/>
              <a:gd name="T76" fmla="*/ 52 w 458"/>
              <a:gd name="T77" fmla="*/ 166 h 428"/>
              <a:gd name="T78" fmla="*/ 212 w 458"/>
              <a:gd name="T79" fmla="*/ 166 h 428"/>
              <a:gd name="T80" fmla="*/ 212 w 458"/>
              <a:gd name="T81" fmla="*/ 363 h 428"/>
              <a:gd name="T82" fmla="*/ 246 w 458"/>
              <a:gd name="T83" fmla="*/ 166 h 428"/>
              <a:gd name="T84" fmla="*/ 406 w 458"/>
              <a:gd name="T85" fmla="*/ 166 h 428"/>
              <a:gd name="T86" fmla="*/ 246 w 458"/>
              <a:gd name="T87" fmla="*/ 363 h 428"/>
              <a:gd name="T88" fmla="*/ 246 w 458"/>
              <a:gd name="T89" fmla="*/ 166 h 428"/>
              <a:gd name="T90" fmla="*/ 414 w 458"/>
              <a:gd name="T91" fmla="*/ 132 h 428"/>
              <a:gd name="T92" fmla="*/ 267 w 458"/>
              <a:gd name="T93" fmla="*/ 132 h 428"/>
              <a:gd name="T94" fmla="*/ 355 w 458"/>
              <a:gd name="T95" fmla="*/ 33 h 428"/>
              <a:gd name="T96" fmla="*/ 357 w 458"/>
              <a:gd name="T97" fmla="*/ 33 h 428"/>
              <a:gd name="T98" fmla="*/ 414 w 458"/>
              <a:gd name="T99" fmla="*/ 132 h 428"/>
              <a:gd name="T100" fmla="*/ 102 w 458"/>
              <a:gd name="T101" fmla="*/ 33 h 428"/>
              <a:gd name="T102" fmla="*/ 103 w 458"/>
              <a:gd name="T103" fmla="*/ 33 h 428"/>
              <a:gd name="T104" fmla="*/ 191 w 458"/>
              <a:gd name="T105" fmla="*/ 132 h 428"/>
              <a:gd name="T106" fmla="*/ 45 w 458"/>
              <a:gd name="T107" fmla="*/ 132 h 428"/>
              <a:gd name="T108" fmla="*/ 102 w 458"/>
              <a:gd name="T109" fmla="*/ 33 h 428"/>
              <a:gd name="T110" fmla="*/ 102 w 458"/>
              <a:gd name="T111" fmla="*/ 33 h 428"/>
              <a:gd name="T112" fmla="*/ 102 w 458"/>
              <a:gd name="T113" fmla="*/ 3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8" h="428">
                <a:moveTo>
                  <a:pt x="457" y="141"/>
                </a:moveTo>
                <a:lnTo>
                  <a:pt x="382" y="9"/>
                </a:lnTo>
                <a:lnTo>
                  <a:pt x="382" y="9"/>
                </a:lnTo>
                <a:lnTo>
                  <a:pt x="379" y="5"/>
                </a:lnTo>
                <a:lnTo>
                  <a:pt x="376" y="2"/>
                </a:lnTo>
                <a:lnTo>
                  <a:pt x="372" y="0"/>
                </a:lnTo>
                <a:lnTo>
                  <a:pt x="367" y="0"/>
                </a:lnTo>
                <a:lnTo>
                  <a:pt x="91" y="0"/>
                </a:lnTo>
                <a:lnTo>
                  <a:pt x="91" y="0"/>
                </a:lnTo>
                <a:lnTo>
                  <a:pt x="87" y="0"/>
                </a:lnTo>
                <a:lnTo>
                  <a:pt x="82" y="2"/>
                </a:lnTo>
                <a:lnTo>
                  <a:pt x="79" y="5"/>
                </a:lnTo>
                <a:lnTo>
                  <a:pt x="76" y="9"/>
                </a:lnTo>
                <a:lnTo>
                  <a:pt x="1" y="141"/>
                </a:lnTo>
                <a:lnTo>
                  <a:pt x="1" y="141"/>
                </a:lnTo>
                <a:lnTo>
                  <a:pt x="0" y="145"/>
                </a:lnTo>
                <a:lnTo>
                  <a:pt x="0" y="151"/>
                </a:lnTo>
                <a:lnTo>
                  <a:pt x="0" y="156"/>
                </a:lnTo>
                <a:lnTo>
                  <a:pt x="3" y="160"/>
                </a:lnTo>
                <a:lnTo>
                  <a:pt x="216" y="422"/>
                </a:lnTo>
                <a:lnTo>
                  <a:pt x="216" y="422"/>
                </a:lnTo>
                <a:lnTo>
                  <a:pt x="222" y="426"/>
                </a:lnTo>
                <a:lnTo>
                  <a:pt x="230" y="428"/>
                </a:lnTo>
                <a:lnTo>
                  <a:pt x="230" y="428"/>
                </a:lnTo>
                <a:lnTo>
                  <a:pt x="236" y="426"/>
                </a:lnTo>
                <a:lnTo>
                  <a:pt x="242" y="422"/>
                </a:lnTo>
                <a:lnTo>
                  <a:pt x="455" y="160"/>
                </a:lnTo>
                <a:lnTo>
                  <a:pt x="455" y="160"/>
                </a:lnTo>
                <a:lnTo>
                  <a:pt x="458" y="156"/>
                </a:lnTo>
                <a:lnTo>
                  <a:pt x="458" y="151"/>
                </a:lnTo>
                <a:lnTo>
                  <a:pt x="458" y="145"/>
                </a:lnTo>
                <a:lnTo>
                  <a:pt x="457" y="141"/>
                </a:lnTo>
                <a:lnTo>
                  <a:pt x="457" y="141"/>
                </a:lnTo>
                <a:close/>
                <a:moveTo>
                  <a:pt x="149" y="33"/>
                </a:moveTo>
                <a:lnTo>
                  <a:pt x="309" y="33"/>
                </a:lnTo>
                <a:lnTo>
                  <a:pt x="230" y="124"/>
                </a:lnTo>
                <a:lnTo>
                  <a:pt x="149" y="33"/>
                </a:lnTo>
                <a:close/>
                <a:moveTo>
                  <a:pt x="212" y="363"/>
                </a:moveTo>
                <a:lnTo>
                  <a:pt x="52" y="166"/>
                </a:lnTo>
                <a:lnTo>
                  <a:pt x="212" y="166"/>
                </a:lnTo>
                <a:lnTo>
                  <a:pt x="212" y="363"/>
                </a:lnTo>
                <a:close/>
                <a:moveTo>
                  <a:pt x="246" y="166"/>
                </a:moveTo>
                <a:lnTo>
                  <a:pt x="406" y="166"/>
                </a:lnTo>
                <a:lnTo>
                  <a:pt x="246" y="363"/>
                </a:lnTo>
                <a:lnTo>
                  <a:pt x="246" y="166"/>
                </a:lnTo>
                <a:close/>
                <a:moveTo>
                  <a:pt x="414" y="132"/>
                </a:moveTo>
                <a:lnTo>
                  <a:pt x="267" y="132"/>
                </a:lnTo>
                <a:lnTo>
                  <a:pt x="355" y="33"/>
                </a:lnTo>
                <a:lnTo>
                  <a:pt x="357" y="33"/>
                </a:lnTo>
                <a:lnTo>
                  <a:pt x="414" y="132"/>
                </a:lnTo>
                <a:close/>
                <a:moveTo>
                  <a:pt x="102" y="33"/>
                </a:moveTo>
                <a:lnTo>
                  <a:pt x="103" y="33"/>
                </a:lnTo>
                <a:lnTo>
                  <a:pt x="191" y="132"/>
                </a:lnTo>
                <a:lnTo>
                  <a:pt x="45" y="132"/>
                </a:lnTo>
                <a:lnTo>
                  <a:pt x="102" y="33"/>
                </a:lnTo>
                <a:close/>
                <a:moveTo>
                  <a:pt x="102" y="33"/>
                </a:moveTo>
                <a:lnTo>
                  <a:pt x="102" y="33"/>
                </a:lnTo>
                <a:close/>
              </a:path>
            </a:pathLst>
          </a:custGeom>
          <a:solidFill>
            <a:schemeClr val="bg1"/>
          </a:solidFill>
          <a:ln>
            <a:noFill/>
          </a:ln>
        </p:spPr>
        <p:txBody>
          <a:bodyPr vert="horz" wrap="square" lIns="91440" tIns="45720" rIns="91440" bIns="45720" numCol="1" anchor="t" anchorCtr="0" compatLnSpc="1"/>
          <a:lstStyle/>
          <a:p>
            <a:endParaRPr lang="en-IN" dirty="0">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71" name="矩形 70"/>
          <p:cNvSpPr/>
          <p:nvPr/>
        </p:nvSpPr>
        <p:spPr>
          <a:xfrm>
            <a:off x="7038910" y="2531115"/>
            <a:ext cx="4284980" cy="575945"/>
          </a:xfrm>
          <a:prstGeom prst="rect">
            <a:avLst/>
          </a:prstGeom>
        </p:spPr>
        <p:txBody>
          <a:bodyPr vert="horz" wrap="square">
            <a:spAutoFit/>
          </a:bodyPr>
          <a:lstStyle/>
          <a:p>
            <a:pPr lvl="0" algn="l">
              <a:lnSpc>
                <a:spcPct val="150000"/>
              </a:lnSpc>
              <a:buClrTx/>
              <a:buSzTx/>
              <a:buFontTx/>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sym typeface="+mn-lt"/>
              </a:rPr>
              <a:t>（1）培训服务；（2）知识产权申报服务；（3）检索服务；（4）高价值专利培育服务；（5）知识产权挖掘服务；</a:t>
            </a:r>
          </a:p>
        </p:txBody>
      </p:sp>
      <p:sp>
        <p:nvSpPr>
          <p:cNvPr id="72" name="矩形 71"/>
          <p:cNvSpPr/>
          <p:nvPr/>
        </p:nvSpPr>
        <p:spPr>
          <a:xfrm>
            <a:off x="7039545" y="2232030"/>
            <a:ext cx="1906270" cy="415498"/>
          </a:xfrm>
          <a:prstGeom prst="rect">
            <a:avLst/>
          </a:prstGeom>
        </p:spPr>
        <p:txBody>
          <a:bodyPr vert="horz" wrap="square">
            <a:spAutoFit/>
          </a:bodyPr>
          <a:lstStyle/>
          <a:p>
            <a:pPr lvl="0" algn="l">
              <a:lnSpc>
                <a:spcPct val="150000"/>
              </a:lnSpc>
              <a:buClrTx/>
              <a:buSzTx/>
              <a:buFontTx/>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sym typeface="+mn-lt"/>
              </a:rPr>
              <a:t>1.知识产权创造</a:t>
            </a:r>
          </a:p>
        </p:txBody>
      </p:sp>
      <p:sp>
        <p:nvSpPr>
          <p:cNvPr id="73" name="矩形 72"/>
          <p:cNvSpPr/>
          <p:nvPr/>
        </p:nvSpPr>
        <p:spPr>
          <a:xfrm>
            <a:off x="7038910" y="3555851"/>
            <a:ext cx="4284980" cy="575945"/>
          </a:xfrm>
          <a:prstGeom prst="rect">
            <a:avLst/>
          </a:prstGeom>
        </p:spPr>
        <p:txBody>
          <a:bodyPr vert="horz" wrap="square">
            <a:spAutoFit/>
          </a:bodyPr>
          <a:lstStyle/>
          <a:p>
            <a:pPr lvl="0" algn="l">
              <a:lnSpc>
                <a:spcPct val="150000"/>
              </a:lnSpc>
              <a:buClrTx/>
              <a:buSzTx/>
              <a:buFontTx/>
            </a:pPr>
            <a:r>
              <a:rPr lang="en-US" altLang="zh-CN" sz="105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sym typeface="+mn-lt"/>
              </a:rPr>
              <a:t>（1）知识产权运营服务；（2）专利自由实施分析（FTO）；（3）项目咨询服务；（4）信息服务；（5）建档服务；</a:t>
            </a:r>
          </a:p>
        </p:txBody>
      </p:sp>
      <p:sp>
        <p:nvSpPr>
          <p:cNvPr id="74" name="矩形 73"/>
          <p:cNvSpPr/>
          <p:nvPr/>
        </p:nvSpPr>
        <p:spPr>
          <a:xfrm>
            <a:off x="7039545" y="3256766"/>
            <a:ext cx="1906270" cy="415498"/>
          </a:xfrm>
          <a:prstGeom prst="rect">
            <a:avLst/>
          </a:prstGeom>
        </p:spPr>
        <p:txBody>
          <a:bodyPr vert="horz" wrap="square">
            <a:spAutoFit/>
          </a:bodyPr>
          <a:lstStyle/>
          <a:p>
            <a:pPr lvl="0" algn="l">
              <a:lnSpc>
                <a:spcPct val="150000"/>
              </a:lnSpc>
              <a:buClrTx/>
              <a:buSzTx/>
              <a:buFontTx/>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sym typeface="+mn-lt"/>
              </a:rPr>
              <a:t>2.知识产权运用</a:t>
            </a:r>
          </a:p>
        </p:txBody>
      </p:sp>
      <p:sp>
        <p:nvSpPr>
          <p:cNvPr id="75" name="矩形 74"/>
          <p:cNvSpPr/>
          <p:nvPr/>
        </p:nvSpPr>
        <p:spPr>
          <a:xfrm>
            <a:off x="7038910" y="4549497"/>
            <a:ext cx="4284980" cy="575945"/>
          </a:xfrm>
          <a:prstGeom prst="rect">
            <a:avLst/>
          </a:prstGeom>
        </p:spPr>
        <p:txBody>
          <a:bodyPr vert="horz" wrap="square">
            <a:spAutoFit/>
          </a:bodyPr>
          <a:lstStyle/>
          <a:p>
            <a:pPr>
              <a:lnSpc>
                <a:spcPct val="150000"/>
              </a:lnSpc>
            </a:pPr>
            <a:r>
              <a:rPr lang="en-US" altLang="zh-CN" sz="105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rPr>
              <a:t>（1）知识产权非诉业务服务</a:t>
            </a:r>
            <a:r>
              <a:rPr lang="zh-CN" altLang="en-US" sz="105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rPr>
              <a:t>；</a:t>
            </a:r>
            <a:r>
              <a:rPr lang="en-US" altLang="zh-CN" sz="105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rPr>
              <a:t>（2）监测服务</a:t>
            </a:r>
            <a:r>
              <a:rPr lang="zh-CN" altLang="en-US" sz="105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rPr>
              <a:t>；</a:t>
            </a:r>
            <a:r>
              <a:rPr lang="en-US" altLang="zh-CN" sz="105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rPr>
              <a:t>（3）知识产权鉴定服务</a:t>
            </a:r>
            <a:r>
              <a:rPr lang="zh-CN" altLang="en-US" sz="105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rPr>
              <a:t>；（4）知识产权诉讼业务服务；</a:t>
            </a:r>
          </a:p>
        </p:txBody>
      </p:sp>
      <p:sp>
        <p:nvSpPr>
          <p:cNvPr id="76" name="矩形 75"/>
          <p:cNvSpPr/>
          <p:nvPr/>
        </p:nvSpPr>
        <p:spPr>
          <a:xfrm>
            <a:off x="7039545" y="4250412"/>
            <a:ext cx="1906270" cy="415498"/>
          </a:xfrm>
          <a:prstGeom prst="rect">
            <a:avLst/>
          </a:prstGeom>
        </p:spPr>
        <p:txBody>
          <a:bodyPr vert="horz" wrap="square">
            <a:spAutoFit/>
          </a:bodyPr>
          <a:lstStyle/>
          <a:p>
            <a:pPr>
              <a:lnSpc>
                <a:spcPct val="15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rPr>
              <a:t>3.知识产权保护</a:t>
            </a:r>
          </a:p>
        </p:txBody>
      </p:sp>
      <p:sp>
        <p:nvSpPr>
          <p:cNvPr id="77" name="矩形 76"/>
          <p:cNvSpPr/>
          <p:nvPr/>
        </p:nvSpPr>
        <p:spPr>
          <a:xfrm>
            <a:off x="7056491" y="5586184"/>
            <a:ext cx="4284980" cy="575945"/>
          </a:xfrm>
          <a:prstGeom prst="rect">
            <a:avLst/>
          </a:prstGeom>
        </p:spPr>
        <p:txBody>
          <a:bodyPr vert="horz" wrap="square">
            <a:spAutoFit/>
          </a:bodyPr>
          <a:lstStyle/>
          <a:p>
            <a:pPr>
              <a:lnSpc>
                <a:spcPct val="150000"/>
              </a:lnSpc>
            </a:pPr>
            <a:r>
              <a:rPr lang="en-US" altLang="zh-CN" sz="105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rPr>
              <a:t>园区企业搭建知识产权管理体系，内容包括企业知识产权管理理念、管理机构、管理模式、管理人员、管理制度等。</a:t>
            </a:r>
          </a:p>
        </p:txBody>
      </p:sp>
      <p:sp>
        <p:nvSpPr>
          <p:cNvPr id="78" name="矩形 77"/>
          <p:cNvSpPr/>
          <p:nvPr/>
        </p:nvSpPr>
        <p:spPr>
          <a:xfrm>
            <a:off x="7057126" y="5287099"/>
            <a:ext cx="1906270" cy="415498"/>
          </a:xfrm>
          <a:prstGeom prst="rect">
            <a:avLst/>
          </a:prstGeom>
        </p:spPr>
        <p:txBody>
          <a:bodyPr vert="horz" wrap="square">
            <a:spAutoFit/>
          </a:bodyPr>
          <a:lstStyle/>
          <a:p>
            <a:pPr>
              <a:lnSpc>
                <a:spcPct val="15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Calibri Light" panose="020F0302020204030204" pitchFamily="34" charset="0"/>
              </a:rPr>
              <a:t>4.知识产权管理</a:t>
            </a:r>
          </a:p>
        </p:txBody>
      </p:sp>
    </p:spTree>
    <p:extLst>
      <p:ext uri="{BB962C8B-B14F-4D97-AF65-F5344CB8AC3E}">
        <p14:creationId xmlns:p14="http://schemas.microsoft.com/office/powerpoint/2010/main" val="34888514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2"/>
          <p:cNvSpPr txBox="1"/>
          <p:nvPr/>
        </p:nvSpPr>
        <p:spPr>
          <a:xfrm>
            <a:off x="1476375" y="116632"/>
            <a:ext cx="9145016"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2.10 </a:t>
            </a:r>
            <a:r>
              <a:rPr lang="zh-CN" altLang="en-US" sz="3200" b="1" dirty="0">
                <a:solidFill>
                  <a:srgbClr val="0070C0"/>
                </a:solidFill>
                <a:latin typeface="微软雅黑" panose="020B0503020204020204" pitchFamily="34" charset="-122"/>
                <a:ea typeface="微软雅黑" panose="020B0503020204020204" pitchFamily="34" charset="-122"/>
              </a:rPr>
              <a:t>深耕双创事业 共筑创新创业梦想</a:t>
            </a:r>
          </a:p>
        </p:txBody>
      </p:sp>
      <p:grpSp>
        <p:nvGrpSpPr>
          <p:cNvPr id="2" name="组合 75"/>
          <p:cNvGrpSpPr/>
          <p:nvPr/>
        </p:nvGrpSpPr>
        <p:grpSpPr>
          <a:xfrm>
            <a:off x="1" y="260648"/>
            <a:ext cx="1403584" cy="387627"/>
            <a:chOff x="0" y="188640"/>
            <a:chExt cx="1664323" cy="459635"/>
          </a:xfrm>
        </p:grpSpPr>
        <p:sp>
          <p:nvSpPr>
            <p:cNvPr id="71" name="五边形 7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燕尾形 7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3" name="燕尾形 7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74" name="直接连接符 73"/>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pic>
        <p:nvPicPr>
          <p:cNvPr id="111" name="图片 1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739434" y="1093037"/>
            <a:ext cx="2833285" cy="3097860"/>
          </a:xfrm>
          <a:prstGeom prst="rect">
            <a:avLst/>
          </a:prstGeom>
          <a:noFill/>
          <a:ln>
            <a:noFill/>
          </a:ln>
          <a:effectLst>
            <a:outerShdw blurRad="50800" dist="762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 name="组合 111"/>
          <p:cNvGrpSpPr/>
          <p:nvPr/>
        </p:nvGrpSpPr>
        <p:grpSpPr>
          <a:xfrm rot="1800000">
            <a:off x="252429" y="1880279"/>
            <a:ext cx="2876550" cy="4860925"/>
            <a:chOff x="6931983" y="1824038"/>
            <a:chExt cx="2876550" cy="4860925"/>
          </a:xfrm>
          <a:effectLst>
            <a:outerShdw blurRad="50800" dist="127000" dir="5400000" algn="ctr" rotWithShape="0">
              <a:srgbClr val="000000">
                <a:alpha val="43137"/>
              </a:srgbClr>
            </a:outerShdw>
          </a:effectLst>
        </p:grpSpPr>
        <p:sp>
          <p:nvSpPr>
            <p:cNvPr id="113" name="Oval 5"/>
            <p:cNvSpPr>
              <a:spLocks noChangeArrowheads="1"/>
            </p:cNvSpPr>
            <p:nvPr/>
          </p:nvSpPr>
          <p:spPr bwMode="auto">
            <a:xfrm>
              <a:off x="7155821" y="2055812"/>
              <a:ext cx="2425700" cy="242570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14" name="Rectangle 6"/>
            <p:cNvSpPr>
              <a:spLocks noChangeArrowheads="1"/>
            </p:cNvSpPr>
            <p:nvPr/>
          </p:nvSpPr>
          <p:spPr bwMode="auto">
            <a:xfrm>
              <a:off x="8132133" y="4567238"/>
              <a:ext cx="473075" cy="120491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15" name="Rectangle 7"/>
            <p:cNvSpPr>
              <a:spLocks noChangeArrowheads="1"/>
            </p:cNvSpPr>
            <p:nvPr/>
          </p:nvSpPr>
          <p:spPr bwMode="auto">
            <a:xfrm>
              <a:off x="8241671" y="4567238"/>
              <a:ext cx="127000" cy="12049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16" name="Freeform 8"/>
            <p:cNvSpPr/>
            <p:nvPr/>
          </p:nvSpPr>
          <p:spPr bwMode="auto">
            <a:xfrm>
              <a:off x="8017833" y="5237163"/>
              <a:ext cx="704850" cy="1447800"/>
            </a:xfrm>
            <a:custGeom>
              <a:avLst/>
              <a:gdLst>
                <a:gd name="T0" fmla="*/ 49 w 301"/>
                <a:gd name="T1" fmla="*/ 619 h 619"/>
                <a:gd name="T2" fmla="*/ 251 w 301"/>
                <a:gd name="T3" fmla="*/ 619 h 619"/>
                <a:gd name="T4" fmla="*/ 301 w 301"/>
                <a:gd name="T5" fmla="*/ 569 h 619"/>
                <a:gd name="T6" fmla="*/ 301 w 301"/>
                <a:gd name="T7" fmla="*/ 49 h 619"/>
                <a:gd name="T8" fmla="*/ 251 w 301"/>
                <a:gd name="T9" fmla="*/ 0 h 619"/>
                <a:gd name="T10" fmla="*/ 49 w 301"/>
                <a:gd name="T11" fmla="*/ 0 h 619"/>
                <a:gd name="T12" fmla="*/ 0 w 301"/>
                <a:gd name="T13" fmla="*/ 49 h 619"/>
                <a:gd name="T14" fmla="*/ 0 w 301"/>
                <a:gd name="T15" fmla="*/ 569 h 619"/>
                <a:gd name="T16" fmla="*/ 49 w 301"/>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619">
                  <a:moveTo>
                    <a:pt x="49" y="619"/>
                  </a:moveTo>
                  <a:cubicBezTo>
                    <a:pt x="251" y="619"/>
                    <a:pt x="251" y="619"/>
                    <a:pt x="251" y="619"/>
                  </a:cubicBezTo>
                  <a:cubicBezTo>
                    <a:pt x="278" y="619"/>
                    <a:pt x="301" y="596"/>
                    <a:pt x="301" y="569"/>
                  </a:cubicBezTo>
                  <a:cubicBezTo>
                    <a:pt x="301" y="49"/>
                    <a:pt x="301" y="49"/>
                    <a:pt x="301" y="49"/>
                  </a:cubicBezTo>
                  <a:cubicBezTo>
                    <a:pt x="301" y="22"/>
                    <a:pt x="278" y="0"/>
                    <a:pt x="251" y="0"/>
                  </a:cubicBezTo>
                  <a:cubicBezTo>
                    <a:pt x="49" y="0"/>
                    <a:pt x="49" y="0"/>
                    <a:pt x="49" y="0"/>
                  </a:cubicBezTo>
                  <a:cubicBezTo>
                    <a:pt x="22" y="0"/>
                    <a:pt x="0" y="22"/>
                    <a:pt x="0" y="49"/>
                  </a:cubicBezTo>
                  <a:cubicBezTo>
                    <a:pt x="0" y="569"/>
                    <a:pt x="0" y="569"/>
                    <a:pt x="0" y="569"/>
                  </a:cubicBezTo>
                  <a:cubicBezTo>
                    <a:pt x="0" y="596"/>
                    <a:pt x="22" y="619"/>
                    <a:pt x="49" y="619"/>
                  </a:cubicBezTo>
                  <a:close/>
                </a:path>
              </a:pathLst>
            </a:custGeom>
            <a:solidFill>
              <a:srgbClr val="42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17" name="Freeform 9"/>
            <p:cNvSpPr>
              <a:spLocks noEditPoints="1"/>
            </p:cNvSpPr>
            <p:nvPr/>
          </p:nvSpPr>
          <p:spPr bwMode="auto">
            <a:xfrm>
              <a:off x="6931983" y="1824038"/>
              <a:ext cx="2876550" cy="2876550"/>
            </a:xfrm>
            <a:custGeom>
              <a:avLst/>
              <a:gdLst>
                <a:gd name="T0" fmla="*/ 614 w 1229"/>
                <a:gd name="T1" fmla="*/ 0 h 1229"/>
                <a:gd name="T2" fmla="*/ 1229 w 1229"/>
                <a:gd name="T3" fmla="*/ 614 h 1229"/>
                <a:gd name="T4" fmla="*/ 614 w 1229"/>
                <a:gd name="T5" fmla="*/ 1229 h 1229"/>
                <a:gd name="T6" fmla="*/ 614 w 1229"/>
                <a:gd name="T7" fmla="*/ 1094 h 1229"/>
                <a:gd name="T8" fmla="*/ 1094 w 1229"/>
                <a:gd name="T9" fmla="*/ 614 h 1229"/>
                <a:gd name="T10" fmla="*/ 614 w 1229"/>
                <a:gd name="T11" fmla="*/ 134 h 1229"/>
                <a:gd name="T12" fmla="*/ 614 w 1229"/>
                <a:gd name="T13" fmla="*/ 0 h 1229"/>
                <a:gd name="T14" fmla="*/ 614 w 1229"/>
                <a:gd name="T15" fmla="*/ 1229 h 1229"/>
                <a:gd name="T16" fmla="*/ 0 w 1229"/>
                <a:gd name="T17" fmla="*/ 614 h 1229"/>
                <a:gd name="T18" fmla="*/ 614 w 1229"/>
                <a:gd name="T19" fmla="*/ 0 h 1229"/>
                <a:gd name="T20" fmla="*/ 614 w 1229"/>
                <a:gd name="T21" fmla="*/ 134 h 1229"/>
                <a:gd name="T22" fmla="*/ 134 w 1229"/>
                <a:gd name="T23" fmla="*/ 614 h 1229"/>
                <a:gd name="T24" fmla="*/ 614 w 1229"/>
                <a:gd name="T25" fmla="*/ 1094 h 1229"/>
                <a:gd name="T26" fmla="*/ 614 w 1229"/>
                <a:gd name="T27" fmla="*/ 1229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9" h="1229">
                  <a:moveTo>
                    <a:pt x="614" y="0"/>
                  </a:moveTo>
                  <a:cubicBezTo>
                    <a:pt x="954" y="0"/>
                    <a:pt x="1229" y="275"/>
                    <a:pt x="1229" y="614"/>
                  </a:cubicBezTo>
                  <a:cubicBezTo>
                    <a:pt x="1229" y="954"/>
                    <a:pt x="954" y="1229"/>
                    <a:pt x="614" y="1229"/>
                  </a:cubicBezTo>
                  <a:cubicBezTo>
                    <a:pt x="614" y="1094"/>
                    <a:pt x="614" y="1094"/>
                    <a:pt x="614" y="1094"/>
                  </a:cubicBezTo>
                  <a:cubicBezTo>
                    <a:pt x="879" y="1094"/>
                    <a:pt x="1094" y="879"/>
                    <a:pt x="1094" y="614"/>
                  </a:cubicBezTo>
                  <a:cubicBezTo>
                    <a:pt x="1094" y="349"/>
                    <a:pt x="879" y="134"/>
                    <a:pt x="614" y="134"/>
                  </a:cubicBezTo>
                  <a:lnTo>
                    <a:pt x="614" y="0"/>
                  </a:lnTo>
                  <a:close/>
                  <a:moveTo>
                    <a:pt x="614" y="1229"/>
                  </a:moveTo>
                  <a:cubicBezTo>
                    <a:pt x="275" y="1229"/>
                    <a:pt x="0" y="954"/>
                    <a:pt x="0" y="614"/>
                  </a:cubicBezTo>
                  <a:cubicBezTo>
                    <a:pt x="0" y="275"/>
                    <a:pt x="275" y="0"/>
                    <a:pt x="614" y="0"/>
                  </a:cubicBezTo>
                  <a:cubicBezTo>
                    <a:pt x="614" y="134"/>
                    <a:pt x="614" y="134"/>
                    <a:pt x="614" y="134"/>
                  </a:cubicBezTo>
                  <a:cubicBezTo>
                    <a:pt x="349" y="134"/>
                    <a:pt x="134" y="349"/>
                    <a:pt x="134" y="614"/>
                  </a:cubicBezTo>
                  <a:cubicBezTo>
                    <a:pt x="134" y="879"/>
                    <a:pt x="349" y="1094"/>
                    <a:pt x="614" y="1094"/>
                  </a:cubicBezTo>
                  <a:lnTo>
                    <a:pt x="614" y="1229"/>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18" name="Freeform 10"/>
            <p:cNvSpPr/>
            <p:nvPr/>
          </p:nvSpPr>
          <p:spPr bwMode="auto">
            <a:xfrm>
              <a:off x="8121021" y="5360988"/>
              <a:ext cx="247650" cy="1198563"/>
            </a:xfrm>
            <a:custGeom>
              <a:avLst/>
              <a:gdLst>
                <a:gd name="T0" fmla="*/ 40 w 106"/>
                <a:gd name="T1" fmla="*/ 512 h 512"/>
                <a:gd name="T2" fmla="*/ 106 w 106"/>
                <a:gd name="T3" fmla="*/ 512 h 512"/>
                <a:gd name="T4" fmla="*/ 106 w 106"/>
                <a:gd name="T5" fmla="*/ 0 h 512"/>
                <a:gd name="T6" fmla="*/ 40 w 106"/>
                <a:gd name="T7" fmla="*/ 0 h 512"/>
                <a:gd name="T8" fmla="*/ 0 w 106"/>
                <a:gd name="T9" fmla="*/ 35 h 512"/>
                <a:gd name="T10" fmla="*/ 0 w 106"/>
                <a:gd name="T11" fmla="*/ 477 h 512"/>
                <a:gd name="T12" fmla="*/ 40 w 106"/>
                <a:gd name="T13" fmla="*/ 512 h 512"/>
              </a:gdLst>
              <a:ahLst/>
              <a:cxnLst>
                <a:cxn ang="0">
                  <a:pos x="T0" y="T1"/>
                </a:cxn>
                <a:cxn ang="0">
                  <a:pos x="T2" y="T3"/>
                </a:cxn>
                <a:cxn ang="0">
                  <a:pos x="T4" y="T5"/>
                </a:cxn>
                <a:cxn ang="0">
                  <a:pos x="T6" y="T7"/>
                </a:cxn>
                <a:cxn ang="0">
                  <a:pos x="T8" y="T9"/>
                </a:cxn>
                <a:cxn ang="0">
                  <a:pos x="T10" y="T11"/>
                </a:cxn>
                <a:cxn ang="0">
                  <a:pos x="T12" y="T13"/>
                </a:cxn>
              </a:cxnLst>
              <a:rect l="0" t="0" r="r" b="b"/>
              <a:pathLst>
                <a:path w="106" h="512">
                  <a:moveTo>
                    <a:pt x="40" y="512"/>
                  </a:moveTo>
                  <a:cubicBezTo>
                    <a:pt x="106" y="512"/>
                    <a:pt x="106" y="512"/>
                    <a:pt x="106" y="512"/>
                  </a:cubicBezTo>
                  <a:cubicBezTo>
                    <a:pt x="106" y="0"/>
                    <a:pt x="106" y="0"/>
                    <a:pt x="106" y="0"/>
                  </a:cubicBezTo>
                  <a:cubicBezTo>
                    <a:pt x="40" y="0"/>
                    <a:pt x="40" y="0"/>
                    <a:pt x="40" y="0"/>
                  </a:cubicBezTo>
                  <a:cubicBezTo>
                    <a:pt x="18" y="0"/>
                    <a:pt x="0" y="16"/>
                    <a:pt x="0" y="35"/>
                  </a:cubicBezTo>
                  <a:cubicBezTo>
                    <a:pt x="0" y="477"/>
                    <a:pt x="0" y="477"/>
                    <a:pt x="0" y="477"/>
                  </a:cubicBezTo>
                  <a:cubicBezTo>
                    <a:pt x="0" y="496"/>
                    <a:pt x="18" y="512"/>
                    <a:pt x="40" y="512"/>
                  </a:cubicBezTo>
                  <a:close/>
                </a:path>
              </a:pathLst>
            </a:custGeom>
            <a:solidFill>
              <a:srgbClr val="7070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19" name="Freeform 11"/>
            <p:cNvSpPr>
              <a:spLocks noEditPoints="1"/>
            </p:cNvSpPr>
            <p:nvPr/>
          </p:nvSpPr>
          <p:spPr bwMode="auto">
            <a:xfrm>
              <a:off x="7074858" y="1966913"/>
              <a:ext cx="2587625" cy="2589213"/>
            </a:xfrm>
            <a:custGeom>
              <a:avLst/>
              <a:gdLst>
                <a:gd name="T0" fmla="*/ 553 w 1106"/>
                <a:gd name="T1" fmla="*/ 0 h 1106"/>
                <a:gd name="T2" fmla="*/ 1106 w 1106"/>
                <a:gd name="T3" fmla="*/ 553 h 1106"/>
                <a:gd name="T4" fmla="*/ 553 w 1106"/>
                <a:gd name="T5" fmla="*/ 1106 h 1106"/>
                <a:gd name="T6" fmla="*/ 553 w 1106"/>
                <a:gd name="T7" fmla="*/ 1073 h 1106"/>
                <a:gd name="T8" fmla="*/ 1073 w 1106"/>
                <a:gd name="T9" fmla="*/ 553 h 1106"/>
                <a:gd name="T10" fmla="*/ 553 w 1106"/>
                <a:gd name="T11" fmla="*/ 34 h 1106"/>
                <a:gd name="T12" fmla="*/ 553 w 1106"/>
                <a:gd name="T13" fmla="*/ 0 h 1106"/>
                <a:gd name="T14" fmla="*/ 553 w 1106"/>
                <a:gd name="T15" fmla="*/ 0 h 1106"/>
                <a:gd name="T16" fmla="*/ 553 w 1106"/>
                <a:gd name="T17" fmla="*/ 0 h 1106"/>
                <a:gd name="T18" fmla="*/ 553 w 1106"/>
                <a:gd name="T19" fmla="*/ 34 h 1106"/>
                <a:gd name="T20" fmla="*/ 553 w 1106"/>
                <a:gd name="T21" fmla="*/ 34 h 1106"/>
                <a:gd name="T22" fmla="*/ 34 w 1106"/>
                <a:gd name="T23" fmla="*/ 553 h 1106"/>
                <a:gd name="T24" fmla="*/ 553 w 1106"/>
                <a:gd name="T25" fmla="*/ 1073 h 1106"/>
                <a:gd name="T26" fmla="*/ 553 w 1106"/>
                <a:gd name="T27" fmla="*/ 1073 h 1106"/>
                <a:gd name="T28" fmla="*/ 553 w 1106"/>
                <a:gd name="T29" fmla="*/ 1106 h 1106"/>
                <a:gd name="T30" fmla="*/ 553 w 1106"/>
                <a:gd name="T31" fmla="*/ 1106 h 1106"/>
                <a:gd name="T32" fmla="*/ 0 w 1106"/>
                <a:gd name="T33" fmla="*/ 553 h 1106"/>
                <a:gd name="T34" fmla="*/ 553 w 1106"/>
                <a:gd name="T35" fmla="*/ 0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6" h="1106">
                  <a:moveTo>
                    <a:pt x="553" y="0"/>
                  </a:moveTo>
                  <a:cubicBezTo>
                    <a:pt x="859" y="0"/>
                    <a:pt x="1106" y="248"/>
                    <a:pt x="1106" y="553"/>
                  </a:cubicBezTo>
                  <a:cubicBezTo>
                    <a:pt x="1106" y="859"/>
                    <a:pt x="859" y="1106"/>
                    <a:pt x="553" y="1106"/>
                  </a:cubicBezTo>
                  <a:cubicBezTo>
                    <a:pt x="553" y="1073"/>
                    <a:pt x="553" y="1073"/>
                    <a:pt x="553" y="1073"/>
                  </a:cubicBezTo>
                  <a:cubicBezTo>
                    <a:pt x="840" y="1073"/>
                    <a:pt x="1073" y="840"/>
                    <a:pt x="1073" y="553"/>
                  </a:cubicBezTo>
                  <a:cubicBezTo>
                    <a:pt x="1073" y="266"/>
                    <a:pt x="840" y="34"/>
                    <a:pt x="553" y="34"/>
                  </a:cubicBezTo>
                  <a:lnTo>
                    <a:pt x="553" y="0"/>
                  </a:lnTo>
                  <a:close/>
                  <a:moveTo>
                    <a:pt x="553" y="0"/>
                  </a:moveTo>
                  <a:cubicBezTo>
                    <a:pt x="553" y="0"/>
                    <a:pt x="553" y="0"/>
                    <a:pt x="553" y="0"/>
                  </a:cubicBezTo>
                  <a:cubicBezTo>
                    <a:pt x="553" y="34"/>
                    <a:pt x="553" y="34"/>
                    <a:pt x="553" y="34"/>
                  </a:cubicBezTo>
                  <a:cubicBezTo>
                    <a:pt x="553" y="34"/>
                    <a:pt x="553" y="34"/>
                    <a:pt x="553" y="34"/>
                  </a:cubicBezTo>
                  <a:cubicBezTo>
                    <a:pt x="266" y="34"/>
                    <a:pt x="34" y="266"/>
                    <a:pt x="34" y="553"/>
                  </a:cubicBezTo>
                  <a:cubicBezTo>
                    <a:pt x="34" y="840"/>
                    <a:pt x="266" y="1073"/>
                    <a:pt x="553" y="1073"/>
                  </a:cubicBezTo>
                  <a:cubicBezTo>
                    <a:pt x="553" y="1073"/>
                    <a:pt x="553" y="1073"/>
                    <a:pt x="553" y="1073"/>
                  </a:cubicBezTo>
                  <a:cubicBezTo>
                    <a:pt x="553" y="1106"/>
                    <a:pt x="553" y="1106"/>
                    <a:pt x="553" y="1106"/>
                  </a:cubicBezTo>
                  <a:cubicBezTo>
                    <a:pt x="553" y="1106"/>
                    <a:pt x="553" y="1106"/>
                    <a:pt x="553" y="1106"/>
                  </a:cubicBezTo>
                  <a:cubicBezTo>
                    <a:pt x="248" y="1106"/>
                    <a:pt x="0" y="859"/>
                    <a:pt x="0" y="553"/>
                  </a:cubicBezTo>
                  <a:cubicBezTo>
                    <a:pt x="0" y="248"/>
                    <a:pt x="248" y="0"/>
                    <a:pt x="55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120" name="TextBox 35"/>
          <p:cNvSpPr txBox="1">
            <a:spLocks noChangeArrowheads="1"/>
          </p:cNvSpPr>
          <p:nvPr/>
        </p:nvSpPr>
        <p:spPr bwMode="auto">
          <a:xfrm>
            <a:off x="1002409" y="2992421"/>
            <a:ext cx="2376264"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a:lnSpc>
                <a:spcPct val="130000"/>
              </a:lnSpc>
              <a:defRPr/>
            </a:pPr>
            <a:r>
              <a:rPr lang="zh-CN" altLang="en-US" sz="1600" kern="0" dirty="0">
                <a:solidFill>
                  <a:schemeClr val="bg1"/>
                </a:solidFill>
                <a:latin typeface="微软雅黑" panose="020B0503020204020204" pitchFamily="34" charset="-122"/>
                <a:ea typeface="微软雅黑" panose="020B0503020204020204" pitchFamily="34" charset="-122"/>
              </a:rPr>
              <a:t>中国创新创业大赛</a:t>
            </a:r>
            <a:endParaRPr lang="en-US" altLang="zh-CN" sz="1600" kern="0" dirty="0">
              <a:solidFill>
                <a:schemeClr val="bg1"/>
              </a:solidFill>
              <a:latin typeface="微软雅黑" panose="020B0503020204020204" pitchFamily="34" charset="-122"/>
              <a:ea typeface="微软雅黑" panose="020B0503020204020204" pitchFamily="34" charset="-122"/>
            </a:endParaRPr>
          </a:p>
          <a:p>
            <a:pPr lvl="0" algn="ctr">
              <a:lnSpc>
                <a:spcPct val="130000"/>
              </a:lnSpc>
              <a:defRPr/>
            </a:pPr>
            <a:r>
              <a:rPr lang="zh-CN" altLang="en-US" sz="1600" kern="0" dirty="0">
                <a:solidFill>
                  <a:schemeClr val="bg1"/>
                </a:solidFill>
                <a:latin typeface="微软雅黑" panose="020B0503020204020204" pitchFamily="34" charset="-122"/>
                <a:ea typeface="微软雅黑" panose="020B0503020204020204" pitchFamily="34" charset="-122"/>
              </a:rPr>
              <a:t>吉林赛区系列赛事</a:t>
            </a:r>
            <a:endParaRPr lang="en-US" altLang="zh-CN" sz="1600" kern="0" dirty="0">
              <a:solidFill>
                <a:schemeClr val="bg1"/>
              </a:solidFill>
              <a:latin typeface="微软雅黑" panose="020B0503020204020204" pitchFamily="34" charset="-122"/>
              <a:ea typeface="微软雅黑" panose="020B0503020204020204" pitchFamily="34" charset="-122"/>
            </a:endParaRPr>
          </a:p>
          <a:p>
            <a:pPr algn="ctr">
              <a:lnSpc>
                <a:spcPct val="130000"/>
              </a:lnSpc>
              <a:defRPr/>
            </a:pPr>
            <a:r>
              <a:rPr lang="zh-CN" altLang="en-US" sz="1600" kern="0" dirty="0">
                <a:solidFill>
                  <a:schemeClr val="bg1"/>
                </a:solidFill>
                <a:latin typeface="微软雅黑" panose="020B0503020204020204" pitchFamily="34" charset="-122"/>
                <a:ea typeface="微软雅黑" panose="020B0503020204020204" pitchFamily="34" charset="-122"/>
              </a:rPr>
              <a:t>取得了全国赛二等奖的优异成绩</a:t>
            </a:r>
            <a:endParaRPr lang="en-US" altLang="zh-CN" sz="1600" kern="0" dirty="0">
              <a:solidFill>
                <a:schemeClr val="bg1"/>
              </a:solidFill>
              <a:latin typeface="微软雅黑" panose="020B0503020204020204" pitchFamily="34" charset="-122"/>
              <a:ea typeface="微软雅黑" panose="020B0503020204020204" pitchFamily="34" charset="-122"/>
            </a:endParaRPr>
          </a:p>
        </p:txBody>
      </p:sp>
      <p:sp>
        <p:nvSpPr>
          <p:cNvPr id="121" name="TextBox 35"/>
          <p:cNvSpPr txBox="1">
            <a:spLocks noChangeArrowheads="1"/>
          </p:cNvSpPr>
          <p:nvPr/>
        </p:nvSpPr>
        <p:spPr bwMode="auto">
          <a:xfrm>
            <a:off x="1168716" y="2498095"/>
            <a:ext cx="2000250" cy="5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a:lnSpc>
                <a:spcPct val="130000"/>
              </a:lnSpc>
              <a:defRPr/>
            </a:pPr>
            <a:r>
              <a:rPr lang="zh-CN" altLang="en-US" sz="2400" b="1" i="1" kern="0" dirty="0" smtClean="0">
                <a:solidFill>
                  <a:schemeClr val="bg1"/>
                </a:solidFill>
                <a:latin typeface="微软雅黑" panose="020B0503020204020204" pitchFamily="34" charset="-122"/>
                <a:ea typeface="微软雅黑" panose="020B0503020204020204" pitchFamily="34" charset="-122"/>
              </a:rPr>
              <a:t>承</a:t>
            </a:r>
            <a:r>
              <a:rPr lang="en-US" altLang="zh-CN" sz="2400" b="1" i="1" kern="0" dirty="0" smtClean="0">
                <a:solidFill>
                  <a:schemeClr val="bg1"/>
                </a:solidFill>
                <a:latin typeface="微软雅黑" panose="020B0503020204020204" pitchFamily="34" charset="-122"/>
                <a:ea typeface="微软雅黑" panose="020B0503020204020204" pitchFamily="34" charset="-122"/>
              </a:rPr>
              <a:t>/</a:t>
            </a:r>
            <a:r>
              <a:rPr lang="zh-CN" altLang="en-US" sz="2400" b="1" i="1" kern="0" dirty="0" smtClean="0">
                <a:solidFill>
                  <a:schemeClr val="bg1"/>
                </a:solidFill>
                <a:latin typeface="微软雅黑" panose="020B0503020204020204" pitchFamily="34" charset="-122"/>
                <a:ea typeface="微软雅黑" panose="020B0503020204020204" pitchFamily="34" charset="-122"/>
              </a:rPr>
              <a:t>协办</a:t>
            </a:r>
            <a:r>
              <a:rPr lang="zh-CN" altLang="en-US" sz="2400" b="1" kern="0" dirty="0" smtClean="0">
                <a:solidFill>
                  <a:schemeClr val="bg1"/>
                </a:solidFill>
                <a:latin typeface="微软雅黑" panose="020B0503020204020204" pitchFamily="34" charset="-122"/>
                <a:ea typeface="微软雅黑" panose="020B0503020204020204" pitchFamily="34" charset="-122"/>
              </a:rPr>
              <a:t>九届</a:t>
            </a:r>
            <a:endParaRPr lang="en-US" altLang="zh-CN" sz="2400" b="1" kern="0" dirty="0">
              <a:solidFill>
                <a:schemeClr val="bg1"/>
              </a:solidFill>
              <a:latin typeface="微软雅黑" panose="020B0503020204020204" pitchFamily="34" charset="-122"/>
              <a:ea typeface="微软雅黑" panose="020B0503020204020204" pitchFamily="34" charset="-122"/>
            </a:endParaRPr>
          </a:p>
        </p:txBody>
      </p:sp>
      <p:sp>
        <p:nvSpPr>
          <p:cNvPr id="21" name="TextBox 35"/>
          <p:cNvSpPr txBox="1">
            <a:spLocks noChangeArrowheads="1"/>
          </p:cNvSpPr>
          <p:nvPr/>
        </p:nvSpPr>
        <p:spPr bwMode="auto">
          <a:xfrm>
            <a:off x="5201196" y="1179569"/>
            <a:ext cx="606826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indent="457200" algn="just" fontAlgn="auto"/>
            <a:r>
              <a:rPr lang="zh-CN" altLang="en-US" b="1" dirty="0" smtClean="0">
                <a:solidFill>
                  <a:srgbClr val="0070C0"/>
                </a:solidFill>
                <a:latin typeface="微软雅黑" panose="020B0503020204020204" pitchFamily="34" charset="-122"/>
                <a:ea typeface="微软雅黑" panose="020B0503020204020204" pitchFamily="34" charset="-122"/>
              </a:rPr>
              <a:t>自</a:t>
            </a:r>
            <a:r>
              <a:rPr lang="zh-CN" altLang="en-US" b="1" dirty="0">
                <a:solidFill>
                  <a:srgbClr val="0070C0"/>
                </a:solidFill>
                <a:latin typeface="微软雅黑" panose="020B0503020204020204" pitchFamily="34" charset="-122"/>
                <a:ea typeface="微软雅黑" panose="020B0503020204020204" pitchFamily="34" charset="-122"/>
              </a:rPr>
              <a:t>2014年开始，在集团大力支持和帮助下，累计共</a:t>
            </a:r>
            <a:r>
              <a:rPr lang="zh-CN" altLang="en-US" b="1" dirty="0" smtClean="0">
                <a:solidFill>
                  <a:srgbClr val="0070C0"/>
                </a:solidFill>
                <a:latin typeface="微软雅黑" panose="020B0503020204020204" pitchFamily="34" charset="-122"/>
                <a:ea typeface="微软雅黑" panose="020B0503020204020204" pitchFamily="34" charset="-122"/>
              </a:rPr>
              <a:t>承办九届</a:t>
            </a:r>
            <a:r>
              <a:rPr lang="zh-CN" altLang="en-US" b="1" dirty="0">
                <a:solidFill>
                  <a:srgbClr val="0070C0"/>
                </a:solidFill>
                <a:latin typeface="微软雅黑" panose="020B0503020204020204" pitchFamily="34" charset="-122"/>
                <a:ea typeface="微软雅黑" panose="020B0503020204020204" pitchFamily="34" charset="-122"/>
              </a:rPr>
              <a:t>中国创新创业大赛（吉林赛区系列赛事），投入赛事资金近六百万元。比赛参赛队伍数量和成绩连创新高，吉林省最好成绩唯一国赛二等奖即来自于园区企业海谱润斯。</a:t>
            </a:r>
          </a:p>
          <a:p>
            <a:pPr indent="457200" algn="just"/>
            <a:r>
              <a:rPr lang="zh-CN" altLang="en-US" b="1" dirty="0" smtClean="0">
                <a:solidFill>
                  <a:srgbClr val="0070C0"/>
                </a:solidFill>
                <a:latin typeface="微软雅黑" panose="020B0503020204020204" pitchFamily="34" charset="-122"/>
                <a:ea typeface="微软雅黑" panose="020B0503020204020204" pitchFamily="34" charset="-122"/>
              </a:rPr>
              <a:t>2022年</a:t>
            </a:r>
            <a:r>
              <a:rPr lang="zh-CN" altLang="en-US" b="1" dirty="0">
                <a:solidFill>
                  <a:srgbClr val="0070C0"/>
                </a:solidFill>
                <a:latin typeface="微软雅黑" panose="020B0503020204020204" pitchFamily="34" charset="-122"/>
                <a:ea typeface="微软雅黑" panose="020B0503020204020204" pitchFamily="34" charset="-122"/>
              </a:rPr>
              <a:t>，双创赛事获奖与参赛企业数量均创历史新高，中国创新创业大赛，园区企业获省赛二等奖1项、三等奖2项、优秀奖6项，4家企业进入国赛；“创客中国”中小企业创新创业大赛，园区13家企业入围省赛复赛，维石检测获省赛第三名；“创青春”吉林省青年创新创业大赛，核新生物获科技创新专项赛初创组金奖；长春“自创杯”创新创业大赛，源禾鸿丰获优秀奖。</a:t>
            </a:r>
          </a:p>
        </p:txBody>
      </p:sp>
      <p:pic>
        <p:nvPicPr>
          <p:cNvPr id="22" name="图片 21"/>
          <p:cNvPicPr>
            <a:picLocks noChangeAspect="1"/>
          </p:cNvPicPr>
          <p:nvPr/>
        </p:nvPicPr>
        <p:blipFill>
          <a:blip r:embed="rId4"/>
          <a:srcRect l="7107"/>
          <a:stretch>
            <a:fillRect/>
          </a:stretch>
        </p:blipFill>
        <p:spPr>
          <a:xfrm>
            <a:off x="5292800" y="4718393"/>
            <a:ext cx="3168352" cy="1806312"/>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8613" y="4718393"/>
            <a:ext cx="2710850" cy="1806951"/>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3.11 </a:t>
            </a:r>
            <a:r>
              <a:rPr lang="zh-CN" altLang="en-US" sz="3200" b="1" dirty="0" smtClean="0">
                <a:solidFill>
                  <a:srgbClr val="0070C0"/>
                </a:solidFill>
                <a:latin typeface="微软雅黑" panose="020B0503020204020204" pitchFamily="34" charset="-122"/>
                <a:ea typeface="微软雅黑" panose="020B0503020204020204" pitchFamily="34" charset="-122"/>
              </a:rPr>
              <a:t>六庭</a:t>
            </a:r>
            <a:r>
              <a:rPr lang="zh-CN" altLang="en-US" sz="3200" b="1" dirty="0">
                <a:solidFill>
                  <a:srgbClr val="0070C0"/>
                </a:solidFill>
                <a:latin typeface="微软雅黑" panose="020B0503020204020204" pitchFamily="34" charset="-122"/>
                <a:ea typeface="微软雅黑" panose="020B0503020204020204" pitchFamily="34" charset="-122"/>
              </a:rPr>
              <a:t>合作</a:t>
            </a:r>
          </a:p>
        </p:txBody>
      </p:sp>
      <p:grpSp>
        <p:nvGrpSpPr>
          <p:cNvPr id="2" name="组合 75"/>
          <p:cNvGrpSpPr/>
          <p:nvPr/>
        </p:nvGrpSpPr>
        <p:grpSpPr>
          <a:xfrm>
            <a:off x="1" y="260648"/>
            <a:ext cx="1403584" cy="387627"/>
            <a:chOff x="0" y="188640"/>
            <a:chExt cx="1664323" cy="459635"/>
          </a:xfrm>
        </p:grpSpPr>
        <p:sp>
          <p:nvSpPr>
            <p:cNvPr id="21" name="五边形 2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燕尾形 2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3" name="燕尾形 2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4" name="直接连接符 23"/>
          <p:cNvCxnSpPr/>
          <p:nvPr/>
        </p:nvCxnSpPr>
        <p:spPr>
          <a:xfrm>
            <a:off x="1491324" y="692696"/>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Inhaltsplatzhalter 4"/>
          <p:cNvSpPr txBox="1"/>
          <p:nvPr/>
        </p:nvSpPr>
        <p:spPr>
          <a:xfrm>
            <a:off x="5724847" y="1412776"/>
            <a:ext cx="6192688" cy="1415772"/>
          </a:xfrm>
          <a:prstGeom prst="rect">
            <a:avLst/>
          </a:prstGeom>
          <a:ln>
            <a:solidFill>
              <a:schemeClr val="accent1"/>
            </a:solidFill>
          </a:ln>
        </p:spPr>
        <p:txBody>
          <a:bodyPr wrap="square" lIns="0" tIns="0" rIns="0" bIns="0" anchor="t">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2400" b="1" dirty="0" smtClean="0">
                <a:solidFill>
                  <a:srgbClr val="0081E2"/>
                </a:solidFill>
                <a:latin typeface="微软雅黑" panose="020B0503020204020204" pitchFamily="34" charset="-122"/>
                <a:ea typeface="微软雅黑" panose="020B0503020204020204" pitchFamily="34" charset="-122"/>
              </a:rPr>
              <a:t>依托六庭</a:t>
            </a:r>
            <a:r>
              <a:rPr lang="zh-CN" altLang="en-US" sz="2400" b="1" dirty="0">
                <a:solidFill>
                  <a:srgbClr val="0081E2"/>
                </a:solidFill>
                <a:latin typeface="微软雅黑" panose="020B0503020204020204" pitchFamily="34" charset="-122"/>
                <a:ea typeface="微软雅黑" panose="020B0503020204020204" pitchFamily="34" charset="-122"/>
              </a:rPr>
              <a:t>合作</a:t>
            </a:r>
            <a:endParaRPr lang="en-US" altLang="zh-CN" sz="2400" b="1" dirty="0">
              <a:solidFill>
                <a:srgbClr val="0081E2"/>
              </a:solidFill>
              <a:latin typeface="微软雅黑" panose="020B0503020204020204" pitchFamily="34" charset="-122"/>
              <a:ea typeface="微软雅黑" panose="020B0503020204020204" pitchFamily="34" charset="-122"/>
            </a:endParaRPr>
          </a:p>
          <a:p>
            <a:pPr marL="0" indent="0">
              <a:lnSpc>
                <a:spcPct val="100000"/>
              </a:lnSpc>
              <a:spcAft>
                <a:spcPts val="1200"/>
              </a:spcAft>
              <a:buNone/>
            </a:pPr>
            <a:r>
              <a:rPr lang="zh-CN" altLang="en-US" sz="2400" b="1" dirty="0">
                <a:solidFill>
                  <a:srgbClr val="0081E2"/>
                </a:solidFill>
                <a:latin typeface="微软雅黑" panose="020B0503020204020204" pitchFamily="34" charset="-122"/>
                <a:ea typeface="微软雅黑" panose="020B0503020204020204" pitchFamily="34" charset="-122"/>
              </a:rPr>
              <a:t>突出“政府</a:t>
            </a:r>
            <a:r>
              <a:rPr lang="en-US" altLang="zh-CN" sz="2400" b="1" dirty="0">
                <a:solidFill>
                  <a:srgbClr val="0081E2"/>
                </a:solidFill>
                <a:latin typeface="微软雅黑" panose="020B0503020204020204" pitchFamily="34" charset="-122"/>
                <a:ea typeface="微软雅黑" panose="020B0503020204020204" pitchFamily="34" charset="-122"/>
              </a:rPr>
              <a:t>+</a:t>
            </a:r>
            <a:r>
              <a:rPr lang="zh-CN" altLang="en-US" sz="2400" b="1" dirty="0">
                <a:solidFill>
                  <a:srgbClr val="0081E2"/>
                </a:solidFill>
                <a:latin typeface="微软雅黑" panose="020B0503020204020204" pitchFamily="34" charset="-122"/>
                <a:ea typeface="微软雅黑" panose="020B0503020204020204" pitchFamily="34" charset="-122"/>
              </a:rPr>
              <a:t>园区</a:t>
            </a:r>
            <a:r>
              <a:rPr lang="en-US" altLang="zh-CN" sz="2400" b="1" dirty="0">
                <a:solidFill>
                  <a:srgbClr val="0081E2"/>
                </a:solidFill>
                <a:latin typeface="微软雅黑" panose="020B0503020204020204" pitchFamily="34" charset="-122"/>
                <a:ea typeface="微软雅黑" panose="020B0503020204020204" pitchFamily="34" charset="-122"/>
              </a:rPr>
              <a:t>+</a:t>
            </a:r>
            <a:r>
              <a:rPr lang="zh-CN" altLang="en-US" sz="2400" b="1" dirty="0">
                <a:solidFill>
                  <a:srgbClr val="0081E2"/>
                </a:solidFill>
                <a:latin typeface="微软雅黑" panose="020B0503020204020204" pitchFamily="34" charset="-122"/>
                <a:ea typeface="微软雅黑" panose="020B0503020204020204" pitchFamily="34" charset="-122"/>
              </a:rPr>
              <a:t>智慧法务区”合作模式</a:t>
            </a:r>
            <a:endParaRPr lang="en-US" altLang="zh-CN" sz="2400" b="1" dirty="0">
              <a:solidFill>
                <a:srgbClr val="0081E2"/>
              </a:solidFill>
              <a:latin typeface="微软雅黑" panose="020B0503020204020204" pitchFamily="34" charset="-122"/>
              <a:ea typeface="微软雅黑" panose="020B0503020204020204" pitchFamily="34" charset="-122"/>
            </a:endParaRPr>
          </a:p>
          <a:p>
            <a:pPr marL="0" indent="0">
              <a:lnSpc>
                <a:spcPct val="100000"/>
              </a:lnSpc>
              <a:spcAft>
                <a:spcPts val="1200"/>
              </a:spcAft>
              <a:buNone/>
            </a:pPr>
            <a:r>
              <a:rPr lang="zh-CN" altLang="en-US" sz="2400" b="1" dirty="0">
                <a:solidFill>
                  <a:srgbClr val="0081E2"/>
                </a:solidFill>
                <a:latin typeface="微软雅黑" panose="020B0503020204020204" pitchFamily="34" charset="-122"/>
                <a:ea typeface="微软雅黑" panose="020B0503020204020204" pitchFamily="34" charset="-122"/>
              </a:rPr>
              <a:t>搭建“一站式智慧法律服务中心”</a:t>
            </a:r>
            <a:endParaRPr lang="en-US" altLang="en-US" sz="2400" b="1" dirty="0">
              <a:solidFill>
                <a:srgbClr val="0081E2"/>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5724847" y="3153162"/>
            <a:ext cx="4754880" cy="460375"/>
          </a:xfrm>
          <a:prstGeom prst="rect">
            <a:avLst/>
          </a:prstGeom>
          <a:noFill/>
        </p:spPr>
        <p:txBody>
          <a:bodyPr wrap="non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长春北湖科技园</a:t>
            </a:r>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法务服务平台</a:t>
            </a:r>
            <a:r>
              <a:rPr lang="en-US" altLang="zh-CN" sz="2400" b="1" dirty="0">
                <a:solidFill>
                  <a:srgbClr val="FF0000"/>
                </a:solidFill>
                <a:latin typeface="微软雅黑" panose="020B0503020204020204" pitchFamily="34" charset="-122"/>
                <a:ea typeface="微软雅黑" panose="020B0503020204020204" pitchFamily="34" charset="-122"/>
              </a:rPr>
              <a:t>】</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54" name="TextBox 53"/>
          <p:cNvSpPr txBox="1"/>
          <p:nvPr/>
        </p:nvSpPr>
        <p:spPr>
          <a:xfrm>
            <a:off x="5724847" y="3585210"/>
            <a:ext cx="4246880" cy="706755"/>
          </a:xfrm>
          <a:prstGeom prst="rect">
            <a:avLst/>
          </a:prstGeom>
          <a:noFill/>
        </p:spPr>
        <p:txBody>
          <a:bodyPr wrap="none" rtlCol="0">
            <a:spAutoFit/>
          </a:bodyPr>
          <a:lstStyle/>
          <a:p>
            <a:pPr lvl="0" algn="l">
              <a:buClrTx/>
              <a:buSzTx/>
              <a:buFontTx/>
            </a:pPr>
            <a:r>
              <a:rPr lang="zh-CN" altLang="en-US" sz="2000" dirty="0">
                <a:latin typeface="微软雅黑" panose="020B0503020204020204" pitchFamily="34" charset="-122"/>
                <a:ea typeface="微软雅黑" panose="020B0503020204020204" pitchFamily="34" charset="-122"/>
                <a:sym typeface="+mn-ea"/>
              </a:rPr>
              <a:t>定制化法务服务，企业法务绿色通道</a:t>
            </a:r>
          </a:p>
          <a:p>
            <a:pPr lvl="0" algn="l">
              <a:buClrTx/>
              <a:buSzTx/>
              <a:buFontTx/>
            </a:pPr>
            <a:r>
              <a:rPr lang="zh-CN" altLang="en-US" sz="2000" dirty="0">
                <a:latin typeface="微软雅黑" panose="020B0503020204020204" pitchFamily="34" charset="-122"/>
                <a:ea typeface="微软雅黑" panose="020B0503020204020204" pitchFamily="34" charset="-122"/>
                <a:sym typeface="+mn-ea"/>
              </a:rPr>
              <a:t>法务机构集聚发展</a:t>
            </a:r>
            <a:endParaRPr lang="zh-CN" altLang="en-US" sz="2000" dirty="0">
              <a:latin typeface="微软雅黑" panose="020B0503020204020204" pitchFamily="34" charset="-122"/>
              <a:ea typeface="微软雅黑" panose="020B0503020204020204" pitchFamily="34" charset="-122"/>
            </a:endParaRPr>
          </a:p>
        </p:txBody>
      </p:sp>
      <p:sp>
        <p:nvSpPr>
          <p:cNvPr id="55" name="TextBox 54"/>
          <p:cNvSpPr txBox="1"/>
          <p:nvPr/>
        </p:nvSpPr>
        <p:spPr>
          <a:xfrm>
            <a:off x="5724847" y="4551511"/>
            <a:ext cx="3570208" cy="461665"/>
          </a:xfrm>
          <a:prstGeom prst="rect">
            <a:avLst/>
          </a:prstGeom>
          <a:noFill/>
        </p:spPr>
        <p:txBody>
          <a:bodyPr wrap="non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长春智慧法务区</a:t>
            </a:r>
            <a:r>
              <a:rPr lang="en-US" altLang="zh-CN" sz="2400" b="1" dirty="0" smtClean="0">
                <a:solidFill>
                  <a:srgbClr val="FF0000"/>
                </a:solidFill>
                <a:latin typeface="微软雅黑" panose="020B0503020204020204" pitchFamily="34" charset="-122"/>
                <a:ea typeface="微软雅黑" panose="020B0503020204020204" pitchFamily="34" charset="-122"/>
              </a:rPr>
              <a:t>【</a:t>
            </a:r>
            <a:r>
              <a:rPr lang="zh-CN" altLang="en-US" sz="2400" b="1" dirty="0" smtClean="0">
                <a:solidFill>
                  <a:srgbClr val="FF0000"/>
                </a:solidFill>
                <a:latin typeface="微软雅黑" panose="020B0503020204020204" pitchFamily="34" charset="-122"/>
                <a:ea typeface="微软雅黑" panose="020B0503020204020204" pitchFamily="34" charset="-122"/>
              </a:rPr>
              <a:t>六庭</a:t>
            </a:r>
            <a:r>
              <a:rPr lang="en-US" altLang="zh-CN" sz="2400" b="1" dirty="0">
                <a:solidFill>
                  <a:srgbClr val="FF0000"/>
                </a:solidFill>
                <a:latin typeface="微软雅黑" panose="020B0503020204020204" pitchFamily="34" charset="-122"/>
                <a:ea typeface="微软雅黑" panose="020B0503020204020204" pitchFamily="34" charset="-122"/>
              </a:rPr>
              <a:t>】</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56" name="矩形 55"/>
          <p:cNvSpPr/>
          <p:nvPr/>
        </p:nvSpPr>
        <p:spPr>
          <a:xfrm>
            <a:off x="5724847" y="5025370"/>
            <a:ext cx="6083300" cy="707886"/>
          </a:xfrm>
          <a:prstGeom prst="rect">
            <a:avLst/>
          </a:prstGeom>
        </p:spPr>
        <p:txBody>
          <a:bodyPr>
            <a:spAutoFit/>
          </a:bodyPr>
          <a:lstStyle/>
          <a:p>
            <a:r>
              <a:rPr lang="zh-CN" altLang="en-US" sz="2000" dirty="0">
                <a:latin typeface="微软雅黑" panose="020B0503020204020204" pitchFamily="34" charset="-122"/>
                <a:ea typeface="微软雅黑" panose="020B0503020204020204" pitchFamily="34" charset="-122"/>
              </a:rPr>
              <a:t>金融法庭   互联网法庭   环境资源法庭</a:t>
            </a:r>
          </a:p>
          <a:p>
            <a:r>
              <a:rPr lang="zh-CN" altLang="en-US" sz="2000" dirty="0">
                <a:latin typeface="微软雅黑" panose="020B0503020204020204" pitchFamily="34" charset="-122"/>
                <a:ea typeface="微软雅黑" panose="020B0503020204020204" pitchFamily="34" charset="-122"/>
              </a:rPr>
              <a:t>国际商事法庭   破产法庭   知识产权法院</a:t>
            </a:r>
          </a:p>
        </p:txBody>
      </p:sp>
      <p:pic>
        <p:nvPicPr>
          <p:cNvPr id="3" name="图片 2"/>
          <p:cNvPicPr>
            <a:picLocks noChangeAspect="1"/>
          </p:cNvPicPr>
          <p:nvPr/>
        </p:nvPicPr>
        <p:blipFill>
          <a:blip r:embed="rId2" cstate="print"/>
          <a:stretch>
            <a:fillRect/>
          </a:stretch>
        </p:blipFill>
        <p:spPr>
          <a:xfrm>
            <a:off x="92710" y="1412240"/>
            <a:ext cx="5297805" cy="4558030"/>
          </a:xfrm>
          <a:prstGeom prst="rect">
            <a:avLst/>
          </a:prstGeom>
        </p:spPr>
      </p:pic>
    </p:spTree>
    <p:extLst>
      <p:ext uri="{BB962C8B-B14F-4D97-AF65-F5344CB8AC3E}">
        <p14:creationId xmlns:p14="http://schemas.microsoft.com/office/powerpoint/2010/main" val="322632407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238797" y="952147"/>
            <a:ext cx="11692181" cy="5126660"/>
          </a:xfrm>
          <a:prstGeom prst="rect">
            <a:avLst/>
          </a:prstGeom>
          <a:noFill/>
        </p:spPr>
        <p:txBody>
          <a:bodyPr wrap="square">
            <a:spAutoFit/>
          </a:bodyPr>
          <a:lstStyle/>
          <a:p>
            <a:pPr marL="800100" lvl="1" indent="-342900">
              <a:lnSpc>
                <a:spcPts val="36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以色列孵化管理模式学习和借鉴</a:t>
            </a:r>
            <a:endParaRPr lang="en-US" altLang="zh-CN" sz="2000" dirty="0">
              <a:latin typeface="微软雅黑" panose="020B0503020204020204" pitchFamily="34" charset="-122"/>
              <a:ea typeface="微软雅黑" panose="020B0503020204020204" pitchFamily="34" charset="-122"/>
            </a:endParaRPr>
          </a:p>
          <a:p>
            <a:pPr marL="800100" lvl="1" indent="-342900">
              <a:lnSpc>
                <a:spcPts val="36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孵化和投资管理人才培育</a:t>
            </a:r>
            <a:endParaRPr lang="en-US" altLang="zh-CN" sz="2000" dirty="0">
              <a:latin typeface="微软雅黑" panose="020B0503020204020204" pitchFamily="34" charset="-122"/>
              <a:ea typeface="微软雅黑" panose="020B0503020204020204" pitchFamily="34" charset="-122"/>
            </a:endParaRPr>
          </a:p>
          <a:p>
            <a:pPr marL="800100" lvl="1" indent="-342900">
              <a:lnSpc>
                <a:spcPts val="3600"/>
              </a:lnSpc>
              <a:buFont typeface="Wingdings" panose="05000000000000000000" pitchFamily="2" charset="2"/>
              <a:buChar char="ü"/>
              <a:defRPr/>
            </a:pPr>
            <a:r>
              <a:rPr lang="zh-CN" altLang="en-US" sz="2000" dirty="0">
                <a:latin typeface="微软雅黑" panose="020B0503020204020204" pitchFamily="34" charset="-122"/>
                <a:ea typeface="微软雅黑" panose="020B0503020204020204" pitchFamily="34" charset="-122"/>
              </a:rPr>
              <a:t>以色列高科技和风险投资行业发展</a:t>
            </a:r>
            <a:endParaRPr lang="en-US" altLang="zh-CN" sz="2000" dirty="0">
              <a:latin typeface="微软雅黑" panose="020B0503020204020204" pitchFamily="34" charset="-122"/>
              <a:ea typeface="微软雅黑" panose="020B0503020204020204" pitchFamily="34" charset="-122"/>
            </a:endParaRPr>
          </a:p>
          <a:p>
            <a:pPr marL="800100" lvl="1" indent="-342900">
              <a:lnSpc>
                <a:spcPts val="3600"/>
              </a:lnSpc>
              <a:buFont typeface="Wingdings" panose="05000000000000000000" pitchFamily="2" charset="2"/>
              <a:buChar char="ü"/>
              <a:defRPr/>
            </a:pPr>
            <a:r>
              <a:rPr lang="zh-CN" altLang="en-US" sz="2000" dirty="0">
                <a:latin typeface="微软雅黑" panose="020B0503020204020204" pitchFamily="34" charset="-122"/>
                <a:ea typeface="微软雅黑" panose="020B0503020204020204" pitchFamily="34" charset="-122"/>
              </a:rPr>
              <a:t>孵化器、管理公司、入孵企业架构设计</a:t>
            </a:r>
            <a:endParaRPr lang="en-US" altLang="zh-CN" sz="2000" dirty="0">
              <a:latin typeface="微软雅黑" panose="020B0503020204020204" pitchFamily="34" charset="-122"/>
              <a:ea typeface="微软雅黑" panose="020B0503020204020204" pitchFamily="34" charset="-122"/>
            </a:endParaRPr>
          </a:p>
          <a:p>
            <a:pPr marL="800100" lvl="1" indent="-342900">
              <a:lnSpc>
                <a:spcPts val="3600"/>
              </a:lnSpc>
              <a:buFont typeface="Wingdings" panose="05000000000000000000" pitchFamily="2" charset="2"/>
              <a:buChar char="ü"/>
              <a:defRPr/>
            </a:pPr>
            <a:r>
              <a:rPr lang="zh-CN" altLang="en-US" sz="2000" dirty="0">
                <a:latin typeface="微软雅黑" panose="020B0503020204020204" pitchFamily="34" charset="-122"/>
                <a:ea typeface="微软雅黑" panose="020B0503020204020204" pitchFamily="34" charset="-122"/>
              </a:rPr>
              <a:t>技术孵化器和商业孵化器运营管理模式和流程</a:t>
            </a:r>
            <a:endParaRPr lang="en-US" altLang="zh-CN" sz="2000" dirty="0">
              <a:latin typeface="微软雅黑" panose="020B0503020204020204" pitchFamily="34" charset="-122"/>
              <a:ea typeface="微软雅黑" panose="020B0503020204020204" pitchFamily="34" charset="-122"/>
            </a:endParaRPr>
          </a:p>
          <a:p>
            <a:pPr marL="800100" lvl="1" indent="-342900">
              <a:lnSpc>
                <a:spcPts val="3600"/>
              </a:lnSpc>
              <a:buFont typeface="Wingdings" panose="05000000000000000000" pitchFamily="2" charset="2"/>
              <a:buChar char="ü"/>
              <a:defRPr/>
            </a:pPr>
            <a:r>
              <a:rPr lang="zh-CN" altLang="en-US" sz="2000" dirty="0">
                <a:latin typeface="微软雅黑" panose="020B0503020204020204" pitchFamily="34" charset="-122"/>
                <a:ea typeface="微软雅黑" panose="020B0503020204020204" pitchFamily="34" charset="-122"/>
              </a:rPr>
              <a:t>项目筛选、尽职调查、商业计划、财务报表、预算制定</a:t>
            </a:r>
            <a:endParaRPr lang="en-US" altLang="zh-CN" sz="2000" dirty="0">
              <a:latin typeface="微软雅黑" panose="020B0503020204020204" pitchFamily="34" charset="-122"/>
              <a:ea typeface="微软雅黑" panose="020B0503020204020204" pitchFamily="34" charset="-122"/>
            </a:endParaRPr>
          </a:p>
          <a:p>
            <a:pPr marL="800100" lvl="1" indent="-342900">
              <a:lnSpc>
                <a:spcPts val="3600"/>
              </a:lnSpc>
              <a:buFont typeface="Wingdings" panose="05000000000000000000" pitchFamily="2" charset="2"/>
              <a:buChar char="ü"/>
              <a:defRPr/>
            </a:pPr>
            <a:r>
              <a:rPr lang="zh-CN" altLang="en-US" sz="2000" dirty="0">
                <a:latin typeface="微软雅黑" panose="020B0503020204020204" pitchFamily="34" charset="-122"/>
                <a:ea typeface="微软雅黑" panose="020B0503020204020204" pitchFamily="34" charset="-122"/>
              </a:rPr>
              <a:t>创始人协议、</a:t>
            </a:r>
            <a:r>
              <a:rPr lang="en-US" altLang="zh-CN" sz="2000" dirty="0">
                <a:latin typeface="微软雅黑" panose="020B0503020204020204" pitchFamily="34" charset="-122"/>
                <a:ea typeface="微软雅黑" panose="020B0503020204020204" pitchFamily="34" charset="-122"/>
              </a:rPr>
              <a:t>TS</a:t>
            </a:r>
            <a:r>
              <a:rPr lang="zh-CN" altLang="en-US" sz="2000" dirty="0">
                <a:latin typeface="微软雅黑" panose="020B0503020204020204" pitchFamily="34" charset="-122"/>
                <a:ea typeface="微软雅黑" panose="020B0503020204020204" pitchFamily="34" charset="-122"/>
              </a:rPr>
              <a:t>和投资协议、法律、知识产权保护</a:t>
            </a:r>
            <a:endParaRPr lang="en-US" altLang="zh-CN" sz="2000" dirty="0">
              <a:latin typeface="微软雅黑" panose="020B0503020204020204" pitchFamily="34" charset="-122"/>
              <a:ea typeface="微软雅黑" panose="020B0503020204020204" pitchFamily="34" charset="-122"/>
            </a:endParaRPr>
          </a:p>
          <a:p>
            <a:pPr marL="800100" lvl="1" indent="-342900">
              <a:lnSpc>
                <a:spcPts val="3600"/>
              </a:lnSpc>
              <a:buFont typeface="Wingdings" panose="05000000000000000000" pitchFamily="2" charset="2"/>
              <a:buChar char="ü"/>
              <a:defRPr/>
            </a:pPr>
            <a:r>
              <a:rPr lang="zh-CN" altLang="en-US" sz="2000" dirty="0">
                <a:latin typeface="微软雅黑" panose="020B0503020204020204" pitchFamily="34" charset="-122"/>
                <a:ea typeface="微软雅黑" panose="020B0503020204020204" pitchFamily="34" charset="-122"/>
              </a:rPr>
              <a:t>风险投资、估值方法等</a:t>
            </a:r>
            <a:endParaRPr lang="en-US" altLang="zh-CN" sz="2000" dirty="0">
              <a:latin typeface="微软雅黑" panose="020B0503020204020204" pitchFamily="34" charset="-122"/>
              <a:ea typeface="微软雅黑" panose="020B0503020204020204" pitchFamily="34" charset="-122"/>
            </a:endParaRPr>
          </a:p>
          <a:p>
            <a:pPr marL="800100" lvl="1" indent="-342900">
              <a:lnSpc>
                <a:spcPts val="36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高科技项目引入及合作对接（投资或并购）</a:t>
            </a:r>
            <a:endParaRPr lang="en-US" altLang="zh-CN" sz="2000" dirty="0">
              <a:latin typeface="微软雅黑" panose="020B0503020204020204" pitchFamily="34" charset="-122"/>
              <a:ea typeface="微软雅黑" panose="020B0503020204020204" pitchFamily="34" charset="-122"/>
            </a:endParaRPr>
          </a:p>
          <a:p>
            <a:pPr marL="800100" lvl="1" indent="-342900">
              <a:lnSpc>
                <a:spcPts val="3600"/>
              </a:lnSpc>
              <a:buFont typeface="Arial" panose="020B0604020202020204" pitchFamily="34" charset="0"/>
              <a:buChar char="•"/>
              <a:defRPr/>
            </a:pPr>
            <a:endParaRPr lang="en-US" altLang="zh-CN" sz="2000" dirty="0">
              <a:latin typeface="微软雅黑" panose="020B0503020204020204" pitchFamily="34" charset="-122"/>
              <a:ea typeface="微软雅黑" panose="020B0503020204020204" pitchFamily="34" charset="-122"/>
            </a:endParaRPr>
          </a:p>
          <a:p>
            <a:pPr marL="800100" lvl="1" indent="-342900">
              <a:lnSpc>
                <a:spcPts val="36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推动吉林省各方开展全面的中以合作</a:t>
            </a:r>
            <a:endParaRPr lang="en-US" altLang="zh-CN" sz="2000" dirty="0">
              <a:latin typeface="微软雅黑" panose="020B0503020204020204" pitchFamily="34" charset="-122"/>
              <a:ea typeface="微软雅黑" panose="020B0503020204020204" pitchFamily="34" charset="-122"/>
            </a:endParaRPr>
          </a:p>
        </p:txBody>
      </p:sp>
      <p:sp>
        <p:nvSpPr>
          <p:cNvPr id="11" name="2"/>
          <p:cNvSpPr txBox="1"/>
          <p:nvPr/>
        </p:nvSpPr>
        <p:spPr>
          <a:xfrm>
            <a:off x="1476375" y="137688"/>
            <a:ext cx="7062627" cy="627016"/>
          </a:xfrm>
          <a:prstGeom prst="rect">
            <a:avLst/>
          </a:prstGeom>
          <a:noFill/>
        </p:spPr>
        <p:txBody>
          <a:bodyPr wrap="square" lIns="72312" tIns="36156" rIns="72312" bIns="36156" rtlCol="0">
            <a:spAutoFit/>
          </a:bodyPr>
          <a:lstStyle/>
          <a:p>
            <a:r>
              <a:rPr lang="en-US" altLang="zh-CN" sz="3600" b="1" dirty="0" smtClean="0">
                <a:solidFill>
                  <a:srgbClr val="0070C0"/>
                </a:solidFill>
                <a:latin typeface="微软雅黑" panose="020B0503020204020204" pitchFamily="34" charset="-122"/>
                <a:ea typeface="微软雅黑" panose="020B0503020204020204" pitchFamily="34" charset="-122"/>
              </a:rPr>
              <a:t>2.12 </a:t>
            </a:r>
            <a:r>
              <a:rPr lang="zh-CN" altLang="en-US" sz="3600" b="1" dirty="0">
                <a:solidFill>
                  <a:srgbClr val="0070C0"/>
                </a:solidFill>
                <a:latin typeface="微软雅黑" panose="020B0503020204020204" pitchFamily="34" charset="-122"/>
                <a:ea typeface="微软雅黑" panose="020B0503020204020204" pitchFamily="34" charset="-122"/>
              </a:rPr>
              <a:t>与以色列的孵化合作</a:t>
            </a:r>
          </a:p>
        </p:txBody>
      </p:sp>
      <p:grpSp>
        <p:nvGrpSpPr>
          <p:cNvPr id="19" name="组合 75"/>
          <p:cNvGrpSpPr/>
          <p:nvPr/>
        </p:nvGrpSpPr>
        <p:grpSpPr>
          <a:xfrm>
            <a:off x="1" y="260648"/>
            <a:ext cx="1403584" cy="387627"/>
            <a:chOff x="0" y="188640"/>
            <a:chExt cx="1664323" cy="459635"/>
          </a:xfrm>
        </p:grpSpPr>
        <p:sp>
          <p:nvSpPr>
            <p:cNvPr id="20" name="五边形 19"/>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燕尾形 20"/>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2" name="燕尾形 21"/>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 Same Side Corner Rectangle 67"/>
          <p:cNvSpPr/>
          <p:nvPr/>
        </p:nvSpPr>
        <p:spPr>
          <a:xfrm rot="10800000" flipH="1">
            <a:off x="612279" y="1124743"/>
            <a:ext cx="59667" cy="648072"/>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lnSpc>
                <a:spcPct val="120000"/>
              </a:lnSpc>
            </a:pPr>
            <a:endParaRPr lang="bg-BG"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4" name="Round Same Side Corner Rectangle 68"/>
          <p:cNvSpPr/>
          <p:nvPr/>
        </p:nvSpPr>
        <p:spPr>
          <a:xfrm rot="10800000" flipH="1">
            <a:off x="612279" y="2060848"/>
            <a:ext cx="72008" cy="1080121"/>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lnSpc>
                <a:spcPct val="120000"/>
              </a:lnSpc>
            </a:pPr>
            <a:endParaRPr lang="bg-BG"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5" name="Round Same Side Corner Rectangle 69"/>
          <p:cNvSpPr/>
          <p:nvPr/>
        </p:nvSpPr>
        <p:spPr>
          <a:xfrm rot="10800000" flipH="1">
            <a:off x="612279" y="3481749"/>
            <a:ext cx="59667" cy="1099379"/>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lnSpc>
                <a:spcPct val="120000"/>
              </a:lnSpc>
            </a:pPr>
            <a:endParaRPr lang="bg-BG"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6" name="Round Same Side Corner Rectangle 76"/>
          <p:cNvSpPr/>
          <p:nvPr/>
        </p:nvSpPr>
        <p:spPr>
          <a:xfrm rot="10800000" flipH="1">
            <a:off x="612279" y="4797152"/>
            <a:ext cx="57769" cy="360040"/>
          </a:xfrm>
          <a:prstGeom prst="round2SameRect">
            <a:avLst>
              <a:gd name="adj1" fmla="val 50000"/>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lnSpc>
                <a:spcPct val="120000"/>
              </a:lnSpc>
            </a:pPr>
            <a:endParaRPr lang="bg-BG"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7" name="Round Same Side Corner Rectangle 77"/>
          <p:cNvSpPr/>
          <p:nvPr/>
        </p:nvSpPr>
        <p:spPr>
          <a:xfrm rot="10800000" flipH="1">
            <a:off x="612279" y="5569981"/>
            <a:ext cx="59667" cy="379299"/>
          </a:xfrm>
          <a:prstGeom prst="round2SameRect">
            <a:avLst>
              <a:gd name="adj1" fmla="val 50000"/>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lnSpc>
                <a:spcPct val="120000"/>
              </a:lnSpc>
            </a:pPr>
            <a:endParaRPr lang="bg-BG"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6610" y="1340768"/>
            <a:ext cx="4753165" cy="3564874"/>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006857"/>
            <a:ext cx="12169775" cy="2062103"/>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长春北湖科技园</a:t>
            </a:r>
            <a:r>
              <a:rPr lang="zh-CN" altLang="en-US" sz="3200" b="1" dirty="0" smtClean="0">
                <a:latin typeface="微软雅黑" panose="020B0503020204020204" pitchFamily="34" charset="-122"/>
                <a:ea typeface="微软雅黑" panose="020B0503020204020204" pitchFamily="34" charset="-122"/>
              </a:rPr>
              <a:t>成立以来，非常重视</a:t>
            </a:r>
            <a:r>
              <a:rPr lang="zh-CN" altLang="en-US" sz="3200" b="1" dirty="0">
                <a:latin typeface="微软雅黑" panose="020B0503020204020204" pitchFamily="34" charset="-122"/>
                <a:ea typeface="微软雅黑" panose="020B0503020204020204" pitchFamily="34" charset="-122"/>
              </a:rPr>
              <a:t>党建</a:t>
            </a:r>
            <a:r>
              <a:rPr lang="zh-CN" altLang="en-US" sz="3200" b="1" dirty="0" smtClean="0">
                <a:latin typeface="微软雅黑" panose="020B0503020204020204" pitchFamily="34" charset="-122"/>
                <a:ea typeface="微软雅黑" panose="020B0503020204020204" pitchFamily="34" charset="-122"/>
              </a:rPr>
              <a:t>工作</a:t>
            </a:r>
            <a:endParaRPr lang="en-US" altLang="zh-CN" sz="3200" b="1" dirty="0" smtClean="0">
              <a:latin typeface="微软雅黑" panose="020B0503020204020204" pitchFamily="34" charset="-122"/>
              <a:ea typeface="微软雅黑" panose="020B0503020204020204" pitchFamily="34" charset="-122"/>
            </a:endParaRPr>
          </a:p>
          <a:p>
            <a:pPr algn="ctr"/>
            <a:r>
              <a:rPr lang="zh-CN" altLang="en-US" sz="3200" b="1" dirty="0" smtClean="0">
                <a:latin typeface="微软雅黑" panose="020B0503020204020204" pitchFamily="34" charset="-122"/>
                <a:ea typeface="微软雅黑" panose="020B0503020204020204" pitchFamily="34" charset="-122"/>
              </a:rPr>
              <a:t>以党建为引领，助力经营发展</a:t>
            </a:r>
            <a:endParaRPr lang="en-US" altLang="zh-CN" sz="3200" b="1" dirty="0" smtClean="0">
              <a:latin typeface="微软雅黑" panose="020B0503020204020204" pitchFamily="34" charset="-122"/>
              <a:ea typeface="微软雅黑" panose="020B0503020204020204" pitchFamily="34" charset="-122"/>
            </a:endParaRPr>
          </a:p>
          <a:p>
            <a:pPr algn="ctr"/>
            <a:r>
              <a:rPr lang="zh-CN" altLang="en-US" sz="3200" b="1" dirty="0" smtClean="0">
                <a:latin typeface="微软雅黑" panose="020B0503020204020204" pitchFamily="34" charset="-122"/>
                <a:ea typeface="微软雅黑" panose="020B0503020204020204" pitchFamily="34" charset="-122"/>
              </a:rPr>
              <a:t>十年来，党建</a:t>
            </a:r>
            <a:r>
              <a:rPr lang="zh-CN" altLang="en-US" sz="3200" b="1" dirty="0">
                <a:latin typeface="微软雅黑" panose="020B0503020204020204" pitchFamily="34" charset="-122"/>
                <a:ea typeface="微软雅黑" panose="020B0503020204020204" pitchFamily="34" charset="-122"/>
              </a:rPr>
              <a:t>与经营工作互促</a:t>
            </a:r>
            <a:r>
              <a:rPr lang="zh-CN" altLang="en-US" sz="3200" b="1" dirty="0" smtClean="0">
                <a:latin typeface="微软雅黑" panose="020B0503020204020204" pitchFamily="34" charset="-122"/>
                <a:ea typeface="微软雅黑" panose="020B0503020204020204" pitchFamily="34" charset="-122"/>
              </a:rPr>
              <a:t>发展</a:t>
            </a:r>
            <a:endParaRPr lang="en-US" altLang="zh-CN" sz="3200" b="1" dirty="0" smtClean="0">
              <a:latin typeface="微软雅黑" panose="020B0503020204020204" pitchFamily="34" charset="-122"/>
              <a:ea typeface="微软雅黑" panose="020B0503020204020204" pitchFamily="34" charset="-122"/>
            </a:endParaRPr>
          </a:p>
          <a:p>
            <a:pPr algn="ctr"/>
            <a:r>
              <a:rPr lang="zh-CN" altLang="en-US" sz="3200" b="1" dirty="0" smtClean="0">
                <a:latin typeface="微软雅黑" panose="020B0503020204020204" pitchFamily="34" charset="-122"/>
                <a:ea typeface="微软雅黑" panose="020B0503020204020204" pitchFamily="34" charset="-122"/>
              </a:rPr>
              <a:t>园区已经</a:t>
            </a:r>
            <a:r>
              <a:rPr lang="zh-CN" altLang="en-US" sz="3200" b="1" dirty="0">
                <a:latin typeface="微软雅黑" panose="020B0503020204020204" pitchFamily="34" charset="-122"/>
                <a:ea typeface="微软雅黑" panose="020B0503020204020204" pitchFamily="34" charset="-122"/>
              </a:rPr>
              <a:t>形成</a:t>
            </a:r>
            <a:r>
              <a:rPr lang="zh-CN" altLang="en-US" sz="3200" b="1" dirty="0">
                <a:solidFill>
                  <a:srgbClr val="FF0000"/>
                </a:solidFill>
                <a:latin typeface="微软雅黑" panose="020B0503020204020204" pitchFamily="34" charset="-122"/>
                <a:ea typeface="微软雅黑" panose="020B0503020204020204" pitchFamily="34" charset="-122"/>
              </a:rPr>
              <a:t>“三多”“一好”</a:t>
            </a:r>
            <a:r>
              <a:rPr lang="zh-CN" altLang="en-US" sz="3200" b="1" dirty="0">
                <a:latin typeface="微软雅黑" panose="020B0503020204020204" pitchFamily="34" charset="-122"/>
                <a:ea typeface="微软雅黑" panose="020B0503020204020204" pitchFamily="34" charset="-122"/>
              </a:rPr>
              <a:t>发展模式</a:t>
            </a:r>
            <a:endParaRPr lang="en-US" altLang="zh-TW" sz="3200" b="1" dirty="0">
              <a:latin typeface="微软雅黑" panose="020B0503020204020204" pitchFamily="34" charset="-122"/>
              <a:ea typeface="微软雅黑" panose="020B0503020204020204" pitchFamily="34" charset="-122"/>
            </a:endParaRPr>
          </a:p>
        </p:txBody>
      </p:sp>
      <p:sp>
        <p:nvSpPr>
          <p:cNvPr id="16" name="2"/>
          <p:cNvSpPr txBox="1"/>
          <p:nvPr/>
        </p:nvSpPr>
        <p:spPr>
          <a:xfrm>
            <a:off x="1476375" y="137688"/>
            <a:ext cx="7062627" cy="627016"/>
          </a:xfrm>
          <a:prstGeom prst="rect">
            <a:avLst/>
          </a:prstGeom>
          <a:noFill/>
        </p:spPr>
        <p:txBody>
          <a:bodyPr wrap="square" lIns="72312" tIns="36156" rIns="72312" bIns="36156" rtlCol="0">
            <a:spAutoFit/>
          </a:bodyPr>
          <a:lstStyle/>
          <a:p>
            <a:r>
              <a:rPr lang="en-US" altLang="zh-CN" sz="3600" b="1" dirty="0" smtClean="0">
                <a:solidFill>
                  <a:srgbClr val="0070C0"/>
                </a:solidFill>
                <a:latin typeface="微软雅黑" panose="020B0503020204020204" pitchFamily="34" charset="-122"/>
                <a:ea typeface="微软雅黑" panose="020B0503020204020204" pitchFamily="34" charset="-122"/>
              </a:rPr>
              <a:t>2.13 </a:t>
            </a:r>
            <a:r>
              <a:rPr lang="zh-CN" altLang="en-US" sz="3600" b="1" dirty="0">
                <a:solidFill>
                  <a:srgbClr val="0070C0"/>
                </a:solidFill>
                <a:latin typeface="微软雅黑" panose="020B0503020204020204" pitchFamily="34" charset="-122"/>
                <a:ea typeface="微软雅黑" panose="020B0503020204020204" pitchFamily="34" charset="-122"/>
              </a:rPr>
              <a:t>园区运营成果</a:t>
            </a:r>
          </a:p>
        </p:txBody>
      </p:sp>
      <p:grpSp>
        <p:nvGrpSpPr>
          <p:cNvPr id="19" name="组合 75"/>
          <p:cNvGrpSpPr/>
          <p:nvPr/>
        </p:nvGrpSpPr>
        <p:grpSpPr>
          <a:xfrm>
            <a:off x="1" y="260648"/>
            <a:ext cx="1403584" cy="387627"/>
            <a:chOff x="0" y="188640"/>
            <a:chExt cx="1664323" cy="459635"/>
          </a:xfrm>
        </p:grpSpPr>
        <p:sp>
          <p:nvSpPr>
            <p:cNvPr id="20" name="五边形 19"/>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燕尾形 20"/>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2" name="燕尾形 21"/>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1491324" y="692696"/>
            <a:ext cx="811446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18" name="组合 417"/>
          <p:cNvGrpSpPr/>
          <p:nvPr/>
        </p:nvGrpSpPr>
        <p:grpSpPr>
          <a:xfrm>
            <a:off x="1188343" y="3068960"/>
            <a:ext cx="9918715" cy="3312368"/>
            <a:chOff x="2049831" y="2132856"/>
            <a:chExt cx="8189670" cy="2734951"/>
          </a:xfrm>
        </p:grpSpPr>
        <p:sp>
          <p:nvSpPr>
            <p:cNvPr id="26" name="Freeform 4"/>
            <p:cNvSpPr/>
            <p:nvPr/>
          </p:nvSpPr>
          <p:spPr bwMode="auto">
            <a:xfrm>
              <a:off x="2049831" y="2132856"/>
              <a:ext cx="5235743" cy="2734951"/>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25400" cap="flat" cmpd="sng">
              <a:solidFill>
                <a:schemeClr val="accent1"/>
              </a:solidFill>
              <a:prstDash val="solid"/>
              <a:rou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9pPr>
            </a:lstStyle>
            <a:p>
              <a:pPr algn="ctr" defTabSz="1086485">
                <a:lnSpc>
                  <a:spcPct val="120000"/>
                </a:lnSpc>
                <a:defRPr/>
              </a:pP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27" name="Freeform 5"/>
            <p:cNvSpPr/>
            <p:nvPr/>
          </p:nvSpPr>
          <p:spPr bwMode="auto">
            <a:xfrm flipH="1" flipV="1">
              <a:off x="5003758" y="2132856"/>
              <a:ext cx="5235743" cy="2734951"/>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25400" cap="flat" cmpd="sng">
              <a:solidFill>
                <a:schemeClr val="accent2"/>
              </a:solidFill>
              <a:prstDash val="solid"/>
              <a:rou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300" b="1" kern="1200">
                  <a:solidFill>
                    <a:srgbClr val="0000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300" b="1" kern="1200">
                  <a:solidFill>
                    <a:srgbClr val="000000"/>
                  </a:solidFill>
                  <a:latin typeface="Arial" panose="020B0604020202020204" pitchFamily="34" charset="0"/>
                  <a:ea typeface="宋体" panose="02010600030101010101" pitchFamily="2" charset="-122"/>
                  <a:cs typeface="+mn-cs"/>
                </a:defRPr>
              </a:lvl9pPr>
            </a:lstStyle>
            <a:p>
              <a:pPr algn="ctr" defTabSz="1086485">
                <a:lnSpc>
                  <a:spcPct val="120000"/>
                </a:lnSpc>
                <a:defRPr/>
              </a:pP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8" name="组合 27"/>
          <p:cNvGrpSpPr/>
          <p:nvPr/>
        </p:nvGrpSpPr>
        <p:grpSpPr>
          <a:xfrm>
            <a:off x="10586690" y="4077072"/>
            <a:ext cx="1295053" cy="1295053"/>
            <a:chOff x="3080505" y="1100110"/>
            <a:chExt cx="5287963" cy="5256212"/>
          </a:xfrm>
          <a:effectLst>
            <a:outerShdw blurRad="50800" dist="76200" dir="12660000" algn="ctr" rotWithShape="0">
              <a:srgbClr val="000000">
                <a:alpha val="43137"/>
              </a:srgbClr>
            </a:outerShdw>
          </a:effectLst>
        </p:grpSpPr>
        <p:sp>
          <p:nvSpPr>
            <p:cNvPr id="29" name="Freeform 19"/>
            <p:cNvSpPr>
              <a:spLocks noChangeArrowheads="1"/>
            </p:cNvSpPr>
            <p:nvPr/>
          </p:nvSpPr>
          <p:spPr bwMode="auto">
            <a:xfrm>
              <a:off x="5926893" y="3635347"/>
              <a:ext cx="25400" cy="25400"/>
            </a:xfrm>
            <a:custGeom>
              <a:avLst/>
              <a:gdLst>
                <a:gd name="T0" fmla="*/ 20782 w 11"/>
                <a:gd name="T1" fmla="*/ 20782 h 11"/>
                <a:gd name="T2" fmla="*/ 4618 w 11"/>
                <a:gd name="T3" fmla="*/ 20782 h 11"/>
                <a:gd name="T4" fmla="*/ 4618 w 11"/>
                <a:gd name="T5" fmla="*/ 4618 h 11"/>
                <a:gd name="T6" fmla="*/ 20782 w 11"/>
                <a:gd name="T7" fmla="*/ 4618 h 11"/>
                <a:gd name="T8" fmla="*/ 20782 w 11"/>
                <a:gd name="T9" fmla="*/ 20782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9" y="9"/>
                  </a:moveTo>
                  <a:cubicBezTo>
                    <a:pt x="7" y="11"/>
                    <a:pt x="4" y="11"/>
                    <a:pt x="2" y="9"/>
                  </a:cubicBezTo>
                  <a:cubicBezTo>
                    <a:pt x="0" y="7"/>
                    <a:pt x="0" y="4"/>
                    <a:pt x="2" y="2"/>
                  </a:cubicBezTo>
                  <a:cubicBezTo>
                    <a:pt x="4" y="0"/>
                    <a:pt x="8" y="0"/>
                    <a:pt x="9" y="2"/>
                  </a:cubicBezTo>
                  <a:cubicBezTo>
                    <a:pt x="11" y="4"/>
                    <a:pt x="11" y="7"/>
                    <a:pt x="9" y="9"/>
                  </a:cubicBezTo>
                  <a:close/>
                </a:path>
              </a:pathLst>
            </a:custGeom>
            <a:solidFill>
              <a:srgbClr val="EF6C4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0" name="Freeform 21"/>
            <p:cNvSpPr>
              <a:spLocks noChangeArrowheads="1"/>
            </p:cNvSpPr>
            <p:nvPr/>
          </p:nvSpPr>
          <p:spPr bwMode="auto">
            <a:xfrm>
              <a:off x="3080505" y="1493810"/>
              <a:ext cx="312738" cy="312737"/>
            </a:xfrm>
            <a:custGeom>
              <a:avLst/>
              <a:gdLst>
                <a:gd name="T0" fmla="*/ 288089 w 203"/>
                <a:gd name="T1" fmla="*/ 35433 h 203"/>
                <a:gd name="T2" fmla="*/ 246493 w 203"/>
                <a:gd name="T3" fmla="*/ 140192 h 203"/>
                <a:gd name="T4" fmla="*/ 312738 w 203"/>
                <a:gd name="T5" fmla="*/ 231086 h 203"/>
                <a:gd name="T6" fmla="*/ 200276 w 203"/>
                <a:gd name="T7" fmla="*/ 224924 h 203"/>
                <a:gd name="T8" fmla="*/ 135571 w 203"/>
                <a:gd name="T9" fmla="*/ 312737 h 203"/>
                <a:gd name="T10" fmla="*/ 106300 w 203"/>
                <a:gd name="T11" fmla="*/ 204897 h 203"/>
                <a:gd name="T12" fmla="*/ 0 w 203"/>
                <a:gd name="T13" fmla="*/ 171004 h 203"/>
                <a:gd name="T14" fmla="*/ 95516 w 203"/>
                <a:gd name="T15" fmla="*/ 110921 h 203"/>
                <a:gd name="T16" fmla="*/ 95516 w 203"/>
                <a:gd name="T17" fmla="*/ 0 h 203"/>
                <a:gd name="T18" fmla="*/ 181789 w 203"/>
                <a:gd name="T19" fmla="*/ 70867 h 203"/>
                <a:gd name="T20" fmla="*/ 288089 w 203"/>
                <a:gd name="T21" fmla="*/ 35433 h 2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03"/>
                <a:gd name="T35" fmla="*/ 203 w 203"/>
                <a:gd name="T36" fmla="*/ 203 h 2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03">
                  <a:moveTo>
                    <a:pt x="187" y="23"/>
                  </a:moveTo>
                  <a:lnTo>
                    <a:pt x="160" y="91"/>
                  </a:lnTo>
                  <a:lnTo>
                    <a:pt x="203" y="150"/>
                  </a:lnTo>
                  <a:lnTo>
                    <a:pt x="130" y="146"/>
                  </a:lnTo>
                  <a:lnTo>
                    <a:pt x="88" y="203"/>
                  </a:lnTo>
                  <a:lnTo>
                    <a:pt x="69" y="133"/>
                  </a:lnTo>
                  <a:lnTo>
                    <a:pt x="0" y="111"/>
                  </a:lnTo>
                  <a:lnTo>
                    <a:pt x="62" y="72"/>
                  </a:lnTo>
                  <a:lnTo>
                    <a:pt x="62" y="0"/>
                  </a:lnTo>
                  <a:lnTo>
                    <a:pt x="118" y="46"/>
                  </a:lnTo>
                  <a:lnTo>
                    <a:pt x="187" y="23"/>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1" name="Freeform 22"/>
            <p:cNvSpPr>
              <a:spLocks noChangeArrowheads="1"/>
            </p:cNvSpPr>
            <p:nvPr/>
          </p:nvSpPr>
          <p:spPr bwMode="auto">
            <a:xfrm>
              <a:off x="3263068" y="1565247"/>
              <a:ext cx="561975" cy="561975"/>
            </a:xfrm>
            <a:custGeom>
              <a:avLst/>
              <a:gdLst>
                <a:gd name="T0" fmla="*/ 526435 w 253"/>
                <a:gd name="T1" fmla="*/ 362850 h 254"/>
                <a:gd name="T2" fmla="*/ 0 w 253"/>
                <a:gd name="T3" fmla="*/ 50888 h 254"/>
                <a:gd name="T4" fmla="*/ 17770 w 253"/>
                <a:gd name="T5" fmla="*/ 97350 h 254"/>
                <a:gd name="T6" fmla="*/ 526435 w 253"/>
                <a:gd name="T7" fmla="*/ 427013 h 254"/>
                <a:gd name="T8" fmla="*/ 559754 w 253"/>
                <a:gd name="T9" fmla="*/ 561975 h 254"/>
                <a:gd name="T10" fmla="*/ 526435 w 253"/>
                <a:gd name="T11" fmla="*/ 362850 h 254"/>
                <a:gd name="T12" fmla="*/ 0 60000 65536"/>
                <a:gd name="T13" fmla="*/ 0 60000 65536"/>
                <a:gd name="T14" fmla="*/ 0 60000 65536"/>
                <a:gd name="T15" fmla="*/ 0 60000 65536"/>
                <a:gd name="T16" fmla="*/ 0 60000 65536"/>
                <a:gd name="T17" fmla="*/ 0 60000 65536"/>
                <a:gd name="T18" fmla="*/ 0 w 253"/>
                <a:gd name="T19" fmla="*/ 0 h 254"/>
                <a:gd name="T20" fmla="*/ 253 w 253"/>
                <a:gd name="T21" fmla="*/ 254 h 254"/>
              </a:gdLst>
              <a:ahLst/>
              <a:cxnLst>
                <a:cxn ang="T12">
                  <a:pos x="T0" y="T1"/>
                </a:cxn>
                <a:cxn ang="T13">
                  <a:pos x="T2" y="T3"/>
                </a:cxn>
                <a:cxn ang="T14">
                  <a:pos x="T4" y="T5"/>
                </a:cxn>
                <a:cxn ang="T15">
                  <a:pos x="T6" y="T7"/>
                </a:cxn>
                <a:cxn ang="T16">
                  <a:pos x="T8" y="T9"/>
                </a:cxn>
                <a:cxn ang="T17">
                  <a:pos x="T10" y="T11"/>
                </a:cxn>
              </a:cxnLst>
              <a:rect l="T18" t="T19" r="T20" b="T21"/>
              <a:pathLst>
                <a:path w="253" h="254">
                  <a:moveTo>
                    <a:pt x="237" y="164"/>
                  </a:moveTo>
                  <a:cubicBezTo>
                    <a:pt x="198" y="60"/>
                    <a:pt x="95" y="0"/>
                    <a:pt x="0" y="23"/>
                  </a:cubicBezTo>
                  <a:cubicBezTo>
                    <a:pt x="8" y="44"/>
                    <a:pt x="8" y="44"/>
                    <a:pt x="8" y="44"/>
                  </a:cubicBezTo>
                  <a:cubicBezTo>
                    <a:pt x="102" y="30"/>
                    <a:pt x="199" y="91"/>
                    <a:pt x="237" y="193"/>
                  </a:cubicBezTo>
                  <a:cubicBezTo>
                    <a:pt x="245" y="213"/>
                    <a:pt x="250" y="234"/>
                    <a:pt x="252" y="254"/>
                  </a:cubicBezTo>
                  <a:cubicBezTo>
                    <a:pt x="253" y="225"/>
                    <a:pt x="248" y="194"/>
                    <a:pt x="237" y="164"/>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2" name="Freeform 23"/>
            <p:cNvSpPr>
              <a:spLocks noChangeArrowheads="1"/>
            </p:cNvSpPr>
            <p:nvPr/>
          </p:nvSpPr>
          <p:spPr bwMode="auto">
            <a:xfrm>
              <a:off x="3218618" y="5948335"/>
              <a:ext cx="306387" cy="314325"/>
            </a:xfrm>
            <a:custGeom>
              <a:avLst/>
              <a:gdLst>
                <a:gd name="T0" fmla="*/ 0 w 199"/>
                <a:gd name="T1" fmla="*/ 70877 h 204"/>
                <a:gd name="T2" fmla="*/ 110854 w 199"/>
                <a:gd name="T3" fmla="*/ 83204 h 204"/>
                <a:gd name="T4" fmla="*/ 184756 w 199"/>
                <a:gd name="T5" fmla="*/ 0 h 204"/>
                <a:gd name="T6" fmla="*/ 204771 w 199"/>
                <a:gd name="T7" fmla="*/ 107857 h 204"/>
                <a:gd name="T8" fmla="*/ 306387 w 199"/>
                <a:gd name="T9" fmla="*/ 149458 h 204"/>
                <a:gd name="T10" fmla="*/ 209390 w 199"/>
                <a:gd name="T11" fmla="*/ 203387 h 204"/>
                <a:gd name="T12" fmla="*/ 201692 w 199"/>
                <a:gd name="T13" fmla="*/ 314325 h 204"/>
                <a:gd name="T14" fmla="*/ 120091 w 199"/>
                <a:gd name="T15" fmla="*/ 238825 h 204"/>
                <a:gd name="T16" fmla="*/ 10777 w 199"/>
                <a:gd name="T17" fmla="*/ 265019 h 204"/>
                <a:gd name="T18" fmla="*/ 60046 w 199"/>
                <a:gd name="T19" fmla="*/ 163326 h 204"/>
                <a:gd name="T20" fmla="*/ 0 w 199"/>
                <a:gd name="T21" fmla="*/ 70877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9"/>
                <a:gd name="T34" fmla="*/ 0 h 204"/>
                <a:gd name="T35" fmla="*/ 199 w 199"/>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9" h="204">
                  <a:moveTo>
                    <a:pt x="0" y="46"/>
                  </a:moveTo>
                  <a:lnTo>
                    <a:pt x="72" y="54"/>
                  </a:lnTo>
                  <a:lnTo>
                    <a:pt x="120" y="0"/>
                  </a:lnTo>
                  <a:lnTo>
                    <a:pt x="133" y="70"/>
                  </a:lnTo>
                  <a:lnTo>
                    <a:pt x="199" y="97"/>
                  </a:lnTo>
                  <a:lnTo>
                    <a:pt x="136" y="132"/>
                  </a:lnTo>
                  <a:lnTo>
                    <a:pt x="131" y="204"/>
                  </a:lnTo>
                  <a:lnTo>
                    <a:pt x="78" y="155"/>
                  </a:lnTo>
                  <a:lnTo>
                    <a:pt x="7" y="172"/>
                  </a:lnTo>
                  <a:lnTo>
                    <a:pt x="39" y="106"/>
                  </a:lnTo>
                  <a:lnTo>
                    <a:pt x="0" y="46"/>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3" name="Freeform 24"/>
            <p:cNvSpPr>
              <a:spLocks noChangeArrowheads="1"/>
            </p:cNvSpPr>
            <p:nvPr/>
          </p:nvSpPr>
          <p:spPr bwMode="auto">
            <a:xfrm>
              <a:off x="3220205" y="5432397"/>
              <a:ext cx="461963" cy="663575"/>
            </a:xfrm>
            <a:custGeom>
              <a:avLst/>
              <a:gdLst>
                <a:gd name="T0" fmla="*/ 275401 w 208"/>
                <a:gd name="T1" fmla="*/ 81841 h 300"/>
                <a:gd name="T2" fmla="*/ 99944 w 208"/>
                <a:gd name="T3" fmla="*/ 663575 h 300"/>
                <a:gd name="T4" fmla="*/ 142142 w 208"/>
                <a:gd name="T5" fmla="*/ 637032 h 300"/>
                <a:gd name="T6" fmla="*/ 337588 w 208"/>
                <a:gd name="T7" fmla="*/ 64146 h 300"/>
                <a:gd name="T8" fmla="*/ 461963 w 208"/>
                <a:gd name="T9" fmla="*/ 0 h 300"/>
                <a:gd name="T10" fmla="*/ 275401 w 208"/>
                <a:gd name="T11" fmla="*/ 81841 h 300"/>
                <a:gd name="T12" fmla="*/ 0 60000 65536"/>
                <a:gd name="T13" fmla="*/ 0 60000 65536"/>
                <a:gd name="T14" fmla="*/ 0 60000 65536"/>
                <a:gd name="T15" fmla="*/ 0 60000 65536"/>
                <a:gd name="T16" fmla="*/ 0 60000 65536"/>
                <a:gd name="T17" fmla="*/ 0 60000 65536"/>
                <a:gd name="T18" fmla="*/ 0 w 208"/>
                <a:gd name="T19" fmla="*/ 0 h 300"/>
                <a:gd name="T20" fmla="*/ 208 w 208"/>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208" h="300">
                  <a:moveTo>
                    <a:pt x="124" y="37"/>
                  </a:moveTo>
                  <a:cubicBezTo>
                    <a:pt x="33" y="100"/>
                    <a:pt x="0" y="214"/>
                    <a:pt x="45" y="300"/>
                  </a:cubicBezTo>
                  <a:cubicBezTo>
                    <a:pt x="64" y="288"/>
                    <a:pt x="64" y="288"/>
                    <a:pt x="64" y="288"/>
                  </a:cubicBezTo>
                  <a:cubicBezTo>
                    <a:pt x="27" y="200"/>
                    <a:pt x="62" y="91"/>
                    <a:pt x="152" y="29"/>
                  </a:cubicBezTo>
                  <a:cubicBezTo>
                    <a:pt x="170" y="17"/>
                    <a:pt x="189" y="7"/>
                    <a:pt x="208" y="0"/>
                  </a:cubicBezTo>
                  <a:cubicBezTo>
                    <a:pt x="179" y="6"/>
                    <a:pt x="151" y="18"/>
                    <a:pt x="124" y="37"/>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4" name="Freeform 25"/>
            <p:cNvSpPr>
              <a:spLocks noChangeArrowheads="1"/>
            </p:cNvSpPr>
            <p:nvPr/>
          </p:nvSpPr>
          <p:spPr bwMode="auto">
            <a:xfrm>
              <a:off x="8009693" y="1250922"/>
              <a:ext cx="312737" cy="312738"/>
            </a:xfrm>
            <a:custGeom>
              <a:avLst/>
              <a:gdLst>
                <a:gd name="T0" fmla="*/ 92435 w 203"/>
                <a:gd name="T1" fmla="*/ 0 h 203"/>
                <a:gd name="T2" fmla="*/ 95516 w 203"/>
                <a:gd name="T3" fmla="*/ 110922 h 203"/>
                <a:gd name="T4" fmla="*/ 0 w 203"/>
                <a:gd name="T5" fmla="*/ 172545 h 203"/>
                <a:gd name="T6" fmla="*/ 106300 w 203"/>
                <a:gd name="T7" fmla="*/ 206438 h 203"/>
                <a:gd name="T8" fmla="*/ 135571 w 203"/>
                <a:gd name="T9" fmla="*/ 312738 h 203"/>
                <a:gd name="T10" fmla="*/ 201816 w 203"/>
                <a:gd name="T11" fmla="*/ 221844 h 203"/>
                <a:gd name="T12" fmla="*/ 312737 w 203"/>
                <a:gd name="T13" fmla="*/ 228006 h 203"/>
                <a:gd name="T14" fmla="*/ 246492 w 203"/>
                <a:gd name="T15" fmla="*/ 140193 h 203"/>
                <a:gd name="T16" fmla="*/ 286547 w 203"/>
                <a:gd name="T17" fmla="*/ 35433 h 203"/>
                <a:gd name="T18" fmla="*/ 180247 w 203"/>
                <a:gd name="T19" fmla="*/ 70867 h 203"/>
                <a:gd name="T20" fmla="*/ 92435 w 203"/>
                <a:gd name="T21" fmla="*/ 0 h 2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03"/>
                <a:gd name="T35" fmla="*/ 203 w 203"/>
                <a:gd name="T36" fmla="*/ 203 h 2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03">
                  <a:moveTo>
                    <a:pt x="60" y="0"/>
                  </a:moveTo>
                  <a:lnTo>
                    <a:pt x="62" y="72"/>
                  </a:lnTo>
                  <a:lnTo>
                    <a:pt x="0" y="112"/>
                  </a:lnTo>
                  <a:lnTo>
                    <a:pt x="69" y="134"/>
                  </a:lnTo>
                  <a:lnTo>
                    <a:pt x="88" y="203"/>
                  </a:lnTo>
                  <a:lnTo>
                    <a:pt x="131" y="144"/>
                  </a:lnTo>
                  <a:lnTo>
                    <a:pt x="203" y="148"/>
                  </a:lnTo>
                  <a:lnTo>
                    <a:pt x="160" y="91"/>
                  </a:lnTo>
                  <a:lnTo>
                    <a:pt x="186" y="23"/>
                  </a:lnTo>
                  <a:lnTo>
                    <a:pt x="117" y="46"/>
                  </a:lnTo>
                  <a:lnTo>
                    <a:pt x="60" y="0"/>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5" name="Freeform 26"/>
            <p:cNvSpPr>
              <a:spLocks noChangeArrowheads="1"/>
            </p:cNvSpPr>
            <p:nvPr/>
          </p:nvSpPr>
          <p:spPr bwMode="auto">
            <a:xfrm>
              <a:off x="7465180" y="1246160"/>
              <a:ext cx="706438" cy="398462"/>
            </a:xfrm>
            <a:custGeom>
              <a:avLst/>
              <a:gdLst>
                <a:gd name="T0" fmla="*/ 104083 w 319"/>
                <a:gd name="T1" fmla="*/ 223581 h 180"/>
                <a:gd name="T2" fmla="*/ 706438 w 319"/>
                <a:gd name="T3" fmla="*/ 121752 h 180"/>
                <a:gd name="T4" fmla="*/ 673220 w 319"/>
                <a:gd name="T5" fmla="*/ 159385 h 180"/>
                <a:gd name="T6" fmla="*/ 79723 w 319"/>
                <a:gd name="T7" fmla="*/ 283351 h 180"/>
                <a:gd name="T8" fmla="*/ 0 w 319"/>
                <a:gd name="T9" fmla="*/ 398462 h 180"/>
                <a:gd name="T10" fmla="*/ 104083 w 319"/>
                <a:gd name="T11" fmla="*/ 223581 h 180"/>
                <a:gd name="T12" fmla="*/ 0 60000 65536"/>
                <a:gd name="T13" fmla="*/ 0 60000 65536"/>
                <a:gd name="T14" fmla="*/ 0 60000 65536"/>
                <a:gd name="T15" fmla="*/ 0 60000 65536"/>
                <a:gd name="T16" fmla="*/ 0 60000 65536"/>
                <a:gd name="T17" fmla="*/ 0 60000 65536"/>
                <a:gd name="T18" fmla="*/ 0 w 319"/>
                <a:gd name="T19" fmla="*/ 0 h 180"/>
                <a:gd name="T20" fmla="*/ 319 w 319"/>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319" h="180">
                  <a:moveTo>
                    <a:pt x="47" y="101"/>
                  </a:moveTo>
                  <a:cubicBezTo>
                    <a:pt x="121" y="18"/>
                    <a:pt x="238" y="0"/>
                    <a:pt x="319" y="55"/>
                  </a:cubicBezTo>
                  <a:cubicBezTo>
                    <a:pt x="304" y="72"/>
                    <a:pt x="304" y="72"/>
                    <a:pt x="304" y="72"/>
                  </a:cubicBezTo>
                  <a:cubicBezTo>
                    <a:pt x="221" y="25"/>
                    <a:pt x="109" y="46"/>
                    <a:pt x="36" y="128"/>
                  </a:cubicBezTo>
                  <a:cubicBezTo>
                    <a:pt x="22" y="144"/>
                    <a:pt x="10" y="162"/>
                    <a:pt x="0" y="180"/>
                  </a:cubicBezTo>
                  <a:cubicBezTo>
                    <a:pt x="10" y="152"/>
                    <a:pt x="26" y="125"/>
                    <a:pt x="47" y="10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36" name="组合 8"/>
            <p:cNvGrpSpPr/>
            <p:nvPr/>
          </p:nvGrpSpPr>
          <p:grpSpPr bwMode="auto">
            <a:xfrm>
              <a:off x="4306055" y="1327122"/>
              <a:ext cx="219075" cy="195263"/>
              <a:chOff x="0" y="0"/>
              <a:chExt cx="220161" cy="195530"/>
            </a:xfrm>
          </p:grpSpPr>
          <p:sp>
            <p:nvSpPr>
              <p:cNvPr id="154" name="Freeform 20"/>
              <p:cNvSpPr>
                <a:spLocks noChangeArrowheads="1"/>
              </p:cNvSpPr>
              <p:nvPr/>
            </p:nvSpPr>
            <p:spPr bwMode="auto">
              <a:xfrm>
                <a:off x="113929" y="0"/>
                <a:ext cx="106232" cy="106232"/>
              </a:xfrm>
              <a:custGeom>
                <a:avLst/>
                <a:gdLst>
                  <a:gd name="T0" fmla="*/ 86314 w 48"/>
                  <a:gd name="T1" fmla="*/ 88527 h 48"/>
                  <a:gd name="T2" fmla="*/ 19919 w 48"/>
                  <a:gd name="T3" fmla="*/ 86314 h 48"/>
                  <a:gd name="T4" fmla="*/ 22132 w 48"/>
                  <a:gd name="T5" fmla="*/ 17705 h 48"/>
                  <a:gd name="T6" fmla="*/ 88527 w 48"/>
                  <a:gd name="T7" fmla="*/ 19919 h 48"/>
                  <a:gd name="T8" fmla="*/ 86314 w 48"/>
                  <a:gd name="T9" fmla="*/ 88527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39" y="40"/>
                    </a:moveTo>
                    <a:cubicBezTo>
                      <a:pt x="30" y="48"/>
                      <a:pt x="17" y="48"/>
                      <a:pt x="9" y="39"/>
                    </a:cubicBezTo>
                    <a:cubicBezTo>
                      <a:pt x="0" y="30"/>
                      <a:pt x="1" y="17"/>
                      <a:pt x="10" y="8"/>
                    </a:cubicBezTo>
                    <a:cubicBezTo>
                      <a:pt x="18" y="0"/>
                      <a:pt x="32" y="1"/>
                      <a:pt x="40" y="9"/>
                    </a:cubicBezTo>
                    <a:cubicBezTo>
                      <a:pt x="48" y="18"/>
                      <a:pt x="48" y="32"/>
                      <a:pt x="39" y="40"/>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55" name="Freeform 27"/>
              <p:cNvSpPr>
                <a:spLocks noChangeArrowheads="1"/>
              </p:cNvSpPr>
              <p:nvPr/>
            </p:nvSpPr>
            <p:spPr bwMode="auto">
              <a:xfrm>
                <a:off x="0" y="46189"/>
                <a:ext cx="181672" cy="149341"/>
              </a:xfrm>
              <a:custGeom>
                <a:avLst/>
                <a:gdLst>
                  <a:gd name="T0" fmla="*/ 62034 w 82"/>
                  <a:gd name="T1" fmla="*/ 144883 h 67"/>
                  <a:gd name="T2" fmla="*/ 175025 w 82"/>
                  <a:gd name="T3" fmla="*/ 0 h 67"/>
                  <a:gd name="T4" fmla="*/ 161732 w 82"/>
                  <a:gd name="T5" fmla="*/ 2229 h 67"/>
                  <a:gd name="T6" fmla="*/ 42095 w 82"/>
                  <a:gd name="T7" fmla="*/ 142654 h 67"/>
                  <a:gd name="T8" fmla="*/ 0 w 82"/>
                  <a:gd name="T9" fmla="*/ 147112 h 67"/>
                  <a:gd name="T10" fmla="*/ 62034 w 82"/>
                  <a:gd name="T11" fmla="*/ 144883 h 67"/>
                  <a:gd name="T12" fmla="*/ 0 60000 65536"/>
                  <a:gd name="T13" fmla="*/ 0 60000 65536"/>
                  <a:gd name="T14" fmla="*/ 0 60000 65536"/>
                  <a:gd name="T15" fmla="*/ 0 60000 65536"/>
                  <a:gd name="T16" fmla="*/ 0 60000 65536"/>
                  <a:gd name="T17" fmla="*/ 0 60000 65536"/>
                  <a:gd name="T18" fmla="*/ 0 w 82"/>
                  <a:gd name="T19" fmla="*/ 0 h 67"/>
                  <a:gd name="T20" fmla="*/ 82 w 82"/>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82" h="67">
                    <a:moveTo>
                      <a:pt x="28" y="65"/>
                    </a:moveTo>
                    <a:cubicBezTo>
                      <a:pt x="60" y="57"/>
                      <a:pt x="82" y="29"/>
                      <a:pt x="79" y="0"/>
                    </a:cubicBezTo>
                    <a:cubicBezTo>
                      <a:pt x="73" y="1"/>
                      <a:pt x="73" y="1"/>
                      <a:pt x="73" y="1"/>
                    </a:cubicBezTo>
                    <a:cubicBezTo>
                      <a:pt x="73" y="30"/>
                      <a:pt x="51" y="56"/>
                      <a:pt x="19" y="64"/>
                    </a:cubicBezTo>
                    <a:cubicBezTo>
                      <a:pt x="13" y="65"/>
                      <a:pt x="6" y="66"/>
                      <a:pt x="0" y="66"/>
                    </a:cubicBezTo>
                    <a:cubicBezTo>
                      <a:pt x="9" y="67"/>
                      <a:pt x="18" y="67"/>
                      <a:pt x="28" y="65"/>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7" name="Freeform 9"/>
            <p:cNvSpPr>
              <a:spLocks noChangeArrowheads="1"/>
            </p:cNvSpPr>
            <p:nvPr/>
          </p:nvSpPr>
          <p:spPr bwMode="auto">
            <a:xfrm>
              <a:off x="3936168" y="1100110"/>
              <a:ext cx="161925" cy="157162"/>
            </a:xfrm>
            <a:custGeom>
              <a:avLst/>
              <a:gdLst>
                <a:gd name="T0" fmla="*/ 137251 w 105"/>
                <a:gd name="T1" fmla="*/ 6163 h 102"/>
                <a:gd name="T2" fmla="*/ 121829 w 105"/>
                <a:gd name="T3" fmla="*/ 61632 h 102"/>
                <a:gd name="T4" fmla="*/ 161925 w 105"/>
                <a:gd name="T5" fmla="*/ 104775 h 102"/>
                <a:gd name="T6" fmla="*/ 103324 w 105"/>
                <a:gd name="T7" fmla="*/ 106315 h 102"/>
                <a:gd name="T8" fmla="*/ 75565 w 105"/>
                <a:gd name="T9" fmla="*/ 157162 h 102"/>
                <a:gd name="T10" fmla="*/ 55517 w 105"/>
                <a:gd name="T11" fmla="*/ 104775 h 102"/>
                <a:gd name="T12" fmla="*/ 0 w 105"/>
                <a:gd name="T13" fmla="*/ 90907 h 102"/>
                <a:gd name="T14" fmla="*/ 43180 w 105"/>
                <a:gd name="T15" fmla="*/ 55469 h 102"/>
                <a:gd name="T16" fmla="*/ 37011 w 105"/>
                <a:gd name="T17" fmla="*/ 0 h 102"/>
                <a:gd name="T18" fmla="*/ 86360 w 105"/>
                <a:gd name="T19" fmla="*/ 30816 h 102"/>
                <a:gd name="T20" fmla="*/ 137251 w 105"/>
                <a:gd name="T21" fmla="*/ 6163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102"/>
                <a:gd name="T35" fmla="*/ 105 w 105"/>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102">
                  <a:moveTo>
                    <a:pt x="89" y="4"/>
                  </a:moveTo>
                  <a:lnTo>
                    <a:pt x="79" y="40"/>
                  </a:lnTo>
                  <a:lnTo>
                    <a:pt x="105" y="68"/>
                  </a:lnTo>
                  <a:lnTo>
                    <a:pt x="67" y="69"/>
                  </a:lnTo>
                  <a:lnTo>
                    <a:pt x="49" y="102"/>
                  </a:lnTo>
                  <a:lnTo>
                    <a:pt x="36" y="68"/>
                  </a:lnTo>
                  <a:lnTo>
                    <a:pt x="0" y="59"/>
                  </a:lnTo>
                  <a:lnTo>
                    <a:pt x="28" y="36"/>
                  </a:lnTo>
                  <a:lnTo>
                    <a:pt x="24" y="0"/>
                  </a:lnTo>
                  <a:lnTo>
                    <a:pt x="56" y="20"/>
                  </a:lnTo>
                  <a:lnTo>
                    <a:pt x="89" y="4"/>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8" name="Freeform 29"/>
            <p:cNvSpPr>
              <a:spLocks noChangeArrowheads="1"/>
            </p:cNvSpPr>
            <p:nvPr/>
          </p:nvSpPr>
          <p:spPr bwMode="auto">
            <a:xfrm>
              <a:off x="3993318" y="1165197"/>
              <a:ext cx="115887" cy="331788"/>
            </a:xfrm>
            <a:custGeom>
              <a:avLst/>
              <a:gdLst>
                <a:gd name="T0" fmla="*/ 60172 w 52"/>
                <a:gd name="T1" fmla="*/ 264985 h 149"/>
                <a:gd name="T2" fmla="*/ 20057 w 52"/>
                <a:gd name="T3" fmla="*/ 0 h 149"/>
                <a:gd name="T4" fmla="*/ 11143 w 52"/>
                <a:gd name="T5" fmla="*/ 20041 h 149"/>
                <a:gd name="T6" fmla="*/ 37886 w 52"/>
                <a:gd name="T7" fmla="*/ 285026 h 149"/>
                <a:gd name="T8" fmla="*/ 0 w 52"/>
                <a:gd name="T9" fmla="*/ 331788 h 149"/>
                <a:gd name="T10" fmla="*/ 60172 w 52"/>
                <a:gd name="T11" fmla="*/ 264985 h 149"/>
                <a:gd name="T12" fmla="*/ 0 60000 65536"/>
                <a:gd name="T13" fmla="*/ 0 60000 65536"/>
                <a:gd name="T14" fmla="*/ 0 60000 65536"/>
                <a:gd name="T15" fmla="*/ 0 60000 65536"/>
                <a:gd name="T16" fmla="*/ 0 60000 65536"/>
                <a:gd name="T17" fmla="*/ 0 60000 65536"/>
                <a:gd name="T18" fmla="*/ 0 w 52"/>
                <a:gd name="T19" fmla="*/ 0 h 149"/>
                <a:gd name="T20" fmla="*/ 52 w 52"/>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52" h="149">
                  <a:moveTo>
                    <a:pt x="27" y="119"/>
                  </a:moveTo>
                  <a:cubicBezTo>
                    <a:pt x="52" y="78"/>
                    <a:pt x="43" y="26"/>
                    <a:pt x="9" y="0"/>
                  </a:cubicBezTo>
                  <a:cubicBezTo>
                    <a:pt x="5" y="9"/>
                    <a:pt x="5" y="9"/>
                    <a:pt x="5" y="9"/>
                  </a:cubicBezTo>
                  <a:cubicBezTo>
                    <a:pt x="35" y="37"/>
                    <a:pt x="41" y="86"/>
                    <a:pt x="17" y="128"/>
                  </a:cubicBezTo>
                  <a:cubicBezTo>
                    <a:pt x="12" y="136"/>
                    <a:pt x="7" y="143"/>
                    <a:pt x="0" y="149"/>
                  </a:cubicBezTo>
                  <a:cubicBezTo>
                    <a:pt x="11" y="142"/>
                    <a:pt x="20" y="132"/>
                    <a:pt x="27" y="119"/>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9" name="Freeform 30"/>
            <p:cNvSpPr>
              <a:spLocks noChangeArrowheads="1"/>
            </p:cNvSpPr>
            <p:nvPr/>
          </p:nvSpPr>
          <p:spPr bwMode="auto">
            <a:xfrm>
              <a:off x="8085893" y="6081685"/>
              <a:ext cx="282575" cy="274637"/>
            </a:xfrm>
            <a:custGeom>
              <a:avLst/>
              <a:gdLst>
                <a:gd name="T0" fmla="*/ 282575 w 183"/>
                <a:gd name="T1" fmla="*/ 109546 h 178"/>
                <a:gd name="T2" fmla="*/ 206913 w 183"/>
                <a:gd name="T3" fmla="*/ 174348 h 178"/>
                <a:gd name="T4" fmla="*/ 220810 w 183"/>
                <a:gd name="T5" fmla="*/ 274637 h 178"/>
                <a:gd name="T6" fmla="*/ 135883 w 183"/>
                <a:gd name="T7" fmla="*/ 220635 h 178"/>
                <a:gd name="T8" fmla="*/ 47868 w 183"/>
                <a:gd name="T9" fmla="*/ 265380 h 178"/>
                <a:gd name="T10" fmla="*/ 69486 w 183"/>
                <a:gd name="T11" fmla="*/ 166634 h 178"/>
                <a:gd name="T12" fmla="*/ 0 w 183"/>
                <a:gd name="T13" fmla="*/ 95660 h 178"/>
                <a:gd name="T14" fmla="*/ 100368 w 183"/>
                <a:gd name="T15" fmla="*/ 89488 h 178"/>
                <a:gd name="T16" fmla="*/ 145148 w 183"/>
                <a:gd name="T17" fmla="*/ 0 h 178"/>
                <a:gd name="T18" fmla="*/ 185295 w 183"/>
                <a:gd name="T19" fmla="*/ 94117 h 178"/>
                <a:gd name="T20" fmla="*/ 282575 w 183"/>
                <a:gd name="T21" fmla="*/ 109546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178"/>
                <a:gd name="T35" fmla="*/ 183 w 183"/>
                <a:gd name="T36" fmla="*/ 178 h 1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178">
                  <a:moveTo>
                    <a:pt x="183" y="71"/>
                  </a:moveTo>
                  <a:lnTo>
                    <a:pt x="134" y="113"/>
                  </a:lnTo>
                  <a:lnTo>
                    <a:pt x="143" y="178"/>
                  </a:lnTo>
                  <a:lnTo>
                    <a:pt x="88" y="143"/>
                  </a:lnTo>
                  <a:lnTo>
                    <a:pt x="31" y="172"/>
                  </a:lnTo>
                  <a:lnTo>
                    <a:pt x="45" y="108"/>
                  </a:lnTo>
                  <a:lnTo>
                    <a:pt x="0" y="62"/>
                  </a:lnTo>
                  <a:lnTo>
                    <a:pt x="65" y="58"/>
                  </a:lnTo>
                  <a:lnTo>
                    <a:pt x="94" y="0"/>
                  </a:lnTo>
                  <a:lnTo>
                    <a:pt x="120" y="61"/>
                  </a:lnTo>
                  <a:lnTo>
                    <a:pt x="183" y="71"/>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 name="Freeform 36"/>
            <p:cNvSpPr>
              <a:spLocks noChangeArrowheads="1"/>
            </p:cNvSpPr>
            <p:nvPr/>
          </p:nvSpPr>
          <p:spPr bwMode="auto">
            <a:xfrm>
              <a:off x="7627105" y="5899122"/>
              <a:ext cx="598488" cy="346075"/>
            </a:xfrm>
            <a:custGeom>
              <a:avLst/>
              <a:gdLst>
                <a:gd name="T0" fmla="*/ 179546 w 270"/>
                <a:gd name="T1" fmla="*/ 2218 h 156"/>
                <a:gd name="T2" fmla="*/ 598488 w 270"/>
                <a:gd name="T3" fmla="*/ 346075 h 156"/>
                <a:gd name="T4" fmla="*/ 554156 w 270"/>
                <a:gd name="T5" fmla="*/ 346075 h 156"/>
                <a:gd name="T6" fmla="*/ 124131 w 270"/>
                <a:gd name="T7" fmla="*/ 19966 h 156"/>
                <a:gd name="T8" fmla="*/ 0 w 270"/>
                <a:gd name="T9" fmla="*/ 35495 h 156"/>
                <a:gd name="T10" fmla="*/ 179546 w 270"/>
                <a:gd name="T11" fmla="*/ 2218 h 156"/>
                <a:gd name="T12" fmla="*/ 0 60000 65536"/>
                <a:gd name="T13" fmla="*/ 0 60000 65536"/>
                <a:gd name="T14" fmla="*/ 0 60000 65536"/>
                <a:gd name="T15" fmla="*/ 0 60000 65536"/>
                <a:gd name="T16" fmla="*/ 0 60000 65536"/>
                <a:gd name="T17" fmla="*/ 0 60000 65536"/>
                <a:gd name="T18" fmla="*/ 0 w 270"/>
                <a:gd name="T19" fmla="*/ 0 h 156"/>
                <a:gd name="T20" fmla="*/ 270 w 270"/>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70" h="156">
                  <a:moveTo>
                    <a:pt x="81" y="1"/>
                  </a:moveTo>
                  <a:cubicBezTo>
                    <a:pt x="180" y="2"/>
                    <a:pt x="260" y="70"/>
                    <a:pt x="270" y="156"/>
                  </a:cubicBezTo>
                  <a:cubicBezTo>
                    <a:pt x="250" y="156"/>
                    <a:pt x="250" y="156"/>
                    <a:pt x="250" y="156"/>
                  </a:cubicBezTo>
                  <a:cubicBezTo>
                    <a:pt x="233" y="73"/>
                    <a:pt x="153" y="10"/>
                    <a:pt x="56" y="9"/>
                  </a:cubicBezTo>
                  <a:cubicBezTo>
                    <a:pt x="37" y="9"/>
                    <a:pt x="18" y="11"/>
                    <a:pt x="0" y="16"/>
                  </a:cubicBezTo>
                  <a:cubicBezTo>
                    <a:pt x="25" y="6"/>
                    <a:pt x="52" y="0"/>
                    <a:pt x="81" y="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1" name="Freeform 31"/>
            <p:cNvSpPr>
              <a:spLocks noChangeArrowheads="1"/>
            </p:cNvSpPr>
            <p:nvPr/>
          </p:nvSpPr>
          <p:spPr bwMode="auto">
            <a:xfrm>
              <a:off x="6984168" y="5929285"/>
              <a:ext cx="209550" cy="212725"/>
            </a:xfrm>
            <a:custGeom>
              <a:avLst/>
              <a:gdLst>
                <a:gd name="T0" fmla="*/ 209550 w 136"/>
                <a:gd name="T1" fmla="*/ 117153 h 138"/>
                <a:gd name="T2" fmla="*/ 138673 w 136"/>
                <a:gd name="T3" fmla="*/ 140275 h 138"/>
                <a:gd name="T4" fmla="*/ 118642 w 136"/>
                <a:gd name="T5" fmla="*/ 212725 h 138"/>
                <a:gd name="T6" fmla="*/ 75500 w 136"/>
                <a:gd name="T7" fmla="*/ 151066 h 138"/>
                <a:gd name="T8" fmla="*/ 0 w 136"/>
                <a:gd name="T9" fmla="*/ 155690 h 138"/>
                <a:gd name="T10" fmla="*/ 44683 w 136"/>
                <a:gd name="T11" fmla="*/ 94031 h 138"/>
                <a:gd name="T12" fmla="*/ 18490 w 136"/>
                <a:gd name="T13" fmla="*/ 24664 h 138"/>
                <a:gd name="T14" fmla="*/ 89367 w 136"/>
                <a:gd name="T15" fmla="*/ 49328 h 138"/>
                <a:gd name="T16" fmla="*/ 146377 w 136"/>
                <a:gd name="T17" fmla="*/ 0 h 138"/>
                <a:gd name="T18" fmla="*/ 146377 w 136"/>
                <a:gd name="T19" fmla="*/ 75533 h 138"/>
                <a:gd name="T20" fmla="*/ 209550 w 136"/>
                <a:gd name="T21" fmla="*/ 117153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
                <a:gd name="T34" fmla="*/ 0 h 138"/>
                <a:gd name="T35" fmla="*/ 136 w 136"/>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 h="138">
                  <a:moveTo>
                    <a:pt x="136" y="76"/>
                  </a:moveTo>
                  <a:lnTo>
                    <a:pt x="90" y="91"/>
                  </a:lnTo>
                  <a:lnTo>
                    <a:pt x="77" y="138"/>
                  </a:lnTo>
                  <a:lnTo>
                    <a:pt x="49" y="98"/>
                  </a:lnTo>
                  <a:lnTo>
                    <a:pt x="0" y="101"/>
                  </a:lnTo>
                  <a:lnTo>
                    <a:pt x="29" y="61"/>
                  </a:lnTo>
                  <a:lnTo>
                    <a:pt x="12" y="16"/>
                  </a:lnTo>
                  <a:lnTo>
                    <a:pt x="58" y="32"/>
                  </a:lnTo>
                  <a:lnTo>
                    <a:pt x="95" y="0"/>
                  </a:lnTo>
                  <a:lnTo>
                    <a:pt x="95" y="49"/>
                  </a:lnTo>
                  <a:lnTo>
                    <a:pt x="136" y="76"/>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 name="Freeform 37"/>
            <p:cNvSpPr>
              <a:spLocks noChangeArrowheads="1"/>
            </p:cNvSpPr>
            <p:nvPr/>
          </p:nvSpPr>
          <p:spPr bwMode="auto">
            <a:xfrm>
              <a:off x="7088943" y="5762597"/>
              <a:ext cx="146050" cy="268288"/>
            </a:xfrm>
            <a:custGeom>
              <a:avLst/>
              <a:gdLst>
                <a:gd name="T0" fmla="*/ 141624 w 66"/>
                <a:gd name="T1" fmla="*/ 76968 h 122"/>
                <a:gd name="T2" fmla="*/ 2213 w 66"/>
                <a:gd name="T3" fmla="*/ 268288 h 122"/>
                <a:gd name="T4" fmla="*/ 0 w 66"/>
                <a:gd name="T5" fmla="*/ 248496 h 122"/>
                <a:gd name="T6" fmla="*/ 132773 w 66"/>
                <a:gd name="T7" fmla="*/ 54977 h 122"/>
                <a:gd name="T8" fmla="*/ 123921 w 66"/>
                <a:gd name="T9" fmla="*/ 0 h 122"/>
                <a:gd name="T10" fmla="*/ 141624 w 66"/>
                <a:gd name="T11" fmla="*/ 76968 h 122"/>
                <a:gd name="T12" fmla="*/ 0 60000 65536"/>
                <a:gd name="T13" fmla="*/ 0 60000 65536"/>
                <a:gd name="T14" fmla="*/ 0 60000 65536"/>
                <a:gd name="T15" fmla="*/ 0 60000 65536"/>
                <a:gd name="T16" fmla="*/ 0 60000 65536"/>
                <a:gd name="T17" fmla="*/ 0 60000 65536"/>
                <a:gd name="T18" fmla="*/ 0 w 66"/>
                <a:gd name="T19" fmla="*/ 0 h 122"/>
                <a:gd name="T20" fmla="*/ 66 w 66"/>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66" h="122">
                  <a:moveTo>
                    <a:pt x="64" y="35"/>
                  </a:moveTo>
                  <a:cubicBezTo>
                    <a:pt x="66" y="79"/>
                    <a:pt x="38" y="116"/>
                    <a:pt x="1" y="122"/>
                  </a:cubicBezTo>
                  <a:cubicBezTo>
                    <a:pt x="0" y="113"/>
                    <a:pt x="0" y="113"/>
                    <a:pt x="0" y="113"/>
                  </a:cubicBezTo>
                  <a:cubicBezTo>
                    <a:pt x="36" y="104"/>
                    <a:pt x="62" y="67"/>
                    <a:pt x="60" y="25"/>
                  </a:cubicBezTo>
                  <a:cubicBezTo>
                    <a:pt x="60" y="16"/>
                    <a:pt x="58" y="8"/>
                    <a:pt x="56" y="0"/>
                  </a:cubicBezTo>
                  <a:cubicBezTo>
                    <a:pt x="61" y="11"/>
                    <a:pt x="64" y="23"/>
                    <a:pt x="64" y="35"/>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 name="Freeform 32"/>
            <p:cNvSpPr>
              <a:spLocks noChangeArrowheads="1"/>
            </p:cNvSpPr>
            <p:nvPr/>
          </p:nvSpPr>
          <p:spPr bwMode="auto">
            <a:xfrm>
              <a:off x="8004930" y="5400647"/>
              <a:ext cx="228600" cy="227013"/>
            </a:xfrm>
            <a:custGeom>
              <a:avLst/>
              <a:gdLst>
                <a:gd name="T0" fmla="*/ 228600 w 103"/>
                <a:gd name="T1" fmla="*/ 178525 h 103"/>
                <a:gd name="T2" fmla="*/ 179773 w 103"/>
                <a:gd name="T3" fmla="*/ 0 h 103"/>
                <a:gd name="T4" fmla="*/ 0 w 103"/>
                <a:gd name="T5" fmla="*/ 48488 h 103"/>
                <a:gd name="T6" fmla="*/ 48827 w 103"/>
                <a:gd name="T7" fmla="*/ 227013 h 103"/>
                <a:gd name="T8" fmla="*/ 228600 w 103"/>
                <a:gd name="T9" fmla="*/ 178525 h 103"/>
                <a:gd name="T10" fmla="*/ 0 60000 65536"/>
                <a:gd name="T11" fmla="*/ 0 60000 65536"/>
                <a:gd name="T12" fmla="*/ 0 60000 65536"/>
                <a:gd name="T13" fmla="*/ 0 60000 65536"/>
                <a:gd name="T14" fmla="*/ 0 60000 65536"/>
                <a:gd name="T15" fmla="*/ 0 w 103"/>
                <a:gd name="T16" fmla="*/ 0 h 103"/>
                <a:gd name="T17" fmla="*/ 103 w 103"/>
                <a:gd name="T18" fmla="*/ 103 h 103"/>
              </a:gdLst>
              <a:ahLst/>
              <a:cxnLst>
                <a:cxn ang="T10">
                  <a:pos x="T0" y="T1"/>
                </a:cxn>
                <a:cxn ang="T11">
                  <a:pos x="T2" y="T3"/>
                </a:cxn>
                <a:cxn ang="T12">
                  <a:pos x="T4" y="T5"/>
                </a:cxn>
                <a:cxn ang="T13">
                  <a:pos x="T6" y="T7"/>
                </a:cxn>
                <a:cxn ang="T14">
                  <a:pos x="T8" y="T9"/>
                </a:cxn>
              </a:cxnLst>
              <a:rect l="T15" t="T16" r="T17" b="T18"/>
              <a:pathLst>
                <a:path w="103" h="103">
                  <a:moveTo>
                    <a:pt x="103" y="81"/>
                  </a:moveTo>
                  <a:cubicBezTo>
                    <a:pt x="75" y="65"/>
                    <a:pt x="65" y="28"/>
                    <a:pt x="81" y="0"/>
                  </a:cubicBezTo>
                  <a:cubicBezTo>
                    <a:pt x="65" y="28"/>
                    <a:pt x="29" y="38"/>
                    <a:pt x="0" y="22"/>
                  </a:cubicBezTo>
                  <a:cubicBezTo>
                    <a:pt x="29" y="38"/>
                    <a:pt x="39" y="75"/>
                    <a:pt x="22" y="103"/>
                  </a:cubicBezTo>
                  <a:cubicBezTo>
                    <a:pt x="39" y="75"/>
                    <a:pt x="75" y="65"/>
                    <a:pt x="103" y="8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4" name="Freeform 38"/>
            <p:cNvSpPr>
              <a:spLocks noChangeArrowheads="1"/>
            </p:cNvSpPr>
            <p:nvPr/>
          </p:nvSpPr>
          <p:spPr bwMode="auto">
            <a:xfrm>
              <a:off x="7709655" y="5321272"/>
              <a:ext cx="425450" cy="169863"/>
            </a:xfrm>
            <a:custGeom>
              <a:avLst/>
              <a:gdLst>
                <a:gd name="T0" fmla="*/ 97499 w 192"/>
                <a:gd name="T1" fmla="*/ 46936 h 76"/>
                <a:gd name="T2" fmla="*/ 425450 w 192"/>
                <a:gd name="T3" fmla="*/ 160923 h 76"/>
                <a:gd name="T4" fmla="*/ 398859 w 192"/>
                <a:gd name="T5" fmla="*/ 169863 h 76"/>
                <a:gd name="T6" fmla="*/ 68692 w 192"/>
                <a:gd name="T7" fmla="*/ 71521 h 76"/>
                <a:gd name="T8" fmla="*/ 0 w 192"/>
                <a:gd name="T9" fmla="*/ 107282 h 76"/>
                <a:gd name="T10" fmla="*/ 97499 w 192"/>
                <a:gd name="T11" fmla="*/ 46936 h 76"/>
                <a:gd name="T12" fmla="*/ 0 60000 65536"/>
                <a:gd name="T13" fmla="*/ 0 60000 65536"/>
                <a:gd name="T14" fmla="*/ 0 60000 65536"/>
                <a:gd name="T15" fmla="*/ 0 60000 65536"/>
                <a:gd name="T16" fmla="*/ 0 60000 65536"/>
                <a:gd name="T17" fmla="*/ 0 60000 65536"/>
                <a:gd name="T18" fmla="*/ 0 w 192"/>
                <a:gd name="T19" fmla="*/ 0 h 76"/>
                <a:gd name="T20" fmla="*/ 192 w 192"/>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192" h="76">
                  <a:moveTo>
                    <a:pt x="44" y="21"/>
                  </a:moveTo>
                  <a:cubicBezTo>
                    <a:pt x="103" y="0"/>
                    <a:pt x="167" y="22"/>
                    <a:pt x="192" y="72"/>
                  </a:cubicBezTo>
                  <a:cubicBezTo>
                    <a:pt x="180" y="76"/>
                    <a:pt x="180" y="76"/>
                    <a:pt x="180" y="76"/>
                  </a:cubicBezTo>
                  <a:cubicBezTo>
                    <a:pt x="151" y="30"/>
                    <a:pt x="89" y="11"/>
                    <a:pt x="31" y="32"/>
                  </a:cubicBezTo>
                  <a:cubicBezTo>
                    <a:pt x="20" y="36"/>
                    <a:pt x="9" y="42"/>
                    <a:pt x="0" y="48"/>
                  </a:cubicBezTo>
                  <a:cubicBezTo>
                    <a:pt x="12" y="37"/>
                    <a:pt x="27" y="28"/>
                    <a:pt x="44" y="2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 name="Oval 39"/>
            <p:cNvSpPr>
              <a:spLocks noChangeArrowheads="1"/>
            </p:cNvSpPr>
            <p:nvPr/>
          </p:nvSpPr>
          <p:spPr bwMode="auto">
            <a:xfrm>
              <a:off x="3653593" y="1360460"/>
              <a:ext cx="4573587" cy="4575175"/>
            </a:xfrm>
            <a:prstGeom prst="ellipse">
              <a:avLst/>
            </a:prstGeom>
            <a:solidFill>
              <a:srgbClr val="D65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6" name="Oval 40">
              <a:hlinkClick r:id="rId2"/>
            </p:cNvPr>
            <p:cNvSpPr>
              <a:spLocks noChangeArrowheads="1"/>
            </p:cNvSpPr>
            <p:nvPr/>
          </p:nvSpPr>
          <p:spPr bwMode="auto">
            <a:xfrm>
              <a:off x="3653593" y="1360460"/>
              <a:ext cx="4573587" cy="4575175"/>
            </a:xfrm>
            <a:prstGeom prst="ellipse">
              <a:avLst/>
            </a:pr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7" name="Oval 41">
              <a:hlinkClick r:id="rId2"/>
            </p:cNvPr>
            <p:cNvSpPr>
              <a:spLocks noChangeArrowheads="1"/>
            </p:cNvSpPr>
            <p:nvPr/>
          </p:nvSpPr>
          <p:spPr bwMode="auto">
            <a:xfrm>
              <a:off x="3756780" y="1463647"/>
              <a:ext cx="4367213" cy="4368800"/>
            </a:xfrm>
            <a:prstGeom prst="ellipse">
              <a:avLst/>
            </a:pr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8" name="Oval 42"/>
            <p:cNvSpPr>
              <a:spLocks noChangeArrowheads="1"/>
            </p:cNvSpPr>
            <p:nvPr/>
          </p:nvSpPr>
          <p:spPr bwMode="auto">
            <a:xfrm>
              <a:off x="4037768" y="1744635"/>
              <a:ext cx="3805237" cy="3806825"/>
            </a:xfrm>
            <a:prstGeom prst="ellipse">
              <a:avLst/>
            </a:pr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49" name="组合 2"/>
            <p:cNvGrpSpPr/>
            <p:nvPr/>
          </p:nvGrpSpPr>
          <p:grpSpPr bwMode="auto">
            <a:xfrm rot="-2840649">
              <a:off x="4129842" y="1847823"/>
              <a:ext cx="3654425" cy="3657600"/>
              <a:chOff x="0" y="0"/>
              <a:chExt cx="3654426" cy="3656013"/>
            </a:xfrm>
          </p:grpSpPr>
          <p:sp>
            <p:nvSpPr>
              <p:cNvPr id="82" name="Oval 43"/>
              <p:cNvSpPr>
                <a:spLocks noChangeArrowheads="1"/>
              </p:cNvSpPr>
              <p:nvPr/>
            </p:nvSpPr>
            <p:spPr bwMode="auto">
              <a:xfrm>
                <a:off x="0" y="0"/>
                <a:ext cx="3654425" cy="3656013"/>
              </a:xfrm>
              <a:prstGeom prst="ellipse">
                <a:avLst/>
              </a:pr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83" name="Freeform 44"/>
              <p:cNvSpPr>
                <a:spLocks noChangeArrowheads="1"/>
              </p:cNvSpPr>
              <p:nvPr/>
            </p:nvSpPr>
            <p:spPr bwMode="auto">
              <a:xfrm>
                <a:off x="277813" y="2797175"/>
                <a:ext cx="581025" cy="581025"/>
              </a:xfrm>
              <a:custGeom>
                <a:avLst/>
                <a:gdLst>
                  <a:gd name="T0" fmla="*/ 491813 w 254"/>
                  <a:gd name="T1" fmla="*/ 521550 h 254"/>
                  <a:gd name="T2" fmla="*/ 59475 w 254"/>
                  <a:gd name="T3" fmla="*/ 89213 h 254"/>
                  <a:gd name="T4" fmla="*/ 0 w 254"/>
                  <a:gd name="T5" fmla="*/ 0 h 254"/>
                  <a:gd name="T6" fmla="*/ 581025 w 254"/>
                  <a:gd name="T7" fmla="*/ 581025 h 254"/>
                  <a:gd name="T8" fmla="*/ 491813 w 254"/>
                  <a:gd name="T9" fmla="*/ 521550 h 254"/>
                  <a:gd name="T10" fmla="*/ 0 60000 65536"/>
                  <a:gd name="T11" fmla="*/ 0 60000 65536"/>
                  <a:gd name="T12" fmla="*/ 0 60000 65536"/>
                  <a:gd name="T13" fmla="*/ 0 60000 65536"/>
                  <a:gd name="T14" fmla="*/ 0 60000 65536"/>
                  <a:gd name="T15" fmla="*/ 0 w 254"/>
                  <a:gd name="T16" fmla="*/ 0 h 254"/>
                  <a:gd name="T17" fmla="*/ 254 w 254"/>
                  <a:gd name="T18" fmla="*/ 254 h 254"/>
                </a:gdLst>
                <a:ahLst/>
                <a:cxnLst>
                  <a:cxn ang="T10">
                    <a:pos x="T0" y="T1"/>
                  </a:cxn>
                  <a:cxn ang="T11">
                    <a:pos x="T2" y="T3"/>
                  </a:cxn>
                  <a:cxn ang="T12">
                    <a:pos x="T4" y="T5"/>
                  </a:cxn>
                  <a:cxn ang="T13">
                    <a:pos x="T6" y="T7"/>
                  </a:cxn>
                  <a:cxn ang="T14">
                    <a:pos x="T8" y="T9"/>
                  </a:cxn>
                </a:cxnLst>
                <a:rect l="T15" t="T16" r="T17" b="T18"/>
                <a:pathLst>
                  <a:path w="254" h="254">
                    <a:moveTo>
                      <a:pt x="215" y="228"/>
                    </a:moveTo>
                    <a:cubicBezTo>
                      <a:pt x="26" y="39"/>
                      <a:pt x="26" y="39"/>
                      <a:pt x="26" y="39"/>
                    </a:cubicBezTo>
                    <a:cubicBezTo>
                      <a:pt x="17" y="26"/>
                      <a:pt x="8" y="13"/>
                      <a:pt x="0" y="0"/>
                    </a:cubicBezTo>
                    <a:cubicBezTo>
                      <a:pt x="254" y="254"/>
                      <a:pt x="254" y="254"/>
                      <a:pt x="254" y="254"/>
                    </a:cubicBezTo>
                    <a:cubicBezTo>
                      <a:pt x="241" y="246"/>
                      <a:pt x="228" y="237"/>
                      <a:pt x="215" y="22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84" name="Freeform 45"/>
              <p:cNvSpPr>
                <a:spLocks noChangeArrowheads="1"/>
              </p:cNvSpPr>
              <p:nvPr/>
            </p:nvSpPr>
            <p:spPr bwMode="auto">
              <a:xfrm>
                <a:off x="185738" y="2632075"/>
                <a:ext cx="839788" cy="839788"/>
              </a:xfrm>
              <a:custGeom>
                <a:avLst/>
                <a:gdLst>
                  <a:gd name="T0" fmla="*/ 778005 w 367"/>
                  <a:gd name="T1" fmla="*/ 807752 h 367"/>
                  <a:gd name="T2" fmla="*/ 29747 w 367"/>
                  <a:gd name="T3" fmla="*/ 59495 h 367"/>
                  <a:gd name="T4" fmla="*/ 0 w 367"/>
                  <a:gd name="T5" fmla="*/ 0 h 367"/>
                  <a:gd name="T6" fmla="*/ 839788 w 367"/>
                  <a:gd name="T7" fmla="*/ 839788 h 367"/>
                  <a:gd name="T8" fmla="*/ 778005 w 367"/>
                  <a:gd name="T9" fmla="*/ 807752 h 367"/>
                  <a:gd name="T10" fmla="*/ 0 60000 65536"/>
                  <a:gd name="T11" fmla="*/ 0 60000 65536"/>
                  <a:gd name="T12" fmla="*/ 0 60000 65536"/>
                  <a:gd name="T13" fmla="*/ 0 60000 65536"/>
                  <a:gd name="T14" fmla="*/ 0 60000 65536"/>
                  <a:gd name="T15" fmla="*/ 0 w 367"/>
                  <a:gd name="T16" fmla="*/ 0 h 367"/>
                  <a:gd name="T17" fmla="*/ 367 w 367"/>
                  <a:gd name="T18" fmla="*/ 367 h 367"/>
                </a:gdLst>
                <a:ahLst/>
                <a:cxnLst>
                  <a:cxn ang="T10">
                    <a:pos x="T0" y="T1"/>
                  </a:cxn>
                  <a:cxn ang="T11">
                    <a:pos x="T2" y="T3"/>
                  </a:cxn>
                  <a:cxn ang="T12">
                    <a:pos x="T4" y="T5"/>
                  </a:cxn>
                  <a:cxn ang="T13">
                    <a:pos x="T6" y="T7"/>
                  </a:cxn>
                  <a:cxn ang="T14">
                    <a:pos x="T8" y="T9"/>
                  </a:cxn>
                </a:cxnLst>
                <a:rect l="T15" t="T16" r="T17" b="T18"/>
                <a:pathLst>
                  <a:path w="367" h="367">
                    <a:moveTo>
                      <a:pt x="340" y="353"/>
                    </a:moveTo>
                    <a:cubicBezTo>
                      <a:pt x="13" y="26"/>
                      <a:pt x="13" y="26"/>
                      <a:pt x="13" y="26"/>
                    </a:cubicBezTo>
                    <a:cubicBezTo>
                      <a:pt x="9" y="17"/>
                      <a:pt x="4" y="9"/>
                      <a:pt x="0" y="0"/>
                    </a:cubicBezTo>
                    <a:cubicBezTo>
                      <a:pt x="367" y="367"/>
                      <a:pt x="367" y="367"/>
                      <a:pt x="367" y="367"/>
                    </a:cubicBezTo>
                    <a:cubicBezTo>
                      <a:pt x="358" y="362"/>
                      <a:pt x="349" y="358"/>
                      <a:pt x="340" y="35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85" name="Freeform 46"/>
              <p:cNvSpPr>
                <a:spLocks noChangeArrowheads="1"/>
              </p:cNvSpPr>
              <p:nvPr/>
            </p:nvSpPr>
            <p:spPr bwMode="auto">
              <a:xfrm>
                <a:off x="127000" y="2498725"/>
                <a:ext cx="1028700" cy="1030288"/>
              </a:xfrm>
              <a:custGeom>
                <a:avLst/>
                <a:gdLst>
                  <a:gd name="T0" fmla="*/ 978408 w 450"/>
                  <a:gd name="T1" fmla="*/ 1009682 h 450"/>
                  <a:gd name="T2" fmla="*/ 20574 w 450"/>
                  <a:gd name="T3" fmla="*/ 50370 h 450"/>
                  <a:gd name="T4" fmla="*/ 0 w 450"/>
                  <a:gd name="T5" fmla="*/ 0 h 450"/>
                  <a:gd name="T6" fmla="*/ 1028700 w 450"/>
                  <a:gd name="T7" fmla="*/ 1030288 h 450"/>
                  <a:gd name="T8" fmla="*/ 978408 w 450"/>
                  <a:gd name="T9" fmla="*/ 1009682 h 450"/>
                  <a:gd name="T10" fmla="*/ 0 60000 65536"/>
                  <a:gd name="T11" fmla="*/ 0 60000 65536"/>
                  <a:gd name="T12" fmla="*/ 0 60000 65536"/>
                  <a:gd name="T13" fmla="*/ 0 60000 65536"/>
                  <a:gd name="T14" fmla="*/ 0 60000 65536"/>
                  <a:gd name="T15" fmla="*/ 0 w 450"/>
                  <a:gd name="T16" fmla="*/ 0 h 450"/>
                  <a:gd name="T17" fmla="*/ 450 w 450"/>
                  <a:gd name="T18" fmla="*/ 450 h 450"/>
                </a:gdLst>
                <a:ahLst/>
                <a:cxnLst>
                  <a:cxn ang="T10">
                    <a:pos x="T0" y="T1"/>
                  </a:cxn>
                  <a:cxn ang="T11">
                    <a:pos x="T2" y="T3"/>
                  </a:cxn>
                  <a:cxn ang="T12">
                    <a:pos x="T4" y="T5"/>
                  </a:cxn>
                  <a:cxn ang="T13">
                    <a:pos x="T6" y="T7"/>
                  </a:cxn>
                  <a:cxn ang="T14">
                    <a:pos x="T8" y="T9"/>
                  </a:cxn>
                </a:cxnLst>
                <a:rect l="T15" t="T16" r="T17" b="T18"/>
                <a:pathLst>
                  <a:path w="450" h="450">
                    <a:moveTo>
                      <a:pt x="428" y="441"/>
                    </a:moveTo>
                    <a:cubicBezTo>
                      <a:pt x="9" y="22"/>
                      <a:pt x="9" y="22"/>
                      <a:pt x="9" y="22"/>
                    </a:cubicBezTo>
                    <a:cubicBezTo>
                      <a:pt x="6" y="15"/>
                      <a:pt x="3" y="7"/>
                      <a:pt x="0" y="0"/>
                    </a:cubicBezTo>
                    <a:cubicBezTo>
                      <a:pt x="450" y="450"/>
                      <a:pt x="450" y="450"/>
                      <a:pt x="450" y="450"/>
                    </a:cubicBezTo>
                    <a:cubicBezTo>
                      <a:pt x="443" y="447"/>
                      <a:pt x="436" y="444"/>
                      <a:pt x="428" y="44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86" name="Freeform 47"/>
              <p:cNvSpPr>
                <a:spLocks noChangeArrowheads="1"/>
              </p:cNvSpPr>
              <p:nvPr/>
            </p:nvSpPr>
            <p:spPr bwMode="auto">
              <a:xfrm>
                <a:off x="85725" y="2384425"/>
                <a:ext cx="1184275" cy="1185863"/>
              </a:xfrm>
              <a:custGeom>
                <a:avLst/>
                <a:gdLst>
                  <a:gd name="T0" fmla="*/ 1140836 w 518"/>
                  <a:gd name="T1" fmla="*/ 1169838 h 518"/>
                  <a:gd name="T2" fmla="*/ 16004 w 518"/>
                  <a:gd name="T3" fmla="*/ 43497 h 518"/>
                  <a:gd name="T4" fmla="*/ 0 w 518"/>
                  <a:gd name="T5" fmla="*/ 0 h 518"/>
                  <a:gd name="T6" fmla="*/ 1184275 w 518"/>
                  <a:gd name="T7" fmla="*/ 1185863 h 518"/>
                  <a:gd name="T8" fmla="*/ 1140836 w 518"/>
                  <a:gd name="T9" fmla="*/ 1169838 h 518"/>
                  <a:gd name="T10" fmla="*/ 0 60000 65536"/>
                  <a:gd name="T11" fmla="*/ 0 60000 65536"/>
                  <a:gd name="T12" fmla="*/ 0 60000 65536"/>
                  <a:gd name="T13" fmla="*/ 0 60000 65536"/>
                  <a:gd name="T14" fmla="*/ 0 60000 65536"/>
                  <a:gd name="T15" fmla="*/ 0 w 518"/>
                  <a:gd name="T16" fmla="*/ 0 h 518"/>
                  <a:gd name="T17" fmla="*/ 518 w 518"/>
                  <a:gd name="T18" fmla="*/ 518 h 518"/>
                </a:gdLst>
                <a:ahLst/>
                <a:cxnLst>
                  <a:cxn ang="T10">
                    <a:pos x="T0" y="T1"/>
                  </a:cxn>
                  <a:cxn ang="T11">
                    <a:pos x="T2" y="T3"/>
                  </a:cxn>
                  <a:cxn ang="T12">
                    <a:pos x="T4" y="T5"/>
                  </a:cxn>
                  <a:cxn ang="T13">
                    <a:pos x="T6" y="T7"/>
                  </a:cxn>
                  <a:cxn ang="T14">
                    <a:pos x="T8" y="T9"/>
                  </a:cxn>
                </a:cxnLst>
                <a:rect l="T15" t="T16" r="T17" b="T18"/>
                <a:pathLst>
                  <a:path w="518" h="518">
                    <a:moveTo>
                      <a:pt x="499" y="511"/>
                    </a:moveTo>
                    <a:cubicBezTo>
                      <a:pt x="7" y="19"/>
                      <a:pt x="7" y="19"/>
                      <a:pt x="7" y="19"/>
                    </a:cubicBezTo>
                    <a:cubicBezTo>
                      <a:pt x="5" y="13"/>
                      <a:pt x="3" y="6"/>
                      <a:pt x="0" y="0"/>
                    </a:cubicBezTo>
                    <a:cubicBezTo>
                      <a:pt x="518" y="518"/>
                      <a:pt x="518" y="518"/>
                      <a:pt x="518" y="518"/>
                    </a:cubicBezTo>
                    <a:cubicBezTo>
                      <a:pt x="512" y="516"/>
                      <a:pt x="505" y="514"/>
                      <a:pt x="499" y="5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87" name="Freeform 48"/>
              <p:cNvSpPr>
                <a:spLocks noChangeArrowheads="1"/>
              </p:cNvSpPr>
              <p:nvPr/>
            </p:nvSpPr>
            <p:spPr bwMode="auto">
              <a:xfrm>
                <a:off x="57150" y="2282825"/>
                <a:ext cx="1317625" cy="1316038"/>
              </a:xfrm>
              <a:custGeom>
                <a:avLst/>
                <a:gdLst>
                  <a:gd name="T0" fmla="*/ 1276449 w 576"/>
                  <a:gd name="T1" fmla="*/ 1304614 h 576"/>
                  <a:gd name="T2" fmla="*/ 9150 w 576"/>
                  <a:gd name="T3" fmla="*/ 41126 h 576"/>
                  <a:gd name="T4" fmla="*/ 0 w 576"/>
                  <a:gd name="T5" fmla="*/ 0 h 576"/>
                  <a:gd name="T6" fmla="*/ 1317625 w 576"/>
                  <a:gd name="T7" fmla="*/ 1316038 h 576"/>
                  <a:gd name="T8" fmla="*/ 1276449 w 576"/>
                  <a:gd name="T9" fmla="*/ 1304614 h 576"/>
                  <a:gd name="T10" fmla="*/ 0 60000 65536"/>
                  <a:gd name="T11" fmla="*/ 0 60000 65536"/>
                  <a:gd name="T12" fmla="*/ 0 60000 65536"/>
                  <a:gd name="T13" fmla="*/ 0 60000 65536"/>
                  <a:gd name="T14" fmla="*/ 0 60000 65536"/>
                  <a:gd name="T15" fmla="*/ 0 w 576"/>
                  <a:gd name="T16" fmla="*/ 0 h 576"/>
                  <a:gd name="T17" fmla="*/ 576 w 576"/>
                  <a:gd name="T18" fmla="*/ 576 h 576"/>
                </a:gdLst>
                <a:ahLst/>
                <a:cxnLst>
                  <a:cxn ang="T10">
                    <a:pos x="T0" y="T1"/>
                  </a:cxn>
                  <a:cxn ang="T11">
                    <a:pos x="T2" y="T3"/>
                  </a:cxn>
                  <a:cxn ang="T12">
                    <a:pos x="T4" y="T5"/>
                  </a:cxn>
                  <a:cxn ang="T13">
                    <a:pos x="T6" y="T7"/>
                  </a:cxn>
                  <a:cxn ang="T14">
                    <a:pos x="T8" y="T9"/>
                  </a:cxn>
                </a:cxnLst>
                <a:rect l="T15" t="T16" r="T17" b="T18"/>
                <a:pathLst>
                  <a:path w="576" h="576">
                    <a:moveTo>
                      <a:pt x="558" y="571"/>
                    </a:moveTo>
                    <a:cubicBezTo>
                      <a:pt x="4" y="18"/>
                      <a:pt x="4" y="18"/>
                      <a:pt x="4" y="18"/>
                    </a:cubicBezTo>
                    <a:cubicBezTo>
                      <a:pt x="3" y="12"/>
                      <a:pt x="1" y="6"/>
                      <a:pt x="0" y="0"/>
                    </a:cubicBezTo>
                    <a:cubicBezTo>
                      <a:pt x="576" y="576"/>
                      <a:pt x="576" y="576"/>
                      <a:pt x="576" y="576"/>
                    </a:cubicBezTo>
                    <a:cubicBezTo>
                      <a:pt x="570" y="574"/>
                      <a:pt x="564" y="573"/>
                      <a:pt x="558" y="57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88" name="Freeform 49"/>
              <p:cNvSpPr>
                <a:spLocks noChangeArrowheads="1"/>
              </p:cNvSpPr>
              <p:nvPr/>
            </p:nvSpPr>
            <p:spPr bwMode="auto">
              <a:xfrm>
                <a:off x="34925" y="2185987"/>
                <a:ext cx="1433513" cy="1433513"/>
              </a:xfrm>
              <a:custGeom>
                <a:avLst/>
                <a:gdLst>
                  <a:gd name="T0" fmla="*/ 1396932 w 627"/>
                  <a:gd name="T1" fmla="*/ 1426654 h 627"/>
                  <a:gd name="T2" fmla="*/ 6859 w 627"/>
                  <a:gd name="T3" fmla="*/ 38867 h 627"/>
                  <a:gd name="T4" fmla="*/ 0 w 627"/>
                  <a:gd name="T5" fmla="*/ 0 h 627"/>
                  <a:gd name="T6" fmla="*/ 1433513 w 627"/>
                  <a:gd name="T7" fmla="*/ 1433513 h 627"/>
                  <a:gd name="T8" fmla="*/ 1396932 w 627"/>
                  <a:gd name="T9" fmla="*/ 1426654 h 627"/>
                  <a:gd name="T10" fmla="*/ 0 60000 65536"/>
                  <a:gd name="T11" fmla="*/ 0 60000 65536"/>
                  <a:gd name="T12" fmla="*/ 0 60000 65536"/>
                  <a:gd name="T13" fmla="*/ 0 60000 65536"/>
                  <a:gd name="T14" fmla="*/ 0 60000 65536"/>
                  <a:gd name="T15" fmla="*/ 0 w 627"/>
                  <a:gd name="T16" fmla="*/ 0 h 627"/>
                  <a:gd name="T17" fmla="*/ 627 w 627"/>
                  <a:gd name="T18" fmla="*/ 627 h 627"/>
                </a:gdLst>
                <a:ahLst/>
                <a:cxnLst>
                  <a:cxn ang="T10">
                    <a:pos x="T0" y="T1"/>
                  </a:cxn>
                  <a:cxn ang="T11">
                    <a:pos x="T2" y="T3"/>
                  </a:cxn>
                  <a:cxn ang="T12">
                    <a:pos x="T4" y="T5"/>
                  </a:cxn>
                  <a:cxn ang="T13">
                    <a:pos x="T6" y="T7"/>
                  </a:cxn>
                  <a:cxn ang="T14">
                    <a:pos x="T8" y="T9"/>
                  </a:cxn>
                </a:cxnLst>
                <a:rect l="T15" t="T16" r="T17" b="T18"/>
                <a:pathLst>
                  <a:path w="627" h="627">
                    <a:moveTo>
                      <a:pt x="611" y="624"/>
                    </a:moveTo>
                    <a:cubicBezTo>
                      <a:pt x="3" y="17"/>
                      <a:pt x="3" y="17"/>
                      <a:pt x="3" y="17"/>
                    </a:cubicBezTo>
                    <a:cubicBezTo>
                      <a:pt x="2" y="11"/>
                      <a:pt x="1" y="6"/>
                      <a:pt x="0" y="0"/>
                    </a:cubicBezTo>
                    <a:cubicBezTo>
                      <a:pt x="627" y="627"/>
                      <a:pt x="627" y="627"/>
                      <a:pt x="627" y="627"/>
                    </a:cubicBezTo>
                    <a:cubicBezTo>
                      <a:pt x="622" y="626"/>
                      <a:pt x="616" y="625"/>
                      <a:pt x="611" y="62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89" name="Freeform 50"/>
              <p:cNvSpPr>
                <a:spLocks noChangeArrowheads="1"/>
              </p:cNvSpPr>
              <p:nvPr/>
            </p:nvSpPr>
            <p:spPr bwMode="auto">
              <a:xfrm>
                <a:off x="19050" y="2097087"/>
                <a:ext cx="1538288" cy="1538288"/>
              </a:xfrm>
              <a:custGeom>
                <a:avLst/>
                <a:gdLst>
                  <a:gd name="T0" fmla="*/ 1504002 w 673"/>
                  <a:gd name="T1" fmla="*/ 1533717 h 673"/>
                  <a:gd name="T2" fmla="*/ 6857 w 673"/>
                  <a:gd name="T3" fmla="*/ 36571 h 673"/>
                  <a:gd name="T4" fmla="*/ 0 w 673"/>
                  <a:gd name="T5" fmla="*/ 0 h 673"/>
                  <a:gd name="T6" fmla="*/ 1538288 w 673"/>
                  <a:gd name="T7" fmla="*/ 1538288 h 673"/>
                  <a:gd name="T8" fmla="*/ 1504002 w 673"/>
                  <a:gd name="T9" fmla="*/ 1533717 h 673"/>
                  <a:gd name="T10" fmla="*/ 0 60000 65536"/>
                  <a:gd name="T11" fmla="*/ 0 60000 65536"/>
                  <a:gd name="T12" fmla="*/ 0 60000 65536"/>
                  <a:gd name="T13" fmla="*/ 0 60000 65536"/>
                  <a:gd name="T14" fmla="*/ 0 60000 65536"/>
                  <a:gd name="T15" fmla="*/ 0 w 673"/>
                  <a:gd name="T16" fmla="*/ 0 h 673"/>
                  <a:gd name="T17" fmla="*/ 673 w 673"/>
                  <a:gd name="T18" fmla="*/ 673 h 673"/>
                </a:gdLst>
                <a:ahLst/>
                <a:cxnLst>
                  <a:cxn ang="T10">
                    <a:pos x="T0" y="T1"/>
                  </a:cxn>
                  <a:cxn ang="T11">
                    <a:pos x="T2" y="T3"/>
                  </a:cxn>
                  <a:cxn ang="T12">
                    <a:pos x="T4" y="T5"/>
                  </a:cxn>
                  <a:cxn ang="T13">
                    <a:pos x="T6" y="T7"/>
                  </a:cxn>
                  <a:cxn ang="T14">
                    <a:pos x="T8" y="T9"/>
                  </a:cxn>
                </a:cxnLst>
                <a:rect l="T15" t="T16" r="T17" b="T18"/>
                <a:pathLst>
                  <a:path w="673" h="673">
                    <a:moveTo>
                      <a:pt x="658" y="671"/>
                    </a:moveTo>
                    <a:cubicBezTo>
                      <a:pt x="3" y="16"/>
                      <a:pt x="3" y="16"/>
                      <a:pt x="3" y="16"/>
                    </a:cubicBezTo>
                    <a:cubicBezTo>
                      <a:pt x="2" y="11"/>
                      <a:pt x="1" y="5"/>
                      <a:pt x="0" y="0"/>
                    </a:cubicBezTo>
                    <a:cubicBezTo>
                      <a:pt x="673" y="673"/>
                      <a:pt x="673" y="673"/>
                      <a:pt x="673" y="673"/>
                    </a:cubicBezTo>
                    <a:cubicBezTo>
                      <a:pt x="668" y="672"/>
                      <a:pt x="663" y="672"/>
                      <a:pt x="658" y="67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90" name="Freeform 51"/>
              <p:cNvSpPr>
                <a:spLocks noChangeArrowheads="1"/>
              </p:cNvSpPr>
              <p:nvPr/>
            </p:nvSpPr>
            <p:spPr bwMode="auto">
              <a:xfrm>
                <a:off x="9525" y="2014537"/>
                <a:ext cx="1633538" cy="1633538"/>
              </a:xfrm>
              <a:custGeom>
                <a:avLst/>
                <a:gdLst>
                  <a:gd name="T0" fmla="*/ 1599220 w 714"/>
                  <a:gd name="T1" fmla="*/ 1628962 h 714"/>
                  <a:gd name="T2" fmla="*/ 2288 w 714"/>
                  <a:gd name="T3" fmla="*/ 32030 h 714"/>
                  <a:gd name="T4" fmla="*/ 0 w 714"/>
                  <a:gd name="T5" fmla="*/ 0 h 714"/>
                  <a:gd name="T6" fmla="*/ 1633538 w 714"/>
                  <a:gd name="T7" fmla="*/ 1633538 h 714"/>
                  <a:gd name="T8" fmla="*/ 1599220 w 714"/>
                  <a:gd name="T9" fmla="*/ 1628962 h 714"/>
                  <a:gd name="T10" fmla="*/ 0 60000 65536"/>
                  <a:gd name="T11" fmla="*/ 0 60000 65536"/>
                  <a:gd name="T12" fmla="*/ 0 60000 65536"/>
                  <a:gd name="T13" fmla="*/ 0 60000 65536"/>
                  <a:gd name="T14" fmla="*/ 0 60000 65536"/>
                  <a:gd name="T15" fmla="*/ 0 w 714"/>
                  <a:gd name="T16" fmla="*/ 0 h 714"/>
                  <a:gd name="T17" fmla="*/ 714 w 714"/>
                  <a:gd name="T18" fmla="*/ 714 h 714"/>
                </a:gdLst>
                <a:ahLst/>
                <a:cxnLst>
                  <a:cxn ang="T10">
                    <a:pos x="T0" y="T1"/>
                  </a:cxn>
                  <a:cxn ang="T11">
                    <a:pos x="T2" y="T3"/>
                  </a:cxn>
                  <a:cxn ang="T12">
                    <a:pos x="T4" y="T5"/>
                  </a:cxn>
                  <a:cxn ang="T13">
                    <a:pos x="T6" y="T7"/>
                  </a:cxn>
                  <a:cxn ang="T14">
                    <a:pos x="T8" y="T9"/>
                  </a:cxn>
                </a:cxnLst>
                <a:rect l="T15" t="T16" r="T17" b="T18"/>
                <a:pathLst>
                  <a:path w="714" h="714">
                    <a:moveTo>
                      <a:pt x="699" y="712"/>
                    </a:moveTo>
                    <a:cubicBezTo>
                      <a:pt x="1" y="14"/>
                      <a:pt x="1" y="14"/>
                      <a:pt x="1" y="14"/>
                    </a:cubicBezTo>
                    <a:cubicBezTo>
                      <a:pt x="1" y="9"/>
                      <a:pt x="0" y="4"/>
                      <a:pt x="0" y="0"/>
                    </a:cubicBezTo>
                    <a:cubicBezTo>
                      <a:pt x="714" y="714"/>
                      <a:pt x="714" y="714"/>
                      <a:pt x="714" y="714"/>
                    </a:cubicBezTo>
                    <a:cubicBezTo>
                      <a:pt x="709" y="713"/>
                      <a:pt x="704" y="713"/>
                      <a:pt x="699" y="71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91" name="Freeform 52"/>
              <p:cNvSpPr>
                <a:spLocks noChangeArrowheads="1"/>
              </p:cNvSpPr>
              <p:nvPr/>
            </p:nvSpPr>
            <p:spPr bwMode="auto">
              <a:xfrm>
                <a:off x="3175" y="1935162"/>
                <a:ext cx="1719263" cy="1716088"/>
              </a:xfrm>
              <a:custGeom>
                <a:avLst/>
                <a:gdLst>
                  <a:gd name="T0" fmla="*/ 1687255 w 752"/>
                  <a:gd name="T1" fmla="*/ 1716088 h 751"/>
                  <a:gd name="T2" fmla="*/ 2286 w 752"/>
                  <a:gd name="T3" fmla="*/ 29706 h 751"/>
                  <a:gd name="T4" fmla="*/ 0 w 752"/>
                  <a:gd name="T5" fmla="*/ 0 h 751"/>
                  <a:gd name="T6" fmla="*/ 1719263 w 752"/>
                  <a:gd name="T7" fmla="*/ 1716088 h 751"/>
                  <a:gd name="T8" fmla="*/ 1687255 w 752"/>
                  <a:gd name="T9" fmla="*/ 1716088 h 751"/>
                  <a:gd name="T10" fmla="*/ 0 60000 65536"/>
                  <a:gd name="T11" fmla="*/ 0 60000 65536"/>
                  <a:gd name="T12" fmla="*/ 0 60000 65536"/>
                  <a:gd name="T13" fmla="*/ 0 60000 65536"/>
                  <a:gd name="T14" fmla="*/ 0 60000 65536"/>
                  <a:gd name="T15" fmla="*/ 0 w 752"/>
                  <a:gd name="T16" fmla="*/ 0 h 751"/>
                  <a:gd name="T17" fmla="*/ 752 w 752"/>
                  <a:gd name="T18" fmla="*/ 751 h 751"/>
                </a:gdLst>
                <a:ahLst/>
                <a:cxnLst>
                  <a:cxn ang="T10">
                    <a:pos x="T0" y="T1"/>
                  </a:cxn>
                  <a:cxn ang="T11">
                    <a:pos x="T2" y="T3"/>
                  </a:cxn>
                  <a:cxn ang="T12">
                    <a:pos x="T4" y="T5"/>
                  </a:cxn>
                  <a:cxn ang="T13">
                    <a:pos x="T6" y="T7"/>
                  </a:cxn>
                  <a:cxn ang="T14">
                    <a:pos x="T8" y="T9"/>
                  </a:cxn>
                </a:cxnLst>
                <a:rect l="T15" t="T16" r="T17" b="T18"/>
                <a:pathLst>
                  <a:path w="752" h="751">
                    <a:moveTo>
                      <a:pt x="738" y="751"/>
                    </a:moveTo>
                    <a:cubicBezTo>
                      <a:pt x="1" y="13"/>
                      <a:pt x="1" y="13"/>
                      <a:pt x="1" y="13"/>
                    </a:cubicBezTo>
                    <a:cubicBezTo>
                      <a:pt x="1" y="9"/>
                      <a:pt x="0" y="4"/>
                      <a:pt x="0" y="0"/>
                    </a:cubicBezTo>
                    <a:cubicBezTo>
                      <a:pt x="752" y="751"/>
                      <a:pt x="752" y="751"/>
                      <a:pt x="752" y="751"/>
                    </a:cubicBezTo>
                    <a:cubicBezTo>
                      <a:pt x="747" y="751"/>
                      <a:pt x="743" y="751"/>
                      <a:pt x="738" y="75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92" name="Freeform 53"/>
              <p:cNvSpPr>
                <a:spLocks noChangeArrowheads="1"/>
              </p:cNvSpPr>
              <p:nvPr/>
            </p:nvSpPr>
            <p:spPr bwMode="auto">
              <a:xfrm>
                <a:off x="0" y="1857375"/>
                <a:ext cx="1798638" cy="1798638"/>
              </a:xfrm>
              <a:custGeom>
                <a:avLst/>
                <a:gdLst>
                  <a:gd name="T0" fmla="*/ 1768890 w 786"/>
                  <a:gd name="T1" fmla="*/ 1796353 h 787"/>
                  <a:gd name="T2" fmla="*/ 0 w 786"/>
                  <a:gd name="T3" fmla="*/ 29711 h 787"/>
                  <a:gd name="T4" fmla="*/ 0 w 786"/>
                  <a:gd name="T5" fmla="*/ 0 h 787"/>
                  <a:gd name="T6" fmla="*/ 1798638 w 786"/>
                  <a:gd name="T7" fmla="*/ 1798638 h 787"/>
                  <a:gd name="T8" fmla="*/ 1768890 w 786"/>
                  <a:gd name="T9" fmla="*/ 1796353 h 787"/>
                  <a:gd name="T10" fmla="*/ 0 60000 65536"/>
                  <a:gd name="T11" fmla="*/ 0 60000 65536"/>
                  <a:gd name="T12" fmla="*/ 0 60000 65536"/>
                  <a:gd name="T13" fmla="*/ 0 60000 65536"/>
                  <a:gd name="T14" fmla="*/ 0 60000 65536"/>
                  <a:gd name="T15" fmla="*/ 0 w 786"/>
                  <a:gd name="T16" fmla="*/ 0 h 787"/>
                  <a:gd name="T17" fmla="*/ 786 w 786"/>
                  <a:gd name="T18" fmla="*/ 787 h 787"/>
                </a:gdLst>
                <a:ahLst/>
                <a:cxnLst>
                  <a:cxn ang="T10">
                    <a:pos x="T0" y="T1"/>
                  </a:cxn>
                  <a:cxn ang="T11">
                    <a:pos x="T2" y="T3"/>
                  </a:cxn>
                  <a:cxn ang="T12">
                    <a:pos x="T4" y="T5"/>
                  </a:cxn>
                  <a:cxn ang="T13">
                    <a:pos x="T6" y="T7"/>
                  </a:cxn>
                  <a:cxn ang="T14">
                    <a:pos x="T8" y="T9"/>
                  </a:cxn>
                </a:cxnLst>
                <a:rect l="T15" t="T16" r="T17" b="T18"/>
                <a:pathLst>
                  <a:path w="786" h="787">
                    <a:moveTo>
                      <a:pt x="773" y="786"/>
                    </a:moveTo>
                    <a:cubicBezTo>
                      <a:pt x="0" y="13"/>
                      <a:pt x="0" y="13"/>
                      <a:pt x="0" y="13"/>
                    </a:cubicBezTo>
                    <a:cubicBezTo>
                      <a:pt x="0" y="9"/>
                      <a:pt x="0" y="5"/>
                      <a:pt x="0" y="0"/>
                    </a:cubicBezTo>
                    <a:cubicBezTo>
                      <a:pt x="786" y="787"/>
                      <a:pt x="786" y="787"/>
                      <a:pt x="786" y="787"/>
                    </a:cubicBezTo>
                    <a:cubicBezTo>
                      <a:pt x="782" y="787"/>
                      <a:pt x="777" y="786"/>
                      <a:pt x="773" y="7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93" name="Freeform 54"/>
              <p:cNvSpPr>
                <a:spLocks noChangeArrowheads="1"/>
              </p:cNvSpPr>
              <p:nvPr/>
            </p:nvSpPr>
            <p:spPr bwMode="auto">
              <a:xfrm>
                <a:off x="0" y="1784350"/>
                <a:ext cx="1871663" cy="1871663"/>
              </a:xfrm>
              <a:custGeom>
                <a:avLst/>
                <a:gdLst>
                  <a:gd name="T0" fmla="*/ 1844206 w 818"/>
                  <a:gd name="T1" fmla="*/ 1871663 h 819"/>
                  <a:gd name="T2" fmla="*/ 0 w 818"/>
                  <a:gd name="T3" fmla="*/ 29709 h 819"/>
                  <a:gd name="T4" fmla="*/ 0 w 818"/>
                  <a:gd name="T5" fmla="*/ 0 h 819"/>
                  <a:gd name="T6" fmla="*/ 1871663 w 818"/>
                  <a:gd name="T7" fmla="*/ 1871663 h 819"/>
                  <a:gd name="T8" fmla="*/ 1844206 w 818"/>
                  <a:gd name="T9" fmla="*/ 1871663 h 819"/>
                  <a:gd name="T10" fmla="*/ 0 60000 65536"/>
                  <a:gd name="T11" fmla="*/ 0 60000 65536"/>
                  <a:gd name="T12" fmla="*/ 0 60000 65536"/>
                  <a:gd name="T13" fmla="*/ 0 60000 65536"/>
                  <a:gd name="T14" fmla="*/ 0 60000 65536"/>
                  <a:gd name="T15" fmla="*/ 0 w 818"/>
                  <a:gd name="T16" fmla="*/ 0 h 819"/>
                  <a:gd name="T17" fmla="*/ 818 w 818"/>
                  <a:gd name="T18" fmla="*/ 819 h 819"/>
                </a:gdLst>
                <a:ahLst/>
                <a:cxnLst>
                  <a:cxn ang="T10">
                    <a:pos x="T0" y="T1"/>
                  </a:cxn>
                  <a:cxn ang="T11">
                    <a:pos x="T2" y="T3"/>
                  </a:cxn>
                  <a:cxn ang="T12">
                    <a:pos x="T4" y="T5"/>
                  </a:cxn>
                  <a:cxn ang="T13">
                    <a:pos x="T6" y="T7"/>
                  </a:cxn>
                  <a:cxn ang="T14">
                    <a:pos x="T8" y="T9"/>
                  </a:cxn>
                </a:cxnLst>
                <a:rect l="T15" t="T16" r="T17" b="T18"/>
                <a:pathLst>
                  <a:path w="818" h="819">
                    <a:moveTo>
                      <a:pt x="806" y="819"/>
                    </a:moveTo>
                    <a:cubicBezTo>
                      <a:pt x="0" y="13"/>
                      <a:pt x="0" y="13"/>
                      <a:pt x="0" y="13"/>
                    </a:cubicBezTo>
                    <a:cubicBezTo>
                      <a:pt x="0" y="9"/>
                      <a:pt x="0" y="4"/>
                      <a:pt x="0" y="0"/>
                    </a:cubicBezTo>
                    <a:cubicBezTo>
                      <a:pt x="818" y="819"/>
                      <a:pt x="818" y="819"/>
                      <a:pt x="818" y="819"/>
                    </a:cubicBezTo>
                    <a:cubicBezTo>
                      <a:pt x="814" y="819"/>
                      <a:pt x="810" y="819"/>
                      <a:pt x="806" y="81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94" name="Freeform 55"/>
              <p:cNvSpPr>
                <a:spLocks noChangeArrowheads="1"/>
              </p:cNvSpPr>
              <p:nvPr/>
            </p:nvSpPr>
            <p:spPr bwMode="auto">
              <a:xfrm>
                <a:off x="3175" y="1712912"/>
                <a:ext cx="1938338" cy="1941513"/>
              </a:xfrm>
              <a:custGeom>
                <a:avLst/>
                <a:gdLst>
                  <a:gd name="T0" fmla="*/ 1910909 w 848"/>
                  <a:gd name="T1" fmla="*/ 1941513 h 849"/>
                  <a:gd name="T2" fmla="*/ 0 w 848"/>
                  <a:gd name="T3" fmla="*/ 29729 h 849"/>
                  <a:gd name="T4" fmla="*/ 0 w 848"/>
                  <a:gd name="T5" fmla="*/ 0 h 849"/>
                  <a:gd name="T6" fmla="*/ 1938338 w 848"/>
                  <a:gd name="T7" fmla="*/ 1939226 h 849"/>
                  <a:gd name="T8" fmla="*/ 1910909 w 848"/>
                  <a:gd name="T9" fmla="*/ 1941513 h 849"/>
                  <a:gd name="T10" fmla="*/ 0 60000 65536"/>
                  <a:gd name="T11" fmla="*/ 0 60000 65536"/>
                  <a:gd name="T12" fmla="*/ 0 60000 65536"/>
                  <a:gd name="T13" fmla="*/ 0 60000 65536"/>
                  <a:gd name="T14" fmla="*/ 0 60000 65536"/>
                  <a:gd name="T15" fmla="*/ 0 w 848"/>
                  <a:gd name="T16" fmla="*/ 0 h 849"/>
                  <a:gd name="T17" fmla="*/ 848 w 848"/>
                  <a:gd name="T18" fmla="*/ 849 h 849"/>
                </a:gdLst>
                <a:ahLst/>
                <a:cxnLst>
                  <a:cxn ang="T10">
                    <a:pos x="T0" y="T1"/>
                  </a:cxn>
                  <a:cxn ang="T11">
                    <a:pos x="T2" y="T3"/>
                  </a:cxn>
                  <a:cxn ang="T12">
                    <a:pos x="T4" y="T5"/>
                  </a:cxn>
                  <a:cxn ang="T13">
                    <a:pos x="T6" y="T7"/>
                  </a:cxn>
                  <a:cxn ang="T14">
                    <a:pos x="T8" y="T9"/>
                  </a:cxn>
                </a:cxnLst>
                <a:rect l="T15" t="T16" r="T17" b="T18"/>
                <a:pathLst>
                  <a:path w="848" h="849">
                    <a:moveTo>
                      <a:pt x="836" y="849"/>
                    </a:moveTo>
                    <a:cubicBezTo>
                      <a:pt x="0" y="13"/>
                      <a:pt x="0" y="13"/>
                      <a:pt x="0" y="13"/>
                    </a:cubicBezTo>
                    <a:cubicBezTo>
                      <a:pt x="0" y="9"/>
                      <a:pt x="0" y="4"/>
                      <a:pt x="0" y="0"/>
                    </a:cubicBezTo>
                    <a:cubicBezTo>
                      <a:pt x="848" y="848"/>
                      <a:pt x="848" y="848"/>
                      <a:pt x="848" y="848"/>
                    </a:cubicBezTo>
                    <a:cubicBezTo>
                      <a:pt x="844" y="848"/>
                      <a:pt x="840" y="849"/>
                      <a:pt x="836" y="84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95" name="Freeform 56"/>
              <p:cNvSpPr>
                <a:spLocks noChangeArrowheads="1"/>
              </p:cNvSpPr>
              <p:nvPr/>
            </p:nvSpPr>
            <p:spPr bwMode="auto">
              <a:xfrm>
                <a:off x="7938" y="1646237"/>
                <a:ext cx="2003425" cy="2003425"/>
              </a:xfrm>
              <a:custGeom>
                <a:avLst/>
                <a:gdLst>
                  <a:gd name="T0" fmla="*/ 1975981 w 876"/>
                  <a:gd name="T1" fmla="*/ 2003425 h 876"/>
                  <a:gd name="T2" fmla="*/ 0 w 876"/>
                  <a:gd name="T3" fmla="*/ 25157 h 876"/>
                  <a:gd name="T4" fmla="*/ 2287 w 876"/>
                  <a:gd name="T5" fmla="*/ 0 h 876"/>
                  <a:gd name="T6" fmla="*/ 2003425 w 876"/>
                  <a:gd name="T7" fmla="*/ 2001138 h 876"/>
                  <a:gd name="T8" fmla="*/ 1975981 w 876"/>
                  <a:gd name="T9" fmla="*/ 2003425 h 876"/>
                  <a:gd name="T10" fmla="*/ 0 60000 65536"/>
                  <a:gd name="T11" fmla="*/ 0 60000 65536"/>
                  <a:gd name="T12" fmla="*/ 0 60000 65536"/>
                  <a:gd name="T13" fmla="*/ 0 60000 65536"/>
                  <a:gd name="T14" fmla="*/ 0 60000 65536"/>
                  <a:gd name="T15" fmla="*/ 0 w 876"/>
                  <a:gd name="T16" fmla="*/ 0 h 876"/>
                  <a:gd name="T17" fmla="*/ 876 w 876"/>
                  <a:gd name="T18" fmla="*/ 876 h 876"/>
                </a:gdLst>
                <a:ahLst/>
                <a:cxnLst>
                  <a:cxn ang="T10">
                    <a:pos x="T0" y="T1"/>
                  </a:cxn>
                  <a:cxn ang="T11">
                    <a:pos x="T2" y="T3"/>
                  </a:cxn>
                  <a:cxn ang="T12">
                    <a:pos x="T4" y="T5"/>
                  </a:cxn>
                  <a:cxn ang="T13">
                    <a:pos x="T6" y="T7"/>
                  </a:cxn>
                  <a:cxn ang="T14">
                    <a:pos x="T8" y="T9"/>
                  </a:cxn>
                </a:cxnLst>
                <a:rect l="T15" t="T16" r="T17" b="T18"/>
                <a:pathLst>
                  <a:path w="876" h="876">
                    <a:moveTo>
                      <a:pt x="864" y="876"/>
                    </a:moveTo>
                    <a:cubicBezTo>
                      <a:pt x="0" y="11"/>
                      <a:pt x="0" y="11"/>
                      <a:pt x="0" y="11"/>
                    </a:cubicBezTo>
                    <a:cubicBezTo>
                      <a:pt x="0" y="7"/>
                      <a:pt x="0" y="3"/>
                      <a:pt x="1" y="0"/>
                    </a:cubicBezTo>
                    <a:cubicBezTo>
                      <a:pt x="876" y="875"/>
                      <a:pt x="876" y="875"/>
                      <a:pt x="876" y="875"/>
                    </a:cubicBezTo>
                    <a:cubicBezTo>
                      <a:pt x="872" y="875"/>
                      <a:pt x="868" y="876"/>
                      <a:pt x="864" y="87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96" name="Freeform 57"/>
              <p:cNvSpPr>
                <a:spLocks noChangeArrowheads="1"/>
              </p:cNvSpPr>
              <p:nvPr/>
            </p:nvSpPr>
            <p:spPr bwMode="auto">
              <a:xfrm>
                <a:off x="14288" y="1579562"/>
                <a:ext cx="2062163" cy="2063750"/>
              </a:xfrm>
              <a:custGeom>
                <a:avLst/>
                <a:gdLst>
                  <a:gd name="T0" fmla="*/ 2034728 w 902"/>
                  <a:gd name="T1" fmla="*/ 2063750 h 902"/>
                  <a:gd name="T2" fmla="*/ 0 w 902"/>
                  <a:gd name="T3" fmla="*/ 25168 h 902"/>
                  <a:gd name="T4" fmla="*/ 2286 w 902"/>
                  <a:gd name="T5" fmla="*/ 0 h 902"/>
                  <a:gd name="T6" fmla="*/ 2062163 w 902"/>
                  <a:gd name="T7" fmla="*/ 2059174 h 902"/>
                  <a:gd name="T8" fmla="*/ 2034728 w 902"/>
                  <a:gd name="T9" fmla="*/ 2063750 h 902"/>
                  <a:gd name="T10" fmla="*/ 0 60000 65536"/>
                  <a:gd name="T11" fmla="*/ 0 60000 65536"/>
                  <a:gd name="T12" fmla="*/ 0 60000 65536"/>
                  <a:gd name="T13" fmla="*/ 0 60000 65536"/>
                  <a:gd name="T14" fmla="*/ 0 60000 65536"/>
                  <a:gd name="T15" fmla="*/ 0 w 902"/>
                  <a:gd name="T16" fmla="*/ 0 h 902"/>
                  <a:gd name="T17" fmla="*/ 902 w 902"/>
                  <a:gd name="T18" fmla="*/ 902 h 902"/>
                </a:gdLst>
                <a:ahLst/>
                <a:cxnLst>
                  <a:cxn ang="T10">
                    <a:pos x="T0" y="T1"/>
                  </a:cxn>
                  <a:cxn ang="T11">
                    <a:pos x="T2" y="T3"/>
                  </a:cxn>
                  <a:cxn ang="T12">
                    <a:pos x="T4" y="T5"/>
                  </a:cxn>
                  <a:cxn ang="T13">
                    <a:pos x="T6" y="T7"/>
                  </a:cxn>
                  <a:cxn ang="T14">
                    <a:pos x="T8" y="T9"/>
                  </a:cxn>
                </a:cxnLst>
                <a:rect l="T15" t="T16" r="T17" b="T18"/>
                <a:pathLst>
                  <a:path w="902" h="902">
                    <a:moveTo>
                      <a:pt x="890" y="902"/>
                    </a:moveTo>
                    <a:cubicBezTo>
                      <a:pt x="0" y="11"/>
                      <a:pt x="0" y="11"/>
                      <a:pt x="0" y="11"/>
                    </a:cubicBezTo>
                    <a:cubicBezTo>
                      <a:pt x="0" y="7"/>
                      <a:pt x="1" y="4"/>
                      <a:pt x="1" y="0"/>
                    </a:cubicBezTo>
                    <a:cubicBezTo>
                      <a:pt x="902" y="900"/>
                      <a:pt x="902" y="900"/>
                      <a:pt x="902" y="900"/>
                    </a:cubicBezTo>
                    <a:cubicBezTo>
                      <a:pt x="898" y="901"/>
                      <a:pt x="894" y="901"/>
                      <a:pt x="890" y="90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97" name="Freeform 58"/>
              <p:cNvSpPr>
                <a:spLocks noChangeArrowheads="1"/>
              </p:cNvSpPr>
              <p:nvPr/>
            </p:nvSpPr>
            <p:spPr bwMode="auto">
              <a:xfrm>
                <a:off x="20638" y="1516062"/>
                <a:ext cx="2120900" cy="2117725"/>
              </a:xfrm>
              <a:custGeom>
                <a:avLst/>
                <a:gdLst>
                  <a:gd name="T0" fmla="*/ 2093445 w 927"/>
                  <a:gd name="T1" fmla="*/ 2117725 h 926"/>
                  <a:gd name="T2" fmla="*/ 0 w 927"/>
                  <a:gd name="T3" fmla="*/ 25157 h 926"/>
                  <a:gd name="T4" fmla="*/ 4576 w 927"/>
                  <a:gd name="T5" fmla="*/ 0 h 926"/>
                  <a:gd name="T6" fmla="*/ 2120900 w 927"/>
                  <a:gd name="T7" fmla="*/ 2113151 h 926"/>
                  <a:gd name="T8" fmla="*/ 2093445 w 927"/>
                  <a:gd name="T9" fmla="*/ 2117725 h 926"/>
                  <a:gd name="T10" fmla="*/ 0 60000 65536"/>
                  <a:gd name="T11" fmla="*/ 0 60000 65536"/>
                  <a:gd name="T12" fmla="*/ 0 60000 65536"/>
                  <a:gd name="T13" fmla="*/ 0 60000 65536"/>
                  <a:gd name="T14" fmla="*/ 0 60000 65536"/>
                  <a:gd name="T15" fmla="*/ 0 w 927"/>
                  <a:gd name="T16" fmla="*/ 0 h 926"/>
                  <a:gd name="T17" fmla="*/ 927 w 927"/>
                  <a:gd name="T18" fmla="*/ 926 h 926"/>
                </a:gdLst>
                <a:ahLst/>
                <a:cxnLst>
                  <a:cxn ang="T10">
                    <a:pos x="T0" y="T1"/>
                  </a:cxn>
                  <a:cxn ang="T11">
                    <a:pos x="T2" y="T3"/>
                  </a:cxn>
                  <a:cxn ang="T12">
                    <a:pos x="T4" y="T5"/>
                  </a:cxn>
                  <a:cxn ang="T13">
                    <a:pos x="T6" y="T7"/>
                  </a:cxn>
                  <a:cxn ang="T14">
                    <a:pos x="T8" y="T9"/>
                  </a:cxn>
                </a:cxnLst>
                <a:rect l="T15" t="T16" r="T17" b="T18"/>
                <a:pathLst>
                  <a:path w="927" h="926">
                    <a:moveTo>
                      <a:pt x="915" y="926"/>
                    </a:moveTo>
                    <a:cubicBezTo>
                      <a:pt x="0" y="11"/>
                      <a:pt x="0" y="11"/>
                      <a:pt x="0" y="11"/>
                    </a:cubicBezTo>
                    <a:cubicBezTo>
                      <a:pt x="1" y="7"/>
                      <a:pt x="2" y="4"/>
                      <a:pt x="2" y="0"/>
                    </a:cubicBezTo>
                    <a:cubicBezTo>
                      <a:pt x="927" y="924"/>
                      <a:pt x="927" y="924"/>
                      <a:pt x="927" y="924"/>
                    </a:cubicBezTo>
                    <a:cubicBezTo>
                      <a:pt x="923" y="925"/>
                      <a:pt x="919" y="925"/>
                      <a:pt x="915" y="92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98" name="Freeform 59"/>
              <p:cNvSpPr>
                <a:spLocks noChangeArrowheads="1"/>
              </p:cNvSpPr>
              <p:nvPr/>
            </p:nvSpPr>
            <p:spPr bwMode="auto">
              <a:xfrm>
                <a:off x="31750" y="1454150"/>
                <a:ext cx="2171700" cy="2168525"/>
              </a:xfrm>
              <a:custGeom>
                <a:avLst/>
                <a:gdLst>
                  <a:gd name="T0" fmla="*/ 2146528 w 949"/>
                  <a:gd name="T1" fmla="*/ 2168525 h 948"/>
                  <a:gd name="T2" fmla="*/ 0 w 949"/>
                  <a:gd name="T3" fmla="*/ 25162 h 948"/>
                  <a:gd name="T4" fmla="*/ 4577 w 949"/>
                  <a:gd name="T5" fmla="*/ 0 h 948"/>
                  <a:gd name="T6" fmla="*/ 2171700 w 949"/>
                  <a:gd name="T7" fmla="*/ 2163950 h 948"/>
                  <a:gd name="T8" fmla="*/ 2146528 w 949"/>
                  <a:gd name="T9" fmla="*/ 2168525 h 948"/>
                  <a:gd name="T10" fmla="*/ 0 60000 65536"/>
                  <a:gd name="T11" fmla="*/ 0 60000 65536"/>
                  <a:gd name="T12" fmla="*/ 0 60000 65536"/>
                  <a:gd name="T13" fmla="*/ 0 60000 65536"/>
                  <a:gd name="T14" fmla="*/ 0 60000 65536"/>
                  <a:gd name="T15" fmla="*/ 0 w 949"/>
                  <a:gd name="T16" fmla="*/ 0 h 948"/>
                  <a:gd name="T17" fmla="*/ 949 w 949"/>
                  <a:gd name="T18" fmla="*/ 948 h 948"/>
                </a:gdLst>
                <a:ahLst/>
                <a:cxnLst>
                  <a:cxn ang="T10">
                    <a:pos x="T0" y="T1"/>
                  </a:cxn>
                  <a:cxn ang="T11">
                    <a:pos x="T2" y="T3"/>
                  </a:cxn>
                  <a:cxn ang="T12">
                    <a:pos x="T4" y="T5"/>
                  </a:cxn>
                  <a:cxn ang="T13">
                    <a:pos x="T6" y="T7"/>
                  </a:cxn>
                  <a:cxn ang="T14">
                    <a:pos x="T8" y="T9"/>
                  </a:cxn>
                </a:cxnLst>
                <a:rect l="T15" t="T16" r="T17" b="T18"/>
                <a:pathLst>
                  <a:path w="949" h="948">
                    <a:moveTo>
                      <a:pt x="938" y="948"/>
                    </a:moveTo>
                    <a:cubicBezTo>
                      <a:pt x="0" y="11"/>
                      <a:pt x="0" y="11"/>
                      <a:pt x="0" y="11"/>
                    </a:cubicBezTo>
                    <a:cubicBezTo>
                      <a:pt x="1" y="7"/>
                      <a:pt x="2" y="3"/>
                      <a:pt x="2" y="0"/>
                    </a:cubicBezTo>
                    <a:cubicBezTo>
                      <a:pt x="949" y="946"/>
                      <a:pt x="949" y="946"/>
                      <a:pt x="949" y="946"/>
                    </a:cubicBezTo>
                    <a:cubicBezTo>
                      <a:pt x="945" y="947"/>
                      <a:pt x="941" y="947"/>
                      <a:pt x="938" y="94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99" name="Freeform 60"/>
              <p:cNvSpPr>
                <a:spLocks noChangeArrowheads="1"/>
              </p:cNvSpPr>
              <p:nvPr/>
            </p:nvSpPr>
            <p:spPr bwMode="auto">
              <a:xfrm>
                <a:off x="46038" y="1395412"/>
                <a:ext cx="2216150" cy="2216150"/>
              </a:xfrm>
              <a:custGeom>
                <a:avLst/>
                <a:gdLst>
                  <a:gd name="T0" fmla="*/ 2190992 w 969"/>
                  <a:gd name="T1" fmla="*/ 2216150 h 969"/>
                  <a:gd name="T2" fmla="*/ 0 w 969"/>
                  <a:gd name="T3" fmla="*/ 22870 h 969"/>
                  <a:gd name="T4" fmla="*/ 4574 w 969"/>
                  <a:gd name="T5" fmla="*/ 0 h 969"/>
                  <a:gd name="T6" fmla="*/ 2216150 w 969"/>
                  <a:gd name="T7" fmla="*/ 2209289 h 969"/>
                  <a:gd name="T8" fmla="*/ 2190992 w 969"/>
                  <a:gd name="T9" fmla="*/ 2216150 h 969"/>
                  <a:gd name="T10" fmla="*/ 0 60000 65536"/>
                  <a:gd name="T11" fmla="*/ 0 60000 65536"/>
                  <a:gd name="T12" fmla="*/ 0 60000 65536"/>
                  <a:gd name="T13" fmla="*/ 0 60000 65536"/>
                  <a:gd name="T14" fmla="*/ 0 60000 65536"/>
                  <a:gd name="T15" fmla="*/ 0 w 969"/>
                  <a:gd name="T16" fmla="*/ 0 h 969"/>
                  <a:gd name="T17" fmla="*/ 969 w 969"/>
                  <a:gd name="T18" fmla="*/ 969 h 969"/>
                </a:gdLst>
                <a:ahLst/>
                <a:cxnLst>
                  <a:cxn ang="T10">
                    <a:pos x="T0" y="T1"/>
                  </a:cxn>
                  <a:cxn ang="T11">
                    <a:pos x="T2" y="T3"/>
                  </a:cxn>
                  <a:cxn ang="T12">
                    <a:pos x="T4" y="T5"/>
                  </a:cxn>
                  <a:cxn ang="T13">
                    <a:pos x="T6" y="T7"/>
                  </a:cxn>
                  <a:cxn ang="T14">
                    <a:pos x="T8" y="T9"/>
                  </a:cxn>
                </a:cxnLst>
                <a:rect l="T15" t="T16" r="T17" b="T18"/>
                <a:pathLst>
                  <a:path w="969" h="969">
                    <a:moveTo>
                      <a:pt x="958" y="969"/>
                    </a:moveTo>
                    <a:cubicBezTo>
                      <a:pt x="0" y="10"/>
                      <a:pt x="0" y="10"/>
                      <a:pt x="0" y="10"/>
                    </a:cubicBezTo>
                    <a:cubicBezTo>
                      <a:pt x="1" y="7"/>
                      <a:pt x="2" y="3"/>
                      <a:pt x="2" y="0"/>
                    </a:cubicBezTo>
                    <a:cubicBezTo>
                      <a:pt x="969" y="966"/>
                      <a:pt x="969" y="966"/>
                      <a:pt x="969" y="966"/>
                    </a:cubicBezTo>
                    <a:cubicBezTo>
                      <a:pt x="965" y="967"/>
                      <a:pt x="962" y="968"/>
                      <a:pt x="958" y="96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0" name="Freeform 61"/>
              <p:cNvSpPr>
                <a:spLocks noChangeArrowheads="1"/>
              </p:cNvSpPr>
              <p:nvPr/>
            </p:nvSpPr>
            <p:spPr bwMode="auto">
              <a:xfrm>
                <a:off x="60325" y="1335087"/>
                <a:ext cx="2259013" cy="2259013"/>
              </a:xfrm>
              <a:custGeom>
                <a:avLst/>
                <a:gdLst>
                  <a:gd name="T0" fmla="*/ 2236148 w 988"/>
                  <a:gd name="T1" fmla="*/ 2259013 h 988"/>
                  <a:gd name="T2" fmla="*/ 0 w 988"/>
                  <a:gd name="T3" fmla="*/ 22865 h 988"/>
                  <a:gd name="T4" fmla="*/ 6859 w 988"/>
                  <a:gd name="T5" fmla="*/ 0 h 988"/>
                  <a:gd name="T6" fmla="*/ 2259013 w 988"/>
                  <a:gd name="T7" fmla="*/ 2252154 h 988"/>
                  <a:gd name="T8" fmla="*/ 2236148 w 988"/>
                  <a:gd name="T9" fmla="*/ 2259013 h 988"/>
                  <a:gd name="T10" fmla="*/ 0 60000 65536"/>
                  <a:gd name="T11" fmla="*/ 0 60000 65536"/>
                  <a:gd name="T12" fmla="*/ 0 60000 65536"/>
                  <a:gd name="T13" fmla="*/ 0 60000 65536"/>
                  <a:gd name="T14" fmla="*/ 0 60000 65536"/>
                  <a:gd name="T15" fmla="*/ 0 w 988"/>
                  <a:gd name="T16" fmla="*/ 0 h 988"/>
                  <a:gd name="T17" fmla="*/ 988 w 988"/>
                  <a:gd name="T18" fmla="*/ 988 h 988"/>
                </a:gdLst>
                <a:ahLst/>
                <a:cxnLst>
                  <a:cxn ang="T10">
                    <a:pos x="T0" y="T1"/>
                  </a:cxn>
                  <a:cxn ang="T11">
                    <a:pos x="T2" y="T3"/>
                  </a:cxn>
                  <a:cxn ang="T12">
                    <a:pos x="T4" y="T5"/>
                  </a:cxn>
                  <a:cxn ang="T13">
                    <a:pos x="T6" y="T7"/>
                  </a:cxn>
                  <a:cxn ang="T14">
                    <a:pos x="T8" y="T9"/>
                  </a:cxn>
                </a:cxnLst>
                <a:rect l="T15" t="T16" r="T17" b="T18"/>
                <a:pathLst>
                  <a:path w="988" h="988">
                    <a:moveTo>
                      <a:pt x="978" y="988"/>
                    </a:moveTo>
                    <a:cubicBezTo>
                      <a:pt x="0" y="10"/>
                      <a:pt x="0" y="10"/>
                      <a:pt x="0" y="10"/>
                    </a:cubicBezTo>
                    <a:cubicBezTo>
                      <a:pt x="1" y="7"/>
                      <a:pt x="2" y="3"/>
                      <a:pt x="3" y="0"/>
                    </a:cubicBezTo>
                    <a:cubicBezTo>
                      <a:pt x="988" y="985"/>
                      <a:pt x="988" y="985"/>
                      <a:pt x="988" y="985"/>
                    </a:cubicBezTo>
                    <a:cubicBezTo>
                      <a:pt x="985" y="986"/>
                      <a:pt x="982" y="987"/>
                      <a:pt x="978" y="98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1" name="Freeform 62"/>
              <p:cNvSpPr>
                <a:spLocks noChangeArrowheads="1"/>
              </p:cNvSpPr>
              <p:nvPr/>
            </p:nvSpPr>
            <p:spPr bwMode="auto">
              <a:xfrm>
                <a:off x="76200" y="1277937"/>
                <a:ext cx="2300288" cy="2300288"/>
              </a:xfrm>
              <a:custGeom>
                <a:avLst/>
                <a:gdLst>
                  <a:gd name="T0" fmla="*/ 2277422 w 1006"/>
                  <a:gd name="T1" fmla="*/ 2300288 h 1006"/>
                  <a:gd name="T2" fmla="*/ 0 w 1006"/>
                  <a:gd name="T3" fmla="*/ 22866 h 1006"/>
                  <a:gd name="T4" fmla="*/ 6860 w 1006"/>
                  <a:gd name="T5" fmla="*/ 0 h 1006"/>
                  <a:gd name="T6" fmla="*/ 2300288 w 1006"/>
                  <a:gd name="T7" fmla="*/ 2293428 h 1006"/>
                  <a:gd name="T8" fmla="*/ 2277422 w 1006"/>
                  <a:gd name="T9" fmla="*/ 2300288 h 1006"/>
                  <a:gd name="T10" fmla="*/ 0 60000 65536"/>
                  <a:gd name="T11" fmla="*/ 0 60000 65536"/>
                  <a:gd name="T12" fmla="*/ 0 60000 65536"/>
                  <a:gd name="T13" fmla="*/ 0 60000 65536"/>
                  <a:gd name="T14" fmla="*/ 0 60000 65536"/>
                  <a:gd name="T15" fmla="*/ 0 w 1006"/>
                  <a:gd name="T16" fmla="*/ 0 h 1006"/>
                  <a:gd name="T17" fmla="*/ 1006 w 1006"/>
                  <a:gd name="T18" fmla="*/ 1006 h 1006"/>
                </a:gdLst>
                <a:ahLst/>
                <a:cxnLst>
                  <a:cxn ang="T10">
                    <a:pos x="T0" y="T1"/>
                  </a:cxn>
                  <a:cxn ang="T11">
                    <a:pos x="T2" y="T3"/>
                  </a:cxn>
                  <a:cxn ang="T12">
                    <a:pos x="T4" y="T5"/>
                  </a:cxn>
                  <a:cxn ang="T13">
                    <a:pos x="T6" y="T7"/>
                  </a:cxn>
                  <a:cxn ang="T14">
                    <a:pos x="T8" y="T9"/>
                  </a:cxn>
                </a:cxnLst>
                <a:rect l="T15" t="T16" r="T17" b="T18"/>
                <a:pathLst>
                  <a:path w="1006" h="1006">
                    <a:moveTo>
                      <a:pt x="996" y="1006"/>
                    </a:moveTo>
                    <a:cubicBezTo>
                      <a:pt x="0" y="10"/>
                      <a:pt x="0" y="10"/>
                      <a:pt x="0" y="10"/>
                    </a:cubicBezTo>
                    <a:cubicBezTo>
                      <a:pt x="1" y="7"/>
                      <a:pt x="2" y="4"/>
                      <a:pt x="3" y="0"/>
                    </a:cubicBezTo>
                    <a:cubicBezTo>
                      <a:pt x="1006" y="1003"/>
                      <a:pt x="1006" y="1003"/>
                      <a:pt x="1006" y="1003"/>
                    </a:cubicBezTo>
                    <a:cubicBezTo>
                      <a:pt x="1003" y="1004"/>
                      <a:pt x="1000" y="1005"/>
                      <a:pt x="996" y="100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2" name="Freeform 63"/>
              <p:cNvSpPr>
                <a:spLocks noChangeArrowheads="1"/>
              </p:cNvSpPr>
              <p:nvPr/>
            </p:nvSpPr>
            <p:spPr bwMode="auto">
              <a:xfrm>
                <a:off x="93663" y="1223962"/>
                <a:ext cx="2338388" cy="2336800"/>
              </a:xfrm>
              <a:custGeom>
                <a:avLst/>
                <a:gdLst>
                  <a:gd name="T0" fmla="*/ 2317796 w 1022"/>
                  <a:gd name="T1" fmla="*/ 2336800 h 1022"/>
                  <a:gd name="T2" fmla="*/ 0 w 1022"/>
                  <a:gd name="T3" fmla="*/ 22865 h 1022"/>
                  <a:gd name="T4" fmla="*/ 6864 w 1022"/>
                  <a:gd name="T5" fmla="*/ 0 h 1022"/>
                  <a:gd name="T6" fmla="*/ 2338388 w 1022"/>
                  <a:gd name="T7" fmla="*/ 2329941 h 1022"/>
                  <a:gd name="T8" fmla="*/ 2317796 w 1022"/>
                  <a:gd name="T9" fmla="*/ 2336800 h 1022"/>
                  <a:gd name="T10" fmla="*/ 0 60000 65536"/>
                  <a:gd name="T11" fmla="*/ 0 60000 65536"/>
                  <a:gd name="T12" fmla="*/ 0 60000 65536"/>
                  <a:gd name="T13" fmla="*/ 0 60000 65536"/>
                  <a:gd name="T14" fmla="*/ 0 60000 65536"/>
                  <a:gd name="T15" fmla="*/ 0 w 1022"/>
                  <a:gd name="T16" fmla="*/ 0 h 1022"/>
                  <a:gd name="T17" fmla="*/ 1022 w 1022"/>
                  <a:gd name="T18" fmla="*/ 1022 h 1022"/>
                </a:gdLst>
                <a:ahLst/>
                <a:cxnLst>
                  <a:cxn ang="T10">
                    <a:pos x="T0" y="T1"/>
                  </a:cxn>
                  <a:cxn ang="T11">
                    <a:pos x="T2" y="T3"/>
                  </a:cxn>
                  <a:cxn ang="T12">
                    <a:pos x="T4" y="T5"/>
                  </a:cxn>
                  <a:cxn ang="T13">
                    <a:pos x="T6" y="T7"/>
                  </a:cxn>
                  <a:cxn ang="T14">
                    <a:pos x="T8" y="T9"/>
                  </a:cxn>
                </a:cxnLst>
                <a:rect l="T15" t="T16" r="T17" b="T18"/>
                <a:pathLst>
                  <a:path w="1022" h="1022">
                    <a:moveTo>
                      <a:pt x="1013" y="1022"/>
                    </a:moveTo>
                    <a:cubicBezTo>
                      <a:pt x="0" y="10"/>
                      <a:pt x="0" y="10"/>
                      <a:pt x="0" y="10"/>
                    </a:cubicBezTo>
                    <a:cubicBezTo>
                      <a:pt x="1" y="7"/>
                      <a:pt x="2" y="3"/>
                      <a:pt x="3" y="0"/>
                    </a:cubicBezTo>
                    <a:cubicBezTo>
                      <a:pt x="1022" y="1019"/>
                      <a:pt x="1022" y="1019"/>
                      <a:pt x="1022" y="1019"/>
                    </a:cubicBezTo>
                    <a:cubicBezTo>
                      <a:pt x="1019" y="1020"/>
                      <a:pt x="1016" y="1021"/>
                      <a:pt x="1013" y="102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3" name="Freeform 64"/>
              <p:cNvSpPr>
                <a:spLocks noChangeArrowheads="1"/>
              </p:cNvSpPr>
              <p:nvPr/>
            </p:nvSpPr>
            <p:spPr bwMode="auto">
              <a:xfrm>
                <a:off x="114300" y="1171575"/>
                <a:ext cx="2371725" cy="2370138"/>
              </a:xfrm>
              <a:custGeom>
                <a:avLst/>
                <a:gdLst>
                  <a:gd name="T0" fmla="*/ 2348854 w 1037"/>
                  <a:gd name="T1" fmla="*/ 2370138 h 1037"/>
                  <a:gd name="T2" fmla="*/ 0 w 1037"/>
                  <a:gd name="T3" fmla="*/ 20570 h 1037"/>
                  <a:gd name="T4" fmla="*/ 6861 w 1037"/>
                  <a:gd name="T5" fmla="*/ 0 h 1037"/>
                  <a:gd name="T6" fmla="*/ 2371725 w 1037"/>
                  <a:gd name="T7" fmla="*/ 2360996 h 1037"/>
                  <a:gd name="T8" fmla="*/ 2348854 w 1037"/>
                  <a:gd name="T9" fmla="*/ 2370138 h 1037"/>
                  <a:gd name="T10" fmla="*/ 0 60000 65536"/>
                  <a:gd name="T11" fmla="*/ 0 60000 65536"/>
                  <a:gd name="T12" fmla="*/ 0 60000 65536"/>
                  <a:gd name="T13" fmla="*/ 0 60000 65536"/>
                  <a:gd name="T14" fmla="*/ 0 60000 65536"/>
                  <a:gd name="T15" fmla="*/ 0 w 1037"/>
                  <a:gd name="T16" fmla="*/ 0 h 1037"/>
                  <a:gd name="T17" fmla="*/ 1037 w 1037"/>
                  <a:gd name="T18" fmla="*/ 1037 h 1037"/>
                </a:gdLst>
                <a:ahLst/>
                <a:cxnLst>
                  <a:cxn ang="T10">
                    <a:pos x="T0" y="T1"/>
                  </a:cxn>
                  <a:cxn ang="T11">
                    <a:pos x="T2" y="T3"/>
                  </a:cxn>
                  <a:cxn ang="T12">
                    <a:pos x="T4" y="T5"/>
                  </a:cxn>
                  <a:cxn ang="T13">
                    <a:pos x="T6" y="T7"/>
                  </a:cxn>
                  <a:cxn ang="T14">
                    <a:pos x="T8" y="T9"/>
                  </a:cxn>
                </a:cxnLst>
                <a:rect l="T15" t="T16" r="T17" b="T18"/>
                <a:pathLst>
                  <a:path w="1037" h="1037">
                    <a:moveTo>
                      <a:pt x="1027" y="1037"/>
                    </a:moveTo>
                    <a:cubicBezTo>
                      <a:pt x="0" y="9"/>
                      <a:pt x="0" y="9"/>
                      <a:pt x="0" y="9"/>
                    </a:cubicBezTo>
                    <a:cubicBezTo>
                      <a:pt x="1" y="6"/>
                      <a:pt x="2" y="3"/>
                      <a:pt x="3" y="0"/>
                    </a:cubicBezTo>
                    <a:cubicBezTo>
                      <a:pt x="1037" y="1033"/>
                      <a:pt x="1037" y="1033"/>
                      <a:pt x="1037" y="1033"/>
                    </a:cubicBezTo>
                    <a:cubicBezTo>
                      <a:pt x="1034" y="1035"/>
                      <a:pt x="1031" y="1036"/>
                      <a:pt x="1027" y="10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4" name="Freeform 65"/>
              <p:cNvSpPr>
                <a:spLocks noChangeArrowheads="1"/>
              </p:cNvSpPr>
              <p:nvPr/>
            </p:nvSpPr>
            <p:spPr bwMode="auto">
              <a:xfrm>
                <a:off x="134938" y="1119187"/>
                <a:ext cx="2403475" cy="2401888"/>
              </a:xfrm>
              <a:custGeom>
                <a:avLst/>
                <a:gdLst>
                  <a:gd name="T0" fmla="*/ 2382893 w 1051"/>
                  <a:gd name="T1" fmla="*/ 2401888 h 1051"/>
                  <a:gd name="T2" fmla="*/ 0 w 1051"/>
                  <a:gd name="T3" fmla="*/ 20568 h 1051"/>
                  <a:gd name="T4" fmla="*/ 6861 w 1051"/>
                  <a:gd name="T5" fmla="*/ 0 h 1051"/>
                  <a:gd name="T6" fmla="*/ 2403475 w 1051"/>
                  <a:gd name="T7" fmla="*/ 2392747 h 1051"/>
                  <a:gd name="T8" fmla="*/ 2382893 w 1051"/>
                  <a:gd name="T9" fmla="*/ 2401888 h 1051"/>
                  <a:gd name="T10" fmla="*/ 0 60000 65536"/>
                  <a:gd name="T11" fmla="*/ 0 60000 65536"/>
                  <a:gd name="T12" fmla="*/ 0 60000 65536"/>
                  <a:gd name="T13" fmla="*/ 0 60000 65536"/>
                  <a:gd name="T14" fmla="*/ 0 60000 65536"/>
                  <a:gd name="T15" fmla="*/ 0 w 1051"/>
                  <a:gd name="T16" fmla="*/ 0 h 1051"/>
                  <a:gd name="T17" fmla="*/ 1051 w 1051"/>
                  <a:gd name="T18" fmla="*/ 1051 h 1051"/>
                </a:gdLst>
                <a:ahLst/>
                <a:cxnLst>
                  <a:cxn ang="T10">
                    <a:pos x="T0" y="T1"/>
                  </a:cxn>
                  <a:cxn ang="T11">
                    <a:pos x="T2" y="T3"/>
                  </a:cxn>
                  <a:cxn ang="T12">
                    <a:pos x="T4" y="T5"/>
                  </a:cxn>
                  <a:cxn ang="T13">
                    <a:pos x="T6" y="T7"/>
                  </a:cxn>
                  <a:cxn ang="T14">
                    <a:pos x="T8" y="T9"/>
                  </a:cxn>
                </a:cxnLst>
                <a:rect l="T15" t="T16" r="T17" b="T18"/>
                <a:pathLst>
                  <a:path w="1051" h="1051">
                    <a:moveTo>
                      <a:pt x="1042" y="1051"/>
                    </a:moveTo>
                    <a:cubicBezTo>
                      <a:pt x="0" y="9"/>
                      <a:pt x="0" y="9"/>
                      <a:pt x="0" y="9"/>
                    </a:cubicBezTo>
                    <a:cubicBezTo>
                      <a:pt x="1" y="6"/>
                      <a:pt x="2" y="3"/>
                      <a:pt x="3" y="0"/>
                    </a:cubicBezTo>
                    <a:cubicBezTo>
                      <a:pt x="1051" y="1047"/>
                      <a:pt x="1051" y="1047"/>
                      <a:pt x="1051" y="1047"/>
                    </a:cubicBezTo>
                    <a:cubicBezTo>
                      <a:pt x="1048" y="1048"/>
                      <a:pt x="1045" y="1050"/>
                      <a:pt x="1042" y="105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5" name="Freeform 66"/>
              <p:cNvSpPr>
                <a:spLocks noChangeArrowheads="1"/>
              </p:cNvSpPr>
              <p:nvPr/>
            </p:nvSpPr>
            <p:spPr bwMode="auto">
              <a:xfrm>
                <a:off x="155575" y="1065212"/>
                <a:ext cx="2433638" cy="2433638"/>
              </a:xfrm>
              <a:custGeom>
                <a:avLst/>
                <a:gdLst>
                  <a:gd name="T0" fmla="*/ 2413053 w 1064"/>
                  <a:gd name="T1" fmla="*/ 2433638 h 1064"/>
                  <a:gd name="T2" fmla="*/ 0 w 1064"/>
                  <a:gd name="T3" fmla="*/ 20585 h 1064"/>
                  <a:gd name="T4" fmla="*/ 9149 w 1064"/>
                  <a:gd name="T5" fmla="*/ 0 h 1064"/>
                  <a:gd name="T6" fmla="*/ 2433638 w 1064"/>
                  <a:gd name="T7" fmla="*/ 2424489 h 1064"/>
                  <a:gd name="T8" fmla="*/ 2413053 w 1064"/>
                  <a:gd name="T9" fmla="*/ 2433638 h 1064"/>
                  <a:gd name="T10" fmla="*/ 0 60000 65536"/>
                  <a:gd name="T11" fmla="*/ 0 60000 65536"/>
                  <a:gd name="T12" fmla="*/ 0 60000 65536"/>
                  <a:gd name="T13" fmla="*/ 0 60000 65536"/>
                  <a:gd name="T14" fmla="*/ 0 60000 65536"/>
                  <a:gd name="T15" fmla="*/ 0 w 1064"/>
                  <a:gd name="T16" fmla="*/ 0 h 1064"/>
                  <a:gd name="T17" fmla="*/ 1064 w 1064"/>
                  <a:gd name="T18" fmla="*/ 1064 h 1064"/>
                </a:gdLst>
                <a:ahLst/>
                <a:cxnLst>
                  <a:cxn ang="T10">
                    <a:pos x="T0" y="T1"/>
                  </a:cxn>
                  <a:cxn ang="T11">
                    <a:pos x="T2" y="T3"/>
                  </a:cxn>
                  <a:cxn ang="T12">
                    <a:pos x="T4" y="T5"/>
                  </a:cxn>
                  <a:cxn ang="T13">
                    <a:pos x="T6" y="T7"/>
                  </a:cxn>
                  <a:cxn ang="T14">
                    <a:pos x="T8" y="T9"/>
                  </a:cxn>
                </a:cxnLst>
                <a:rect l="T15" t="T16" r="T17" b="T18"/>
                <a:pathLst>
                  <a:path w="1064" h="1064">
                    <a:moveTo>
                      <a:pt x="1055" y="1064"/>
                    </a:moveTo>
                    <a:cubicBezTo>
                      <a:pt x="0" y="9"/>
                      <a:pt x="0" y="9"/>
                      <a:pt x="0" y="9"/>
                    </a:cubicBezTo>
                    <a:cubicBezTo>
                      <a:pt x="2" y="6"/>
                      <a:pt x="3" y="3"/>
                      <a:pt x="4" y="0"/>
                    </a:cubicBezTo>
                    <a:cubicBezTo>
                      <a:pt x="1064" y="1060"/>
                      <a:pt x="1064" y="1060"/>
                      <a:pt x="1064" y="1060"/>
                    </a:cubicBezTo>
                    <a:cubicBezTo>
                      <a:pt x="1061" y="1062"/>
                      <a:pt x="1058" y="1063"/>
                      <a:pt x="1055" y="106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6" name="Freeform 67"/>
              <p:cNvSpPr>
                <a:spLocks noChangeArrowheads="1"/>
              </p:cNvSpPr>
              <p:nvPr/>
            </p:nvSpPr>
            <p:spPr bwMode="auto">
              <a:xfrm>
                <a:off x="179388" y="1017587"/>
                <a:ext cx="2460625" cy="2459038"/>
              </a:xfrm>
              <a:custGeom>
                <a:avLst/>
                <a:gdLst>
                  <a:gd name="T0" fmla="*/ 2440044 w 1076"/>
                  <a:gd name="T1" fmla="*/ 2459038 h 1075"/>
                  <a:gd name="T2" fmla="*/ 0 w 1076"/>
                  <a:gd name="T3" fmla="*/ 18300 h 1075"/>
                  <a:gd name="T4" fmla="*/ 11434 w 1076"/>
                  <a:gd name="T5" fmla="*/ 0 h 1075"/>
                  <a:gd name="T6" fmla="*/ 2460625 w 1076"/>
                  <a:gd name="T7" fmla="*/ 2449888 h 1075"/>
                  <a:gd name="T8" fmla="*/ 2440044 w 1076"/>
                  <a:gd name="T9" fmla="*/ 2459038 h 1075"/>
                  <a:gd name="T10" fmla="*/ 0 60000 65536"/>
                  <a:gd name="T11" fmla="*/ 0 60000 65536"/>
                  <a:gd name="T12" fmla="*/ 0 60000 65536"/>
                  <a:gd name="T13" fmla="*/ 0 60000 65536"/>
                  <a:gd name="T14" fmla="*/ 0 60000 65536"/>
                  <a:gd name="T15" fmla="*/ 0 w 1076"/>
                  <a:gd name="T16" fmla="*/ 0 h 1075"/>
                  <a:gd name="T17" fmla="*/ 1076 w 1076"/>
                  <a:gd name="T18" fmla="*/ 1075 h 1075"/>
                </a:gdLst>
                <a:ahLst/>
                <a:cxnLst>
                  <a:cxn ang="T10">
                    <a:pos x="T0" y="T1"/>
                  </a:cxn>
                  <a:cxn ang="T11">
                    <a:pos x="T2" y="T3"/>
                  </a:cxn>
                  <a:cxn ang="T12">
                    <a:pos x="T4" y="T5"/>
                  </a:cxn>
                  <a:cxn ang="T13">
                    <a:pos x="T6" y="T7"/>
                  </a:cxn>
                  <a:cxn ang="T14">
                    <a:pos x="T8" y="T9"/>
                  </a:cxn>
                </a:cxnLst>
                <a:rect l="T15" t="T16" r="T17" b="T18"/>
                <a:pathLst>
                  <a:path w="1076" h="1075">
                    <a:moveTo>
                      <a:pt x="1067" y="1075"/>
                    </a:moveTo>
                    <a:cubicBezTo>
                      <a:pt x="0" y="8"/>
                      <a:pt x="0" y="8"/>
                      <a:pt x="0" y="8"/>
                    </a:cubicBezTo>
                    <a:cubicBezTo>
                      <a:pt x="2" y="5"/>
                      <a:pt x="3" y="2"/>
                      <a:pt x="5" y="0"/>
                    </a:cubicBezTo>
                    <a:cubicBezTo>
                      <a:pt x="1076" y="1071"/>
                      <a:pt x="1076" y="1071"/>
                      <a:pt x="1076" y="1071"/>
                    </a:cubicBezTo>
                    <a:cubicBezTo>
                      <a:pt x="1073" y="1072"/>
                      <a:pt x="1070" y="1074"/>
                      <a:pt x="1067" y="107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7" name="Freeform 68"/>
              <p:cNvSpPr>
                <a:spLocks noChangeArrowheads="1"/>
              </p:cNvSpPr>
              <p:nvPr/>
            </p:nvSpPr>
            <p:spPr bwMode="auto">
              <a:xfrm>
                <a:off x="204788" y="966787"/>
                <a:ext cx="2482850" cy="2484438"/>
              </a:xfrm>
              <a:custGeom>
                <a:avLst/>
                <a:gdLst>
                  <a:gd name="T0" fmla="*/ 2464560 w 1086"/>
                  <a:gd name="T1" fmla="*/ 2484438 h 1086"/>
                  <a:gd name="T2" fmla="*/ 0 w 1086"/>
                  <a:gd name="T3" fmla="*/ 20589 h 1086"/>
                  <a:gd name="T4" fmla="*/ 11431 w 1086"/>
                  <a:gd name="T5" fmla="*/ 0 h 1086"/>
                  <a:gd name="T6" fmla="*/ 2482850 w 1086"/>
                  <a:gd name="T7" fmla="*/ 2475287 h 1086"/>
                  <a:gd name="T8" fmla="*/ 2464560 w 1086"/>
                  <a:gd name="T9" fmla="*/ 2484438 h 1086"/>
                  <a:gd name="T10" fmla="*/ 0 60000 65536"/>
                  <a:gd name="T11" fmla="*/ 0 60000 65536"/>
                  <a:gd name="T12" fmla="*/ 0 60000 65536"/>
                  <a:gd name="T13" fmla="*/ 0 60000 65536"/>
                  <a:gd name="T14" fmla="*/ 0 60000 65536"/>
                  <a:gd name="T15" fmla="*/ 0 w 1086"/>
                  <a:gd name="T16" fmla="*/ 0 h 1086"/>
                  <a:gd name="T17" fmla="*/ 1086 w 1086"/>
                  <a:gd name="T18" fmla="*/ 1086 h 1086"/>
                </a:gdLst>
                <a:ahLst/>
                <a:cxnLst>
                  <a:cxn ang="T10">
                    <a:pos x="T0" y="T1"/>
                  </a:cxn>
                  <a:cxn ang="T11">
                    <a:pos x="T2" y="T3"/>
                  </a:cxn>
                  <a:cxn ang="T12">
                    <a:pos x="T4" y="T5"/>
                  </a:cxn>
                  <a:cxn ang="T13">
                    <a:pos x="T6" y="T7"/>
                  </a:cxn>
                  <a:cxn ang="T14">
                    <a:pos x="T8" y="T9"/>
                  </a:cxn>
                </a:cxnLst>
                <a:rect l="T15" t="T16" r="T17" b="T18"/>
                <a:pathLst>
                  <a:path w="1086" h="1086">
                    <a:moveTo>
                      <a:pt x="1078" y="1086"/>
                    </a:moveTo>
                    <a:cubicBezTo>
                      <a:pt x="0" y="9"/>
                      <a:pt x="0" y="9"/>
                      <a:pt x="0" y="9"/>
                    </a:cubicBezTo>
                    <a:cubicBezTo>
                      <a:pt x="2" y="6"/>
                      <a:pt x="3" y="3"/>
                      <a:pt x="5" y="0"/>
                    </a:cubicBezTo>
                    <a:cubicBezTo>
                      <a:pt x="1086" y="1082"/>
                      <a:pt x="1086" y="1082"/>
                      <a:pt x="1086" y="1082"/>
                    </a:cubicBezTo>
                    <a:cubicBezTo>
                      <a:pt x="1083" y="1083"/>
                      <a:pt x="1080" y="1085"/>
                      <a:pt x="1078" y="10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8" name="Freeform 69"/>
              <p:cNvSpPr>
                <a:spLocks noChangeArrowheads="1"/>
              </p:cNvSpPr>
              <p:nvPr/>
            </p:nvSpPr>
            <p:spPr bwMode="auto">
              <a:xfrm>
                <a:off x="228600" y="922337"/>
                <a:ext cx="2506663" cy="2503488"/>
              </a:xfrm>
              <a:custGeom>
                <a:avLst/>
                <a:gdLst>
                  <a:gd name="T0" fmla="*/ 2488366 w 1096"/>
                  <a:gd name="T1" fmla="*/ 2503488 h 1095"/>
                  <a:gd name="T2" fmla="*/ 0 w 1096"/>
                  <a:gd name="T3" fmla="*/ 18290 h 1095"/>
                  <a:gd name="T4" fmla="*/ 11436 w 1096"/>
                  <a:gd name="T5" fmla="*/ 0 h 1095"/>
                  <a:gd name="T6" fmla="*/ 2506663 w 1096"/>
                  <a:gd name="T7" fmla="*/ 2492057 h 1095"/>
                  <a:gd name="T8" fmla="*/ 2488366 w 1096"/>
                  <a:gd name="T9" fmla="*/ 2503488 h 1095"/>
                  <a:gd name="T10" fmla="*/ 0 60000 65536"/>
                  <a:gd name="T11" fmla="*/ 0 60000 65536"/>
                  <a:gd name="T12" fmla="*/ 0 60000 65536"/>
                  <a:gd name="T13" fmla="*/ 0 60000 65536"/>
                  <a:gd name="T14" fmla="*/ 0 60000 65536"/>
                  <a:gd name="T15" fmla="*/ 0 w 1096"/>
                  <a:gd name="T16" fmla="*/ 0 h 1095"/>
                  <a:gd name="T17" fmla="*/ 1096 w 1096"/>
                  <a:gd name="T18" fmla="*/ 1095 h 1095"/>
                </a:gdLst>
                <a:ahLst/>
                <a:cxnLst>
                  <a:cxn ang="T10">
                    <a:pos x="T0" y="T1"/>
                  </a:cxn>
                  <a:cxn ang="T11">
                    <a:pos x="T2" y="T3"/>
                  </a:cxn>
                  <a:cxn ang="T12">
                    <a:pos x="T4" y="T5"/>
                  </a:cxn>
                  <a:cxn ang="T13">
                    <a:pos x="T6" y="T7"/>
                  </a:cxn>
                  <a:cxn ang="T14">
                    <a:pos x="T8" y="T9"/>
                  </a:cxn>
                </a:cxnLst>
                <a:rect l="T15" t="T16" r="T17" b="T18"/>
                <a:pathLst>
                  <a:path w="1096" h="1095">
                    <a:moveTo>
                      <a:pt x="1088" y="1095"/>
                    </a:moveTo>
                    <a:cubicBezTo>
                      <a:pt x="0" y="8"/>
                      <a:pt x="0" y="8"/>
                      <a:pt x="0" y="8"/>
                    </a:cubicBezTo>
                    <a:cubicBezTo>
                      <a:pt x="2" y="5"/>
                      <a:pt x="3" y="2"/>
                      <a:pt x="5" y="0"/>
                    </a:cubicBezTo>
                    <a:cubicBezTo>
                      <a:pt x="1096" y="1090"/>
                      <a:pt x="1096" y="1090"/>
                      <a:pt x="1096" y="1090"/>
                    </a:cubicBezTo>
                    <a:cubicBezTo>
                      <a:pt x="1093" y="1092"/>
                      <a:pt x="1090" y="1094"/>
                      <a:pt x="1088" y="109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9" name="Freeform 70"/>
              <p:cNvSpPr>
                <a:spLocks noChangeArrowheads="1"/>
              </p:cNvSpPr>
              <p:nvPr/>
            </p:nvSpPr>
            <p:spPr bwMode="auto">
              <a:xfrm>
                <a:off x="257175" y="873125"/>
                <a:ext cx="2524125" cy="2525713"/>
              </a:xfrm>
              <a:custGeom>
                <a:avLst/>
                <a:gdLst>
                  <a:gd name="T0" fmla="*/ 2505834 w 1104"/>
                  <a:gd name="T1" fmla="*/ 2525713 h 1104"/>
                  <a:gd name="T2" fmla="*/ 0 w 1104"/>
                  <a:gd name="T3" fmla="*/ 18302 h 1104"/>
                  <a:gd name="T4" fmla="*/ 11432 w 1104"/>
                  <a:gd name="T5" fmla="*/ 0 h 1104"/>
                  <a:gd name="T6" fmla="*/ 2524125 w 1104"/>
                  <a:gd name="T7" fmla="*/ 2514274 h 1104"/>
                  <a:gd name="T8" fmla="*/ 2505834 w 1104"/>
                  <a:gd name="T9" fmla="*/ 2525713 h 1104"/>
                  <a:gd name="T10" fmla="*/ 0 60000 65536"/>
                  <a:gd name="T11" fmla="*/ 0 60000 65536"/>
                  <a:gd name="T12" fmla="*/ 0 60000 65536"/>
                  <a:gd name="T13" fmla="*/ 0 60000 65536"/>
                  <a:gd name="T14" fmla="*/ 0 60000 65536"/>
                  <a:gd name="T15" fmla="*/ 0 w 1104"/>
                  <a:gd name="T16" fmla="*/ 0 h 1104"/>
                  <a:gd name="T17" fmla="*/ 1104 w 1104"/>
                  <a:gd name="T18" fmla="*/ 1104 h 1104"/>
                </a:gdLst>
                <a:ahLst/>
                <a:cxnLst>
                  <a:cxn ang="T10">
                    <a:pos x="T0" y="T1"/>
                  </a:cxn>
                  <a:cxn ang="T11">
                    <a:pos x="T2" y="T3"/>
                  </a:cxn>
                  <a:cxn ang="T12">
                    <a:pos x="T4" y="T5"/>
                  </a:cxn>
                  <a:cxn ang="T13">
                    <a:pos x="T6" y="T7"/>
                  </a:cxn>
                  <a:cxn ang="T14">
                    <a:pos x="T8" y="T9"/>
                  </a:cxn>
                </a:cxnLst>
                <a:rect l="T15" t="T16" r="T17" b="T18"/>
                <a:pathLst>
                  <a:path w="1104" h="1104">
                    <a:moveTo>
                      <a:pt x="1096" y="1104"/>
                    </a:moveTo>
                    <a:cubicBezTo>
                      <a:pt x="0" y="8"/>
                      <a:pt x="0" y="8"/>
                      <a:pt x="0" y="8"/>
                    </a:cubicBezTo>
                    <a:cubicBezTo>
                      <a:pt x="2" y="6"/>
                      <a:pt x="3" y="3"/>
                      <a:pt x="5" y="0"/>
                    </a:cubicBezTo>
                    <a:cubicBezTo>
                      <a:pt x="1104" y="1099"/>
                      <a:pt x="1104" y="1099"/>
                      <a:pt x="1104" y="1099"/>
                    </a:cubicBezTo>
                    <a:cubicBezTo>
                      <a:pt x="1101" y="1101"/>
                      <a:pt x="1099" y="1103"/>
                      <a:pt x="1096" y="110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0" name="Freeform 71"/>
              <p:cNvSpPr>
                <a:spLocks noChangeArrowheads="1"/>
              </p:cNvSpPr>
              <p:nvPr/>
            </p:nvSpPr>
            <p:spPr bwMode="auto">
              <a:xfrm>
                <a:off x="284163" y="830262"/>
                <a:ext cx="2543175" cy="2540000"/>
              </a:xfrm>
              <a:custGeom>
                <a:avLst/>
                <a:gdLst>
                  <a:gd name="T0" fmla="*/ 2524879 w 1112"/>
                  <a:gd name="T1" fmla="*/ 2540000 h 1111"/>
                  <a:gd name="T2" fmla="*/ 0 w 1112"/>
                  <a:gd name="T3" fmla="*/ 18290 h 1111"/>
                  <a:gd name="T4" fmla="*/ 11435 w 1112"/>
                  <a:gd name="T5" fmla="*/ 0 h 1111"/>
                  <a:gd name="T6" fmla="*/ 2543175 w 1112"/>
                  <a:gd name="T7" fmla="*/ 2528569 h 1111"/>
                  <a:gd name="T8" fmla="*/ 2524879 w 1112"/>
                  <a:gd name="T9" fmla="*/ 2540000 h 1111"/>
                  <a:gd name="T10" fmla="*/ 0 60000 65536"/>
                  <a:gd name="T11" fmla="*/ 0 60000 65536"/>
                  <a:gd name="T12" fmla="*/ 0 60000 65536"/>
                  <a:gd name="T13" fmla="*/ 0 60000 65536"/>
                  <a:gd name="T14" fmla="*/ 0 60000 65536"/>
                  <a:gd name="T15" fmla="*/ 0 w 1112"/>
                  <a:gd name="T16" fmla="*/ 0 h 1111"/>
                  <a:gd name="T17" fmla="*/ 1112 w 1112"/>
                  <a:gd name="T18" fmla="*/ 1111 h 1111"/>
                </a:gdLst>
                <a:ahLst/>
                <a:cxnLst>
                  <a:cxn ang="T10">
                    <a:pos x="T0" y="T1"/>
                  </a:cxn>
                  <a:cxn ang="T11">
                    <a:pos x="T2" y="T3"/>
                  </a:cxn>
                  <a:cxn ang="T12">
                    <a:pos x="T4" y="T5"/>
                  </a:cxn>
                  <a:cxn ang="T13">
                    <a:pos x="T6" y="T7"/>
                  </a:cxn>
                  <a:cxn ang="T14">
                    <a:pos x="T8" y="T9"/>
                  </a:cxn>
                </a:cxnLst>
                <a:rect l="T15" t="T16" r="T17" b="T18"/>
                <a:pathLst>
                  <a:path w="1112" h="1111">
                    <a:moveTo>
                      <a:pt x="1104" y="1111"/>
                    </a:moveTo>
                    <a:cubicBezTo>
                      <a:pt x="0" y="8"/>
                      <a:pt x="0" y="8"/>
                      <a:pt x="0" y="8"/>
                    </a:cubicBezTo>
                    <a:cubicBezTo>
                      <a:pt x="2" y="5"/>
                      <a:pt x="4" y="2"/>
                      <a:pt x="5" y="0"/>
                    </a:cubicBezTo>
                    <a:cubicBezTo>
                      <a:pt x="1112" y="1106"/>
                      <a:pt x="1112" y="1106"/>
                      <a:pt x="1112" y="1106"/>
                    </a:cubicBezTo>
                    <a:cubicBezTo>
                      <a:pt x="1109" y="1108"/>
                      <a:pt x="1106" y="1109"/>
                      <a:pt x="1104" y="11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1" name="Freeform 72"/>
              <p:cNvSpPr>
                <a:spLocks noChangeArrowheads="1"/>
              </p:cNvSpPr>
              <p:nvPr/>
            </p:nvSpPr>
            <p:spPr bwMode="auto">
              <a:xfrm>
                <a:off x="314325" y="784225"/>
                <a:ext cx="2555875" cy="2557463"/>
              </a:xfrm>
              <a:custGeom>
                <a:avLst/>
                <a:gdLst>
                  <a:gd name="T0" fmla="*/ 2537586 w 1118"/>
                  <a:gd name="T1" fmla="*/ 2557463 h 1118"/>
                  <a:gd name="T2" fmla="*/ 0 w 1118"/>
                  <a:gd name="T3" fmla="*/ 18300 h 1118"/>
                  <a:gd name="T4" fmla="*/ 11431 w 1118"/>
                  <a:gd name="T5" fmla="*/ 0 h 1118"/>
                  <a:gd name="T6" fmla="*/ 2555875 w 1118"/>
                  <a:gd name="T7" fmla="*/ 2546025 h 1118"/>
                  <a:gd name="T8" fmla="*/ 2537586 w 1118"/>
                  <a:gd name="T9" fmla="*/ 2557463 h 1118"/>
                  <a:gd name="T10" fmla="*/ 0 60000 65536"/>
                  <a:gd name="T11" fmla="*/ 0 60000 65536"/>
                  <a:gd name="T12" fmla="*/ 0 60000 65536"/>
                  <a:gd name="T13" fmla="*/ 0 60000 65536"/>
                  <a:gd name="T14" fmla="*/ 0 60000 65536"/>
                  <a:gd name="T15" fmla="*/ 0 w 1118"/>
                  <a:gd name="T16" fmla="*/ 0 h 1118"/>
                  <a:gd name="T17" fmla="*/ 1118 w 1118"/>
                  <a:gd name="T18" fmla="*/ 1118 h 1118"/>
                </a:gdLst>
                <a:ahLst/>
                <a:cxnLst>
                  <a:cxn ang="T10">
                    <a:pos x="T0" y="T1"/>
                  </a:cxn>
                  <a:cxn ang="T11">
                    <a:pos x="T2" y="T3"/>
                  </a:cxn>
                  <a:cxn ang="T12">
                    <a:pos x="T4" y="T5"/>
                  </a:cxn>
                  <a:cxn ang="T13">
                    <a:pos x="T6" y="T7"/>
                  </a:cxn>
                  <a:cxn ang="T14">
                    <a:pos x="T8" y="T9"/>
                  </a:cxn>
                </a:cxnLst>
                <a:rect l="T15" t="T16" r="T17" b="T18"/>
                <a:pathLst>
                  <a:path w="1118" h="1118">
                    <a:moveTo>
                      <a:pt x="1110" y="1118"/>
                    </a:moveTo>
                    <a:cubicBezTo>
                      <a:pt x="0" y="8"/>
                      <a:pt x="0" y="8"/>
                      <a:pt x="0" y="8"/>
                    </a:cubicBezTo>
                    <a:cubicBezTo>
                      <a:pt x="2" y="6"/>
                      <a:pt x="4" y="3"/>
                      <a:pt x="5" y="0"/>
                    </a:cubicBezTo>
                    <a:cubicBezTo>
                      <a:pt x="1118" y="1113"/>
                      <a:pt x="1118" y="1113"/>
                      <a:pt x="1118" y="1113"/>
                    </a:cubicBezTo>
                    <a:cubicBezTo>
                      <a:pt x="1115" y="1115"/>
                      <a:pt x="1113" y="1117"/>
                      <a:pt x="1110" y="111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2" name="Freeform 73"/>
              <p:cNvSpPr>
                <a:spLocks noChangeArrowheads="1"/>
              </p:cNvSpPr>
              <p:nvPr/>
            </p:nvSpPr>
            <p:spPr bwMode="auto">
              <a:xfrm>
                <a:off x="342900" y="742950"/>
                <a:ext cx="2571750" cy="2568575"/>
              </a:xfrm>
              <a:custGeom>
                <a:avLst/>
                <a:gdLst>
                  <a:gd name="T0" fmla="*/ 2553446 w 1124"/>
                  <a:gd name="T1" fmla="*/ 2568575 h 1123"/>
                  <a:gd name="T2" fmla="*/ 0 w 1124"/>
                  <a:gd name="T3" fmla="*/ 16011 h 1123"/>
                  <a:gd name="T4" fmla="*/ 13728 w 1124"/>
                  <a:gd name="T5" fmla="*/ 0 h 1123"/>
                  <a:gd name="T6" fmla="*/ 2571750 w 1124"/>
                  <a:gd name="T7" fmla="*/ 2557139 h 1123"/>
                  <a:gd name="T8" fmla="*/ 2553446 w 1124"/>
                  <a:gd name="T9" fmla="*/ 2568575 h 1123"/>
                  <a:gd name="T10" fmla="*/ 0 60000 65536"/>
                  <a:gd name="T11" fmla="*/ 0 60000 65536"/>
                  <a:gd name="T12" fmla="*/ 0 60000 65536"/>
                  <a:gd name="T13" fmla="*/ 0 60000 65536"/>
                  <a:gd name="T14" fmla="*/ 0 60000 65536"/>
                  <a:gd name="T15" fmla="*/ 0 w 1124"/>
                  <a:gd name="T16" fmla="*/ 0 h 1123"/>
                  <a:gd name="T17" fmla="*/ 1124 w 1124"/>
                  <a:gd name="T18" fmla="*/ 1123 h 1123"/>
                </a:gdLst>
                <a:ahLst/>
                <a:cxnLst>
                  <a:cxn ang="T10">
                    <a:pos x="T0" y="T1"/>
                  </a:cxn>
                  <a:cxn ang="T11">
                    <a:pos x="T2" y="T3"/>
                  </a:cxn>
                  <a:cxn ang="T12">
                    <a:pos x="T4" y="T5"/>
                  </a:cxn>
                  <a:cxn ang="T13">
                    <a:pos x="T6" y="T7"/>
                  </a:cxn>
                  <a:cxn ang="T14">
                    <a:pos x="T8" y="T9"/>
                  </a:cxn>
                </a:cxnLst>
                <a:rect l="T15" t="T16" r="T17" b="T18"/>
                <a:pathLst>
                  <a:path w="1124" h="1123">
                    <a:moveTo>
                      <a:pt x="1116" y="1123"/>
                    </a:moveTo>
                    <a:cubicBezTo>
                      <a:pt x="0" y="7"/>
                      <a:pt x="0" y="7"/>
                      <a:pt x="0" y="7"/>
                    </a:cubicBezTo>
                    <a:cubicBezTo>
                      <a:pt x="2" y="5"/>
                      <a:pt x="4" y="2"/>
                      <a:pt x="6" y="0"/>
                    </a:cubicBezTo>
                    <a:cubicBezTo>
                      <a:pt x="1124" y="1118"/>
                      <a:pt x="1124" y="1118"/>
                      <a:pt x="1124" y="1118"/>
                    </a:cubicBezTo>
                    <a:cubicBezTo>
                      <a:pt x="1121" y="1119"/>
                      <a:pt x="1119" y="1121"/>
                      <a:pt x="1116" y="11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3" name="Freeform 74"/>
              <p:cNvSpPr>
                <a:spLocks noChangeArrowheads="1"/>
              </p:cNvSpPr>
              <p:nvPr/>
            </p:nvSpPr>
            <p:spPr bwMode="auto">
              <a:xfrm>
                <a:off x="376238" y="700087"/>
                <a:ext cx="2579688" cy="2579688"/>
              </a:xfrm>
              <a:custGeom>
                <a:avLst/>
                <a:gdLst>
                  <a:gd name="T0" fmla="*/ 2563679 w 1128"/>
                  <a:gd name="T1" fmla="*/ 2579688 h 1128"/>
                  <a:gd name="T2" fmla="*/ 0 w 1128"/>
                  <a:gd name="T3" fmla="*/ 18296 h 1128"/>
                  <a:gd name="T4" fmla="*/ 13722 w 1128"/>
                  <a:gd name="T5" fmla="*/ 0 h 1128"/>
                  <a:gd name="T6" fmla="*/ 2579688 w 1128"/>
                  <a:gd name="T7" fmla="*/ 2568253 h 1128"/>
                  <a:gd name="T8" fmla="*/ 2563679 w 1128"/>
                  <a:gd name="T9" fmla="*/ 2579688 h 1128"/>
                  <a:gd name="T10" fmla="*/ 0 60000 65536"/>
                  <a:gd name="T11" fmla="*/ 0 60000 65536"/>
                  <a:gd name="T12" fmla="*/ 0 60000 65536"/>
                  <a:gd name="T13" fmla="*/ 0 60000 65536"/>
                  <a:gd name="T14" fmla="*/ 0 60000 65536"/>
                  <a:gd name="T15" fmla="*/ 0 w 1128"/>
                  <a:gd name="T16" fmla="*/ 0 h 1128"/>
                  <a:gd name="T17" fmla="*/ 1128 w 1128"/>
                  <a:gd name="T18" fmla="*/ 1128 h 1128"/>
                </a:gdLst>
                <a:ahLst/>
                <a:cxnLst>
                  <a:cxn ang="T10">
                    <a:pos x="T0" y="T1"/>
                  </a:cxn>
                  <a:cxn ang="T11">
                    <a:pos x="T2" y="T3"/>
                  </a:cxn>
                  <a:cxn ang="T12">
                    <a:pos x="T4" y="T5"/>
                  </a:cxn>
                  <a:cxn ang="T13">
                    <a:pos x="T6" y="T7"/>
                  </a:cxn>
                  <a:cxn ang="T14">
                    <a:pos x="T8" y="T9"/>
                  </a:cxn>
                </a:cxnLst>
                <a:rect l="T15" t="T16" r="T17" b="T18"/>
                <a:pathLst>
                  <a:path w="1128" h="1128">
                    <a:moveTo>
                      <a:pt x="1121" y="1128"/>
                    </a:moveTo>
                    <a:cubicBezTo>
                      <a:pt x="0" y="8"/>
                      <a:pt x="0" y="8"/>
                      <a:pt x="0" y="8"/>
                    </a:cubicBezTo>
                    <a:cubicBezTo>
                      <a:pt x="2" y="5"/>
                      <a:pt x="4" y="3"/>
                      <a:pt x="6" y="0"/>
                    </a:cubicBezTo>
                    <a:cubicBezTo>
                      <a:pt x="1128" y="1123"/>
                      <a:pt x="1128" y="1123"/>
                      <a:pt x="1128" y="1123"/>
                    </a:cubicBezTo>
                    <a:cubicBezTo>
                      <a:pt x="1126" y="1125"/>
                      <a:pt x="1123" y="1126"/>
                      <a:pt x="1121" y="112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4" name="Freeform 75"/>
              <p:cNvSpPr>
                <a:spLocks noChangeArrowheads="1"/>
              </p:cNvSpPr>
              <p:nvPr/>
            </p:nvSpPr>
            <p:spPr bwMode="auto">
              <a:xfrm>
                <a:off x="407988" y="660400"/>
                <a:ext cx="2589213" cy="2586038"/>
              </a:xfrm>
              <a:custGeom>
                <a:avLst/>
                <a:gdLst>
                  <a:gd name="T0" fmla="*/ 2573202 w 1132"/>
                  <a:gd name="T1" fmla="*/ 2586038 h 1131"/>
                  <a:gd name="T2" fmla="*/ 0 w 1132"/>
                  <a:gd name="T3" fmla="*/ 16006 h 1131"/>
                  <a:gd name="T4" fmla="*/ 13724 w 1132"/>
                  <a:gd name="T5" fmla="*/ 0 h 1131"/>
                  <a:gd name="T6" fmla="*/ 2589213 w 1132"/>
                  <a:gd name="T7" fmla="*/ 2572319 h 1131"/>
                  <a:gd name="T8" fmla="*/ 2573202 w 1132"/>
                  <a:gd name="T9" fmla="*/ 2586038 h 1131"/>
                  <a:gd name="T10" fmla="*/ 0 60000 65536"/>
                  <a:gd name="T11" fmla="*/ 0 60000 65536"/>
                  <a:gd name="T12" fmla="*/ 0 60000 65536"/>
                  <a:gd name="T13" fmla="*/ 0 60000 65536"/>
                  <a:gd name="T14" fmla="*/ 0 60000 65536"/>
                  <a:gd name="T15" fmla="*/ 0 w 1132"/>
                  <a:gd name="T16" fmla="*/ 0 h 1131"/>
                  <a:gd name="T17" fmla="*/ 1132 w 1132"/>
                  <a:gd name="T18" fmla="*/ 1131 h 1131"/>
                </a:gdLst>
                <a:ahLst/>
                <a:cxnLst>
                  <a:cxn ang="T10">
                    <a:pos x="T0" y="T1"/>
                  </a:cxn>
                  <a:cxn ang="T11">
                    <a:pos x="T2" y="T3"/>
                  </a:cxn>
                  <a:cxn ang="T12">
                    <a:pos x="T4" y="T5"/>
                  </a:cxn>
                  <a:cxn ang="T13">
                    <a:pos x="T6" y="T7"/>
                  </a:cxn>
                  <a:cxn ang="T14">
                    <a:pos x="T8" y="T9"/>
                  </a:cxn>
                </a:cxnLst>
                <a:rect l="T15" t="T16" r="T17" b="T18"/>
                <a:pathLst>
                  <a:path w="1132" h="1131">
                    <a:moveTo>
                      <a:pt x="1125" y="1131"/>
                    </a:moveTo>
                    <a:cubicBezTo>
                      <a:pt x="0" y="7"/>
                      <a:pt x="0" y="7"/>
                      <a:pt x="0" y="7"/>
                    </a:cubicBezTo>
                    <a:cubicBezTo>
                      <a:pt x="2" y="4"/>
                      <a:pt x="4" y="2"/>
                      <a:pt x="6" y="0"/>
                    </a:cubicBezTo>
                    <a:cubicBezTo>
                      <a:pt x="1132" y="1125"/>
                      <a:pt x="1132" y="1125"/>
                      <a:pt x="1132" y="1125"/>
                    </a:cubicBezTo>
                    <a:cubicBezTo>
                      <a:pt x="1129" y="1127"/>
                      <a:pt x="1127" y="1129"/>
                      <a:pt x="1125" y="113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5" name="Freeform 76"/>
              <p:cNvSpPr>
                <a:spLocks noChangeArrowheads="1"/>
              </p:cNvSpPr>
              <p:nvPr/>
            </p:nvSpPr>
            <p:spPr bwMode="auto">
              <a:xfrm>
                <a:off x="441325" y="620712"/>
                <a:ext cx="2593975" cy="2592388"/>
              </a:xfrm>
              <a:custGeom>
                <a:avLst/>
                <a:gdLst>
                  <a:gd name="T0" fmla="*/ 2577963 w 1134"/>
                  <a:gd name="T1" fmla="*/ 2592388 h 1134"/>
                  <a:gd name="T2" fmla="*/ 0 w 1134"/>
                  <a:gd name="T3" fmla="*/ 16002 h 1134"/>
                  <a:gd name="T4" fmla="*/ 13725 w 1134"/>
                  <a:gd name="T5" fmla="*/ 0 h 1134"/>
                  <a:gd name="T6" fmla="*/ 2593975 w 1134"/>
                  <a:gd name="T7" fmla="*/ 2578672 h 1134"/>
                  <a:gd name="T8" fmla="*/ 2577963 w 1134"/>
                  <a:gd name="T9" fmla="*/ 2592388 h 1134"/>
                  <a:gd name="T10" fmla="*/ 0 60000 65536"/>
                  <a:gd name="T11" fmla="*/ 0 60000 65536"/>
                  <a:gd name="T12" fmla="*/ 0 60000 65536"/>
                  <a:gd name="T13" fmla="*/ 0 60000 65536"/>
                  <a:gd name="T14" fmla="*/ 0 60000 65536"/>
                  <a:gd name="T15" fmla="*/ 0 w 1134"/>
                  <a:gd name="T16" fmla="*/ 0 h 1134"/>
                  <a:gd name="T17" fmla="*/ 1134 w 1134"/>
                  <a:gd name="T18" fmla="*/ 1134 h 1134"/>
                </a:gdLst>
                <a:ahLst/>
                <a:cxnLst>
                  <a:cxn ang="T10">
                    <a:pos x="T0" y="T1"/>
                  </a:cxn>
                  <a:cxn ang="T11">
                    <a:pos x="T2" y="T3"/>
                  </a:cxn>
                  <a:cxn ang="T12">
                    <a:pos x="T4" y="T5"/>
                  </a:cxn>
                  <a:cxn ang="T13">
                    <a:pos x="T6" y="T7"/>
                  </a:cxn>
                  <a:cxn ang="T14">
                    <a:pos x="T8" y="T9"/>
                  </a:cxn>
                </a:cxnLst>
                <a:rect l="T15" t="T16" r="T17" b="T18"/>
                <a:pathLst>
                  <a:path w="1134" h="1134">
                    <a:moveTo>
                      <a:pt x="1127" y="1134"/>
                    </a:moveTo>
                    <a:cubicBezTo>
                      <a:pt x="0" y="7"/>
                      <a:pt x="0" y="7"/>
                      <a:pt x="0" y="7"/>
                    </a:cubicBezTo>
                    <a:cubicBezTo>
                      <a:pt x="2" y="5"/>
                      <a:pt x="4" y="3"/>
                      <a:pt x="6" y="0"/>
                    </a:cubicBezTo>
                    <a:cubicBezTo>
                      <a:pt x="1134" y="1128"/>
                      <a:pt x="1134" y="1128"/>
                      <a:pt x="1134" y="1128"/>
                    </a:cubicBezTo>
                    <a:cubicBezTo>
                      <a:pt x="1132" y="1130"/>
                      <a:pt x="1129" y="1132"/>
                      <a:pt x="1127" y="113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6" name="Freeform 77"/>
              <p:cNvSpPr>
                <a:spLocks noChangeArrowheads="1"/>
              </p:cNvSpPr>
              <p:nvPr/>
            </p:nvSpPr>
            <p:spPr bwMode="auto">
              <a:xfrm>
                <a:off x="476250" y="581025"/>
                <a:ext cx="2597150" cy="2597150"/>
              </a:xfrm>
              <a:custGeom>
                <a:avLst/>
                <a:gdLst>
                  <a:gd name="T0" fmla="*/ 2581146 w 1136"/>
                  <a:gd name="T1" fmla="*/ 2597150 h 1136"/>
                  <a:gd name="T2" fmla="*/ 0 w 1136"/>
                  <a:gd name="T3" fmla="*/ 16004 h 1136"/>
                  <a:gd name="T4" fmla="*/ 13717 w 1136"/>
                  <a:gd name="T5" fmla="*/ 0 h 1136"/>
                  <a:gd name="T6" fmla="*/ 2597150 w 1136"/>
                  <a:gd name="T7" fmla="*/ 2583433 h 1136"/>
                  <a:gd name="T8" fmla="*/ 2581146 w 1136"/>
                  <a:gd name="T9" fmla="*/ 2597150 h 1136"/>
                  <a:gd name="T10" fmla="*/ 0 60000 65536"/>
                  <a:gd name="T11" fmla="*/ 0 60000 65536"/>
                  <a:gd name="T12" fmla="*/ 0 60000 65536"/>
                  <a:gd name="T13" fmla="*/ 0 60000 65536"/>
                  <a:gd name="T14" fmla="*/ 0 60000 65536"/>
                  <a:gd name="T15" fmla="*/ 0 w 1136"/>
                  <a:gd name="T16" fmla="*/ 0 h 1136"/>
                  <a:gd name="T17" fmla="*/ 1136 w 1136"/>
                  <a:gd name="T18" fmla="*/ 1136 h 1136"/>
                </a:gdLst>
                <a:ahLst/>
                <a:cxnLst>
                  <a:cxn ang="T10">
                    <a:pos x="T0" y="T1"/>
                  </a:cxn>
                  <a:cxn ang="T11">
                    <a:pos x="T2" y="T3"/>
                  </a:cxn>
                  <a:cxn ang="T12">
                    <a:pos x="T4" y="T5"/>
                  </a:cxn>
                  <a:cxn ang="T13">
                    <a:pos x="T6" y="T7"/>
                  </a:cxn>
                  <a:cxn ang="T14">
                    <a:pos x="T8" y="T9"/>
                  </a:cxn>
                </a:cxnLst>
                <a:rect l="T15" t="T16" r="T17" b="T18"/>
                <a:pathLst>
                  <a:path w="1136" h="1136">
                    <a:moveTo>
                      <a:pt x="1129" y="1136"/>
                    </a:moveTo>
                    <a:cubicBezTo>
                      <a:pt x="0" y="7"/>
                      <a:pt x="0" y="7"/>
                      <a:pt x="0" y="7"/>
                    </a:cubicBezTo>
                    <a:cubicBezTo>
                      <a:pt x="2" y="5"/>
                      <a:pt x="4" y="3"/>
                      <a:pt x="6" y="0"/>
                    </a:cubicBezTo>
                    <a:cubicBezTo>
                      <a:pt x="1136" y="1130"/>
                      <a:pt x="1136" y="1130"/>
                      <a:pt x="1136" y="1130"/>
                    </a:cubicBezTo>
                    <a:cubicBezTo>
                      <a:pt x="1134" y="1132"/>
                      <a:pt x="1131" y="1134"/>
                      <a:pt x="1129" y="113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7" name="Freeform 78">
                <a:hlinkClick r:id="rId2"/>
              </p:cNvPr>
              <p:cNvSpPr>
                <a:spLocks noChangeArrowheads="1"/>
              </p:cNvSpPr>
              <p:nvPr/>
            </p:nvSpPr>
            <p:spPr bwMode="auto">
              <a:xfrm>
                <a:off x="512763" y="544512"/>
                <a:ext cx="2598738" cy="2600325"/>
              </a:xfrm>
              <a:custGeom>
                <a:avLst/>
                <a:gdLst>
                  <a:gd name="T0" fmla="*/ 2585012 w 1136"/>
                  <a:gd name="T1" fmla="*/ 2600325 h 1137"/>
                  <a:gd name="T2" fmla="*/ 0 w 1136"/>
                  <a:gd name="T3" fmla="*/ 16009 h 1137"/>
                  <a:gd name="T4" fmla="*/ 13726 w 1136"/>
                  <a:gd name="T5" fmla="*/ 0 h 1137"/>
                  <a:gd name="T6" fmla="*/ 2598738 w 1136"/>
                  <a:gd name="T7" fmla="*/ 2584316 h 1137"/>
                  <a:gd name="T8" fmla="*/ 2585012 w 1136"/>
                  <a:gd name="T9" fmla="*/ 2600325 h 1137"/>
                  <a:gd name="T10" fmla="*/ 0 60000 65536"/>
                  <a:gd name="T11" fmla="*/ 0 60000 65536"/>
                  <a:gd name="T12" fmla="*/ 0 60000 65536"/>
                  <a:gd name="T13" fmla="*/ 0 60000 65536"/>
                  <a:gd name="T14" fmla="*/ 0 60000 65536"/>
                  <a:gd name="T15" fmla="*/ 0 w 1136"/>
                  <a:gd name="T16" fmla="*/ 0 h 1137"/>
                  <a:gd name="T17" fmla="*/ 1136 w 1136"/>
                  <a:gd name="T18" fmla="*/ 1137 h 1137"/>
                </a:gdLst>
                <a:ahLst/>
                <a:cxnLst>
                  <a:cxn ang="T10">
                    <a:pos x="T0" y="T1"/>
                  </a:cxn>
                  <a:cxn ang="T11">
                    <a:pos x="T2" y="T3"/>
                  </a:cxn>
                  <a:cxn ang="T12">
                    <a:pos x="T4" y="T5"/>
                  </a:cxn>
                  <a:cxn ang="T13">
                    <a:pos x="T6" y="T7"/>
                  </a:cxn>
                  <a:cxn ang="T14">
                    <a:pos x="T8" y="T9"/>
                  </a:cxn>
                </a:cxnLst>
                <a:rect l="T15" t="T16" r="T17" b="T18"/>
                <a:pathLst>
                  <a:path w="1136" h="1137">
                    <a:moveTo>
                      <a:pt x="1130" y="1137"/>
                    </a:moveTo>
                    <a:cubicBezTo>
                      <a:pt x="0" y="7"/>
                      <a:pt x="0" y="7"/>
                      <a:pt x="0" y="7"/>
                    </a:cubicBezTo>
                    <a:cubicBezTo>
                      <a:pt x="2" y="4"/>
                      <a:pt x="4" y="2"/>
                      <a:pt x="6" y="0"/>
                    </a:cubicBezTo>
                    <a:cubicBezTo>
                      <a:pt x="1136" y="1130"/>
                      <a:pt x="1136" y="1130"/>
                      <a:pt x="1136" y="1130"/>
                    </a:cubicBezTo>
                    <a:cubicBezTo>
                      <a:pt x="1134" y="1133"/>
                      <a:pt x="1132" y="1135"/>
                      <a:pt x="1130" y="11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8" name="Freeform 79"/>
              <p:cNvSpPr>
                <a:spLocks noChangeArrowheads="1"/>
              </p:cNvSpPr>
              <p:nvPr/>
            </p:nvSpPr>
            <p:spPr bwMode="auto">
              <a:xfrm>
                <a:off x="549275" y="508000"/>
                <a:ext cx="2598738" cy="2600325"/>
              </a:xfrm>
              <a:custGeom>
                <a:avLst/>
                <a:gdLst>
                  <a:gd name="T0" fmla="*/ 2585012 w 1136"/>
                  <a:gd name="T1" fmla="*/ 2600325 h 1137"/>
                  <a:gd name="T2" fmla="*/ 0 w 1136"/>
                  <a:gd name="T3" fmla="*/ 13722 h 1137"/>
                  <a:gd name="T4" fmla="*/ 13726 w 1136"/>
                  <a:gd name="T5" fmla="*/ 0 h 1137"/>
                  <a:gd name="T6" fmla="*/ 2598738 w 1136"/>
                  <a:gd name="T7" fmla="*/ 2584316 h 1137"/>
                  <a:gd name="T8" fmla="*/ 2585012 w 1136"/>
                  <a:gd name="T9" fmla="*/ 2600325 h 1137"/>
                  <a:gd name="T10" fmla="*/ 0 60000 65536"/>
                  <a:gd name="T11" fmla="*/ 0 60000 65536"/>
                  <a:gd name="T12" fmla="*/ 0 60000 65536"/>
                  <a:gd name="T13" fmla="*/ 0 60000 65536"/>
                  <a:gd name="T14" fmla="*/ 0 60000 65536"/>
                  <a:gd name="T15" fmla="*/ 0 w 1136"/>
                  <a:gd name="T16" fmla="*/ 0 h 1137"/>
                  <a:gd name="T17" fmla="*/ 1136 w 1136"/>
                  <a:gd name="T18" fmla="*/ 1137 h 1137"/>
                </a:gdLst>
                <a:ahLst/>
                <a:cxnLst>
                  <a:cxn ang="T10">
                    <a:pos x="T0" y="T1"/>
                  </a:cxn>
                  <a:cxn ang="T11">
                    <a:pos x="T2" y="T3"/>
                  </a:cxn>
                  <a:cxn ang="T12">
                    <a:pos x="T4" y="T5"/>
                  </a:cxn>
                  <a:cxn ang="T13">
                    <a:pos x="T6" y="T7"/>
                  </a:cxn>
                  <a:cxn ang="T14">
                    <a:pos x="T8" y="T9"/>
                  </a:cxn>
                </a:cxnLst>
                <a:rect l="T15" t="T16" r="T17" b="T18"/>
                <a:pathLst>
                  <a:path w="1136" h="1137">
                    <a:moveTo>
                      <a:pt x="1130" y="1137"/>
                    </a:moveTo>
                    <a:cubicBezTo>
                      <a:pt x="0" y="6"/>
                      <a:pt x="0" y="6"/>
                      <a:pt x="0" y="6"/>
                    </a:cubicBezTo>
                    <a:cubicBezTo>
                      <a:pt x="2" y="4"/>
                      <a:pt x="4" y="2"/>
                      <a:pt x="6" y="0"/>
                    </a:cubicBezTo>
                    <a:cubicBezTo>
                      <a:pt x="1136" y="1130"/>
                      <a:pt x="1136" y="1130"/>
                      <a:pt x="1136" y="1130"/>
                    </a:cubicBezTo>
                    <a:cubicBezTo>
                      <a:pt x="1134" y="1132"/>
                      <a:pt x="1132" y="1135"/>
                      <a:pt x="1130" y="11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9" name="Freeform 80"/>
              <p:cNvSpPr>
                <a:spLocks noChangeArrowheads="1"/>
              </p:cNvSpPr>
              <p:nvPr/>
            </p:nvSpPr>
            <p:spPr bwMode="auto">
              <a:xfrm>
                <a:off x="585788" y="473075"/>
                <a:ext cx="2598738" cy="2595563"/>
              </a:xfrm>
              <a:custGeom>
                <a:avLst/>
                <a:gdLst>
                  <a:gd name="T0" fmla="*/ 2585012 w 1136"/>
                  <a:gd name="T1" fmla="*/ 2595563 h 1135"/>
                  <a:gd name="T2" fmla="*/ 0 w 1136"/>
                  <a:gd name="T3" fmla="*/ 13721 h 1135"/>
                  <a:gd name="T4" fmla="*/ 16013 w 1136"/>
                  <a:gd name="T5" fmla="*/ 0 h 1135"/>
                  <a:gd name="T6" fmla="*/ 2598738 w 1136"/>
                  <a:gd name="T7" fmla="*/ 2581842 h 1135"/>
                  <a:gd name="T8" fmla="*/ 2585012 w 1136"/>
                  <a:gd name="T9" fmla="*/ 2595563 h 1135"/>
                  <a:gd name="T10" fmla="*/ 0 60000 65536"/>
                  <a:gd name="T11" fmla="*/ 0 60000 65536"/>
                  <a:gd name="T12" fmla="*/ 0 60000 65536"/>
                  <a:gd name="T13" fmla="*/ 0 60000 65536"/>
                  <a:gd name="T14" fmla="*/ 0 60000 65536"/>
                  <a:gd name="T15" fmla="*/ 0 w 1136"/>
                  <a:gd name="T16" fmla="*/ 0 h 1135"/>
                  <a:gd name="T17" fmla="*/ 1136 w 1136"/>
                  <a:gd name="T18" fmla="*/ 1135 h 1135"/>
                </a:gdLst>
                <a:ahLst/>
                <a:cxnLst>
                  <a:cxn ang="T10">
                    <a:pos x="T0" y="T1"/>
                  </a:cxn>
                  <a:cxn ang="T11">
                    <a:pos x="T2" y="T3"/>
                  </a:cxn>
                  <a:cxn ang="T12">
                    <a:pos x="T4" y="T5"/>
                  </a:cxn>
                  <a:cxn ang="T13">
                    <a:pos x="T6" y="T7"/>
                  </a:cxn>
                  <a:cxn ang="T14">
                    <a:pos x="T8" y="T9"/>
                  </a:cxn>
                </a:cxnLst>
                <a:rect l="T15" t="T16" r="T17" b="T18"/>
                <a:pathLst>
                  <a:path w="1136" h="1135">
                    <a:moveTo>
                      <a:pt x="1130" y="1135"/>
                    </a:moveTo>
                    <a:cubicBezTo>
                      <a:pt x="0" y="6"/>
                      <a:pt x="0" y="6"/>
                      <a:pt x="0" y="6"/>
                    </a:cubicBezTo>
                    <a:cubicBezTo>
                      <a:pt x="2" y="4"/>
                      <a:pt x="5" y="2"/>
                      <a:pt x="7" y="0"/>
                    </a:cubicBezTo>
                    <a:cubicBezTo>
                      <a:pt x="1136" y="1129"/>
                      <a:pt x="1136" y="1129"/>
                      <a:pt x="1136" y="1129"/>
                    </a:cubicBezTo>
                    <a:cubicBezTo>
                      <a:pt x="1134" y="1131"/>
                      <a:pt x="1132" y="1133"/>
                      <a:pt x="1130" y="113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0" name="Freeform 81"/>
              <p:cNvSpPr>
                <a:spLocks noChangeArrowheads="1"/>
              </p:cNvSpPr>
              <p:nvPr/>
            </p:nvSpPr>
            <p:spPr bwMode="auto">
              <a:xfrm>
                <a:off x="625475" y="439737"/>
                <a:ext cx="2592388" cy="2590800"/>
              </a:xfrm>
              <a:custGeom>
                <a:avLst/>
                <a:gdLst>
                  <a:gd name="T0" fmla="*/ 2578672 w 1134"/>
                  <a:gd name="T1" fmla="*/ 2590800 h 1133"/>
                  <a:gd name="T2" fmla="*/ 0 w 1134"/>
                  <a:gd name="T3" fmla="*/ 13720 h 1133"/>
                  <a:gd name="T4" fmla="*/ 16002 w 1134"/>
                  <a:gd name="T5" fmla="*/ 0 h 1133"/>
                  <a:gd name="T6" fmla="*/ 2592388 w 1134"/>
                  <a:gd name="T7" fmla="*/ 2574793 h 1133"/>
                  <a:gd name="T8" fmla="*/ 2578672 w 1134"/>
                  <a:gd name="T9" fmla="*/ 2590800 h 1133"/>
                  <a:gd name="T10" fmla="*/ 0 60000 65536"/>
                  <a:gd name="T11" fmla="*/ 0 60000 65536"/>
                  <a:gd name="T12" fmla="*/ 0 60000 65536"/>
                  <a:gd name="T13" fmla="*/ 0 60000 65536"/>
                  <a:gd name="T14" fmla="*/ 0 60000 65536"/>
                  <a:gd name="T15" fmla="*/ 0 w 1134"/>
                  <a:gd name="T16" fmla="*/ 0 h 1133"/>
                  <a:gd name="T17" fmla="*/ 1134 w 1134"/>
                  <a:gd name="T18" fmla="*/ 1133 h 1133"/>
                </a:gdLst>
                <a:ahLst/>
                <a:cxnLst>
                  <a:cxn ang="T10">
                    <a:pos x="T0" y="T1"/>
                  </a:cxn>
                  <a:cxn ang="T11">
                    <a:pos x="T2" y="T3"/>
                  </a:cxn>
                  <a:cxn ang="T12">
                    <a:pos x="T4" y="T5"/>
                  </a:cxn>
                  <a:cxn ang="T13">
                    <a:pos x="T6" y="T7"/>
                  </a:cxn>
                  <a:cxn ang="T14">
                    <a:pos x="T8" y="T9"/>
                  </a:cxn>
                </a:cxnLst>
                <a:rect l="T15" t="T16" r="T17" b="T18"/>
                <a:pathLst>
                  <a:path w="1134" h="1133">
                    <a:moveTo>
                      <a:pt x="1128" y="1133"/>
                    </a:moveTo>
                    <a:cubicBezTo>
                      <a:pt x="0" y="6"/>
                      <a:pt x="0" y="6"/>
                      <a:pt x="0" y="6"/>
                    </a:cubicBezTo>
                    <a:cubicBezTo>
                      <a:pt x="2" y="4"/>
                      <a:pt x="5" y="2"/>
                      <a:pt x="7" y="0"/>
                    </a:cubicBezTo>
                    <a:cubicBezTo>
                      <a:pt x="1134" y="1126"/>
                      <a:pt x="1134" y="1126"/>
                      <a:pt x="1134" y="1126"/>
                    </a:cubicBezTo>
                    <a:cubicBezTo>
                      <a:pt x="1132" y="1129"/>
                      <a:pt x="1130" y="1131"/>
                      <a:pt x="1128" y="113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1" name="Freeform 82"/>
              <p:cNvSpPr>
                <a:spLocks noChangeArrowheads="1"/>
              </p:cNvSpPr>
              <p:nvPr/>
            </p:nvSpPr>
            <p:spPr bwMode="auto">
              <a:xfrm>
                <a:off x="663575" y="404812"/>
                <a:ext cx="2589213" cy="2586038"/>
              </a:xfrm>
              <a:custGeom>
                <a:avLst/>
                <a:gdLst>
                  <a:gd name="T0" fmla="*/ 2575489 w 1132"/>
                  <a:gd name="T1" fmla="*/ 2586038 h 1131"/>
                  <a:gd name="T2" fmla="*/ 0 w 1132"/>
                  <a:gd name="T3" fmla="*/ 13719 h 1131"/>
                  <a:gd name="T4" fmla="*/ 18298 w 1132"/>
                  <a:gd name="T5" fmla="*/ 0 h 1131"/>
                  <a:gd name="T6" fmla="*/ 2589213 w 1132"/>
                  <a:gd name="T7" fmla="*/ 2570032 h 1131"/>
                  <a:gd name="T8" fmla="*/ 2575489 w 1132"/>
                  <a:gd name="T9" fmla="*/ 2586038 h 1131"/>
                  <a:gd name="T10" fmla="*/ 0 60000 65536"/>
                  <a:gd name="T11" fmla="*/ 0 60000 65536"/>
                  <a:gd name="T12" fmla="*/ 0 60000 65536"/>
                  <a:gd name="T13" fmla="*/ 0 60000 65536"/>
                  <a:gd name="T14" fmla="*/ 0 60000 65536"/>
                  <a:gd name="T15" fmla="*/ 0 w 1132"/>
                  <a:gd name="T16" fmla="*/ 0 h 1131"/>
                  <a:gd name="T17" fmla="*/ 1132 w 1132"/>
                  <a:gd name="T18" fmla="*/ 1131 h 1131"/>
                </a:gdLst>
                <a:ahLst/>
                <a:cxnLst>
                  <a:cxn ang="T10">
                    <a:pos x="T0" y="T1"/>
                  </a:cxn>
                  <a:cxn ang="T11">
                    <a:pos x="T2" y="T3"/>
                  </a:cxn>
                  <a:cxn ang="T12">
                    <a:pos x="T4" y="T5"/>
                  </a:cxn>
                  <a:cxn ang="T13">
                    <a:pos x="T6" y="T7"/>
                  </a:cxn>
                  <a:cxn ang="T14">
                    <a:pos x="T8" y="T9"/>
                  </a:cxn>
                </a:cxnLst>
                <a:rect l="T15" t="T16" r="T17" b="T18"/>
                <a:pathLst>
                  <a:path w="1132" h="1131">
                    <a:moveTo>
                      <a:pt x="1126" y="1131"/>
                    </a:moveTo>
                    <a:cubicBezTo>
                      <a:pt x="0" y="6"/>
                      <a:pt x="0" y="6"/>
                      <a:pt x="0" y="6"/>
                    </a:cubicBezTo>
                    <a:cubicBezTo>
                      <a:pt x="3" y="4"/>
                      <a:pt x="5" y="2"/>
                      <a:pt x="8" y="0"/>
                    </a:cubicBezTo>
                    <a:cubicBezTo>
                      <a:pt x="1132" y="1124"/>
                      <a:pt x="1132" y="1124"/>
                      <a:pt x="1132" y="1124"/>
                    </a:cubicBezTo>
                    <a:cubicBezTo>
                      <a:pt x="1130" y="1126"/>
                      <a:pt x="1128" y="1129"/>
                      <a:pt x="1126" y="113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2" name="Freeform 83"/>
              <p:cNvSpPr>
                <a:spLocks noChangeArrowheads="1"/>
              </p:cNvSpPr>
              <p:nvPr/>
            </p:nvSpPr>
            <p:spPr bwMode="auto">
              <a:xfrm>
                <a:off x="704850" y="373062"/>
                <a:ext cx="2579688" cy="2576513"/>
              </a:xfrm>
              <a:custGeom>
                <a:avLst/>
                <a:gdLst>
                  <a:gd name="T0" fmla="*/ 2565966 w 1128"/>
                  <a:gd name="T1" fmla="*/ 2576513 h 1127"/>
                  <a:gd name="T2" fmla="*/ 0 w 1128"/>
                  <a:gd name="T3" fmla="*/ 11431 h 1127"/>
                  <a:gd name="T4" fmla="*/ 18296 w 1128"/>
                  <a:gd name="T5" fmla="*/ 0 h 1127"/>
                  <a:gd name="T6" fmla="*/ 2579688 w 1128"/>
                  <a:gd name="T7" fmla="*/ 2560510 h 1127"/>
                  <a:gd name="T8" fmla="*/ 2565966 w 1128"/>
                  <a:gd name="T9" fmla="*/ 2576513 h 1127"/>
                  <a:gd name="T10" fmla="*/ 0 60000 65536"/>
                  <a:gd name="T11" fmla="*/ 0 60000 65536"/>
                  <a:gd name="T12" fmla="*/ 0 60000 65536"/>
                  <a:gd name="T13" fmla="*/ 0 60000 65536"/>
                  <a:gd name="T14" fmla="*/ 0 60000 65536"/>
                  <a:gd name="T15" fmla="*/ 0 w 1128"/>
                  <a:gd name="T16" fmla="*/ 0 h 1127"/>
                  <a:gd name="T17" fmla="*/ 1128 w 1128"/>
                  <a:gd name="T18" fmla="*/ 1127 h 1127"/>
                </a:gdLst>
                <a:ahLst/>
                <a:cxnLst>
                  <a:cxn ang="T10">
                    <a:pos x="T0" y="T1"/>
                  </a:cxn>
                  <a:cxn ang="T11">
                    <a:pos x="T2" y="T3"/>
                  </a:cxn>
                  <a:cxn ang="T12">
                    <a:pos x="T4" y="T5"/>
                  </a:cxn>
                  <a:cxn ang="T13">
                    <a:pos x="T6" y="T7"/>
                  </a:cxn>
                  <a:cxn ang="T14">
                    <a:pos x="T8" y="T9"/>
                  </a:cxn>
                </a:cxnLst>
                <a:rect l="T15" t="T16" r="T17" b="T18"/>
                <a:pathLst>
                  <a:path w="1128" h="1127">
                    <a:moveTo>
                      <a:pt x="1122" y="1127"/>
                    </a:moveTo>
                    <a:cubicBezTo>
                      <a:pt x="0" y="5"/>
                      <a:pt x="0" y="5"/>
                      <a:pt x="0" y="5"/>
                    </a:cubicBezTo>
                    <a:cubicBezTo>
                      <a:pt x="3" y="4"/>
                      <a:pt x="5" y="2"/>
                      <a:pt x="8" y="0"/>
                    </a:cubicBezTo>
                    <a:cubicBezTo>
                      <a:pt x="1128" y="1120"/>
                      <a:pt x="1128" y="1120"/>
                      <a:pt x="1128" y="1120"/>
                    </a:cubicBezTo>
                    <a:cubicBezTo>
                      <a:pt x="1126" y="1122"/>
                      <a:pt x="1124" y="1125"/>
                      <a:pt x="1122" y="112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3" name="Freeform 84"/>
              <p:cNvSpPr>
                <a:spLocks noChangeArrowheads="1"/>
              </p:cNvSpPr>
              <p:nvPr/>
            </p:nvSpPr>
            <p:spPr bwMode="auto">
              <a:xfrm>
                <a:off x="747713" y="341312"/>
                <a:ext cx="2566988" cy="2566988"/>
              </a:xfrm>
              <a:custGeom>
                <a:avLst/>
                <a:gdLst>
                  <a:gd name="T0" fmla="*/ 2555549 w 1122"/>
                  <a:gd name="T1" fmla="*/ 2566988 h 1123"/>
                  <a:gd name="T2" fmla="*/ 0 w 1122"/>
                  <a:gd name="T3" fmla="*/ 13715 h 1123"/>
                  <a:gd name="T4" fmla="*/ 16015 w 1122"/>
                  <a:gd name="T5" fmla="*/ 0 h 1123"/>
                  <a:gd name="T6" fmla="*/ 2566988 w 1122"/>
                  <a:gd name="T7" fmla="*/ 2548701 h 1123"/>
                  <a:gd name="T8" fmla="*/ 2555549 w 1122"/>
                  <a:gd name="T9" fmla="*/ 2566988 h 1123"/>
                  <a:gd name="T10" fmla="*/ 0 60000 65536"/>
                  <a:gd name="T11" fmla="*/ 0 60000 65536"/>
                  <a:gd name="T12" fmla="*/ 0 60000 65536"/>
                  <a:gd name="T13" fmla="*/ 0 60000 65536"/>
                  <a:gd name="T14" fmla="*/ 0 60000 65536"/>
                  <a:gd name="T15" fmla="*/ 0 w 1122"/>
                  <a:gd name="T16" fmla="*/ 0 h 1123"/>
                  <a:gd name="T17" fmla="*/ 1122 w 1122"/>
                  <a:gd name="T18" fmla="*/ 1123 h 1123"/>
                </a:gdLst>
                <a:ahLst/>
                <a:cxnLst>
                  <a:cxn ang="T10">
                    <a:pos x="T0" y="T1"/>
                  </a:cxn>
                  <a:cxn ang="T11">
                    <a:pos x="T2" y="T3"/>
                  </a:cxn>
                  <a:cxn ang="T12">
                    <a:pos x="T4" y="T5"/>
                  </a:cxn>
                  <a:cxn ang="T13">
                    <a:pos x="T6" y="T7"/>
                  </a:cxn>
                  <a:cxn ang="T14">
                    <a:pos x="T8" y="T9"/>
                  </a:cxn>
                </a:cxnLst>
                <a:rect l="T15" t="T16" r="T17" b="T18"/>
                <a:pathLst>
                  <a:path w="1122" h="1123">
                    <a:moveTo>
                      <a:pt x="1117" y="1123"/>
                    </a:moveTo>
                    <a:cubicBezTo>
                      <a:pt x="0" y="6"/>
                      <a:pt x="0" y="6"/>
                      <a:pt x="0" y="6"/>
                    </a:cubicBezTo>
                    <a:cubicBezTo>
                      <a:pt x="2" y="4"/>
                      <a:pt x="5" y="2"/>
                      <a:pt x="7" y="0"/>
                    </a:cubicBezTo>
                    <a:cubicBezTo>
                      <a:pt x="1122" y="1115"/>
                      <a:pt x="1122" y="1115"/>
                      <a:pt x="1122" y="1115"/>
                    </a:cubicBezTo>
                    <a:cubicBezTo>
                      <a:pt x="1120" y="1118"/>
                      <a:pt x="1119" y="1120"/>
                      <a:pt x="1117" y="11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4" name="Freeform 85"/>
              <p:cNvSpPr>
                <a:spLocks noChangeArrowheads="1"/>
              </p:cNvSpPr>
              <p:nvPr/>
            </p:nvSpPr>
            <p:spPr bwMode="auto">
              <a:xfrm>
                <a:off x="788988" y="311150"/>
                <a:ext cx="2554288" cy="2554288"/>
              </a:xfrm>
              <a:custGeom>
                <a:avLst/>
                <a:gdLst>
                  <a:gd name="T0" fmla="*/ 2542854 w 1117"/>
                  <a:gd name="T1" fmla="*/ 2554288 h 1117"/>
                  <a:gd name="T2" fmla="*/ 0 w 1117"/>
                  <a:gd name="T3" fmla="*/ 11434 h 1117"/>
                  <a:gd name="T4" fmla="*/ 18294 w 1117"/>
                  <a:gd name="T5" fmla="*/ 0 h 1117"/>
                  <a:gd name="T6" fmla="*/ 2554288 w 1117"/>
                  <a:gd name="T7" fmla="*/ 2535994 h 1117"/>
                  <a:gd name="T8" fmla="*/ 2542854 w 1117"/>
                  <a:gd name="T9" fmla="*/ 2554288 h 1117"/>
                  <a:gd name="T10" fmla="*/ 0 60000 65536"/>
                  <a:gd name="T11" fmla="*/ 0 60000 65536"/>
                  <a:gd name="T12" fmla="*/ 0 60000 65536"/>
                  <a:gd name="T13" fmla="*/ 0 60000 65536"/>
                  <a:gd name="T14" fmla="*/ 0 60000 65536"/>
                  <a:gd name="T15" fmla="*/ 0 w 1117"/>
                  <a:gd name="T16" fmla="*/ 0 h 1117"/>
                  <a:gd name="T17" fmla="*/ 1117 w 1117"/>
                  <a:gd name="T18" fmla="*/ 1117 h 1117"/>
                </a:gdLst>
                <a:ahLst/>
                <a:cxnLst>
                  <a:cxn ang="T10">
                    <a:pos x="T0" y="T1"/>
                  </a:cxn>
                  <a:cxn ang="T11">
                    <a:pos x="T2" y="T3"/>
                  </a:cxn>
                  <a:cxn ang="T12">
                    <a:pos x="T4" y="T5"/>
                  </a:cxn>
                  <a:cxn ang="T13">
                    <a:pos x="T6" y="T7"/>
                  </a:cxn>
                  <a:cxn ang="T14">
                    <a:pos x="T8" y="T9"/>
                  </a:cxn>
                </a:cxnLst>
                <a:rect l="T15" t="T16" r="T17" b="T18"/>
                <a:pathLst>
                  <a:path w="1117" h="1117">
                    <a:moveTo>
                      <a:pt x="1112" y="1117"/>
                    </a:moveTo>
                    <a:cubicBezTo>
                      <a:pt x="0" y="5"/>
                      <a:pt x="0" y="5"/>
                      <a:pt x="0" y="5"/>
                    </a:cubicBezTo>
                    <a:cubicBezTo>
                      <a:pt x="3" y="3"/>
                      <a:pt x="6" y="2"/>
                      <a:pt x="8" y="0"/>
                    </a:cubicBezTo>
                    <a:cubicBezTo>
                      <a:pt x="1117" y="1109"/>
                      <a:pt x="1117" y="1109"/>
                      <a:pt x="1117" y="1109"/>
                    </a:cubicBezTo>
                    <a:cubicBezTo>
                      <a:pt x="1116" y="1112"/>
                      <a:pt x="1114" y="1114"/>
                      <a:pt x="1112" y="111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5" name="Freeform 86"/>
              <p:cNvSpPr>
                <a:spLocks noChangeArrowheads="1"/>
              </p:cNvSpPr>
              <p:nvPr/>
            </p:nvSpPr>
            <p:spPr bwMode="auto">
              <a:xfrm>
                <a:off x="835025" y="280987"/>
                <a:ext cx="2538413" cy="2541588"/>
              </a:xfrm>
              <a:custGeom>
                <a:avLst/>
                <a:gdLst>
                  <a:gd name="T0" fmla="*/ 2526979 w 1110"/>
                  <a:gd name="T1" fmla="*/ 2541588 h 1111"/>
                  <a:gd name="T2" fmla="*/ 0 w 1110"/>
                  <a:gd name="T3" fmla="*/ 11438 h 1111"/>
                  <a:gd name="T4" fmla="*/ 18295 w 1110"/>
                  <a:gd name="T5" fmla="*/ 0 h 1111"/>
                  <a:gd name="T6" fmla="*/ 2538413 w 1110"/>
                  <a:gd name="T7" fmla="*/ 2523287 h 1111"/>
                  <a:gd name="T8" fmla="*/ 2526979 w 1110"/>
                  <a:gd name="T9" fmla="*/ 2541588 h 1111"/>
                  <a:gd name="T10" fmla="*/ 0 60000 65536"/>
                  <a:gd name="T11" fmla="*/ 0 60000 65536"/>
                  <a:gd name="T12" fmla="*/ 0 60000 65536"/>
                  <a:gd name="T13" fmla="*/ 0 60000 65536"/>
                  <a:gd name="T14" fmla="*/ 0 60000 65536"/>
                  <a:gd name="T15" fmla="*/ 0 w 1110"/>
                  <a:gd name="T16" fmla="*/ 0 h 1111"/>
                  <a:gd name="T17" fmla="*/ 1110 w 1110"/>
                  <a:gd name="T18" fmla="*/ 1111 h 1111"/>
                </a:gdLst>
                <a:ahLst/>
                <a:cxnLst>
                  <a:cxn ang="T10">
                    <a:pos x="T0" y="T1"/>
                  </a:cxn>
                  <a:cxn ang="T11">
                    <a:pos x="T2" y="T3"/>
                  </a:cxn>
                  <a:cxn ang="T12">
                    <a:pos x="T4" y="T5"/>
                  </a:cxn>
                  <a:cxn ang="T13">
                    <a:pos x="T6" y="T7"/>
                  </a:cxn>
                  <a:cxn ang="T14">
                    <a:pos x="T8" y="T9"/>
                  </a:cxn>
                </a:cxnLst>
                <a:rect l="T15" t="T16" r="T17" b="T18"/>
                <a:pathLst>
                  <a:path w="1110" h="1111">
                    <a:moveTo>
                      <a:pt x="1105" y="1111"/>
                    </a:moveTo>
                    <a:cubicBezTo>
                      <a:pt x="0" y="5"/>
                      <a:pt x="0" y="5"/>
                      <a:pt x="0" y="5"/>
                    </a:cubicBezTo>
                    <a:cubicBezTo>
                      <a:pt x="2" y="4"/>
                      <a:pt x="5" y="2"/>
                      <a:pt x="8" y="0"/>
                    </a:cubicBezTo>
                    <a:cubicBezTo>
                      <a:pt x="1110" y="1103"/>
                      <a:pt x="1110" y="1103"/>
                      <a:pt x="1110" y="1103"/>
                    </a:cubicBezTo>
                    <a:cubicBezTo>
                      <a:pt x="1109" y="1105"/>
                      <a:pt x="1107" y="1108"/>
                      <a:pt x="1105" y="11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6" name="Freeform 87"/>
              <p:cNvSpPr>
                <a:spLocks noChangeArrowheads="1"/>
              </p:cNvSpPr>
              <p:nvPr/>
            </p:nvSpPr>
            <p:spPr bwMode="auto">
              <a:xfrm>
                <a:off x="881063" y="254000"/>
                <a:ext cx="2519363" cy="2522538"/>
              </a:xfrm>
              <a:custGeom>
                <a:avLst/>
                <a:gdLst>
                  <a:gd name="T0" fmla="*/ 2510218 w 1102"/>
                  <a:gd name="T1" fmla="*/ 2522538 h 1103"/>
                  <a:gd name="T2" fmla="*/ 0 w 1102"/>
                  <a:gd name="T3" fmla="*/ 11435 h 1103"/>
                  <a:gd name="T4" fmla="*/ 18289 w 1102"/>
                  <a:gd name="T5" fmla="*/ 0 h 1103"/>
                  <a:gd name="T6" fmla="*/ 2519363 w 1102"/>
                  <a:gd name="T7" fmla="*/ 2504242 h 1103"/>
                  <a:gd name="T8" fmla="*/ 2510218 w 1102"/>
                  <a:gd name="T9" fmla="*/ 2522538 h 1103"/>
                  <a:gd name="T10" fmla="*/ 0 60000 65536"/>
                  <a:gd name="T11" fmla="*/ 0 60000 65536"/>
                  <a:gd name="T12" fmla="*/ 0 60000 65536"/>
                  <a:gd name="T13" fmla="*/ 0 60000 65536"/>
                  <a:gd name="T14" fmla="*/ 0 60000 65536"/>
                  <a:gd name="T15" fmla="*/ 0 w 1102"/>
                  <a:gd name="T16" fmla="*/ 0 h 1103"/>
                  <a:gd name="T17" fmla="*/ 1102 w 1102"/>
                  <a:gd name="T18" fmla="*/ 1103 h 1103"/>
                </a:gdLst>
                <a:ahLst/>
                <a:cxnLst>
                  <a:cxn ang="T10">
                    <a:pos x="T0" y="T1"/>
                  </a:cxn>
                  <a:cxn ang="T11">
                    <a:pos x="T2" y="T3"/>
                  </a:cxn>
                  <a:cxn ang="T12">
                    <a:pos x="T4" y="T5"/>
                  </a:cxn>
                  <a:cxn ang="T13">
                    <a:pos x="T6" y="T7"/>
                  </a:cxn>
                  <a:cxn ang="T14">
                    <a:pos x="T8" y="T9"/>
                  </a:cxn>
                </a:cxnLst>
                <a:rect l="T15" t="T16" r="T17" b="T18"/>
                <a:pathLst>
                  <a:path w="1102" h="1103">
                    <a:moveTo>
                      <a:pt x="1098" y="1103"/>
                    </a:moveTo>
                    <a:cubicBezTo>
                      <a:pt x="0" y="5"/>
                      <a:pt x="0" y="5"/>
                      <a:pt x="0" y="5"/>
                    </a:cubicBezTo>
                    <a:cubicBezTo>
                      <a:pt x="2" y="3"/>
                      <a:pt x="5" y="2"/>
                      <a:pt x="8" y="0"/>
                    </a:cubicBezTo>
                    <a:cubicBezTo>
                      <a:pt x="1102" y="1095"/>
                      <a:pt x="1102" y="1095"/>
                      <a:pt x="1102" y="1095"/>
                    </a:cubicBezTo>
                    <a:cubicBezTo>
                      <a:pt x="1101" y="1098"/>
                      <a:pt x="1099" y="1100"/>
                      <a:pt x="1098" y="110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7" name="Freeform 88"/>
              <p:cNvSpPr>
                <a:spLocks noChangeArrowheads="1"/>
              </p:cNvSpPr>
              <p:nvPr/>
            </p:nvSpPr>
            <p:spPr bwMode="auto">
              <a:xfrm>
                <a:off x="927100" y="227012"/>
                <a:ext cx="2501900" cy="2503488"/>
              </a:xfrm>
              <a:custGeom>
                <a:avLst/>
                <a:gdLst>
                  <a:gd name="T0" fmla="*/ 2490465 w 1094"/>
                  <a:gd name="T1" fmla="*/ 2503488 h 1095"/>
                  <a:gd name="T2" fmla="*/ 0 w 1094"/>
                  <a:gd name="T3" fmla="*/ 11431 h 1095"/>
                  <a:gd name="T4" fmla="*/ 18295 w 1094"/>
                  <a:gd name="T5" fmla="*/ 0 h 1095"/>
                  <a:gd name="T6" fmla="*/ 2501900 w 1094"/>
                  <a:gd name="T7" fmla="*/ 2482911 h 1095"/>
                  <a:gd name="T8" fmla="*/ 2490465 w 1094"/>
                  <a:gd name="T9" fmla="*/ 2503488 h 1095"/>
                  <a:gd name="T10" fmla="*/ 0 60000 65536"/>
                  <a:gd name="T11" fmla="*/ 0 60000 65536"/>
                  <a:gd name="T12" fmla="*/ 0 60000 65536"/>
                  <a:gd name="T13" fmla="*/ 0 60000 65536"/>
                  <a:gd name="T14" fmla="*/ 0 60000 65536"/>
                  <a:gd name="T15" fmla="*/ 0 w 1094"/>
                  <a:gd name="T16" fmla="*/ 0 h 1095"/>
                  <a:gd name="T17" fmla="*/ 1094 w 1094"/>
                  <a:gd name="T18" fmla="*/ 1095 h 1095"/>
                </a:gdLst>
                <a:ahLst/>
                <a:cxnLst>
                  <a:cxn ang="T10">
                    <a:pos x="T0" y="T1"/>
                  </a:cxn>
                  <a:cxn ang="T11">
                    <a:pos x="T2" y="T3"/>
                  </a:cxn>
                  <a:cxn ang="T12">
                    <a:pos x="T4" y="T5"/>
                  </a:cxn>
                  <a:cxn ang="T13">
                    <a:pos x="T6" y="T7"/>
                  </a:cxn>
                  <a:cxn ang="T14">
                    <a:pos x="T8" y="T9"/>
                  </a:cxn>
                </a:cxnLst>
                <a:rect l="T15" t="T16" r="T17" b="T18"/>
                <a:pathLst>
                  <a:path w="1094" h="1095">
                    <a:moveTo>
                      <a:pt x="1089" y="1095"/>
                    </a:moveTo>
                    <a:cubicBezTo>
                      <a:pt x="0" y="5"/>
                      <a:pt x="0" y="5"/>
                      <a:pt x="0" y="5"/>
                    </a:cubicBezTo>
                    <a:cubicBezTo>
                      <a:pt x="3" y="3"/>
                      <a:pt x="5" y="2"/>
                      <a:pt x="8" y="0"/>
                    </a:cubicBezTo>
                    <a:cubicBezTo>
                      <a:pt x="1094" y="1086"/>
                      <a:pt x="1094" y="1086"/>
                      <a:pt x="1094" y="1086"/>
                    </a:cubicBezTo>
                    <a:cubicBezTo>
                      <a:pt x="1093" y="1089"/>
                      <a:pt x="1091" y="1092"/>
                      <a:pt x="1089" y="109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8" name="Freeform 89"/>
              <p:cNvSpPr>
                <a:spLocks noChangeArrowheads="1"/>
              </p:cNvSpPr>
              <p:nvPr/>
            </p:nvSpPr>
            <p:spPr bwMode="auto">
              <a:xfrm>
                <a:off x="974725" y="201612"/>
                <a:ext cx="2479675" cy="2481263"/>
              </a:xfrm>
              <a:custGeom>
                <a:avLst/>
                <a:gdLst>
                  <a:gd name="T0" fmla="*/ 2470525 w 1084"/>
                  <a:gd name="T1" fmla="*/ 2481263 h 1085"/>
                  <a:gd name="T2" fmla="*/ 0 w 1084"/>
                  <a:gd name="T3" fmla="*/ 11434 h 1085"/>
                  <a:gd name="T4" fmla="*/ 18300 w 1084"/>
                  <a:gd name="T5" fmla="*/ 0 h 1085"/>
                  <a:gd name="T6" fmla="*/ 2479675 w 1084"/>
                  <a:gd name="T7" fmla="*/ 2460681 h 1085"/>
                  <a:gd name="T8" fmla="*/ 2470525 w 1084"/>
                  <a:gd name="T9" fmla="*/ 2481263 h 1085"/>
                  <a:gd name="T10" fmla="*/ 0 60000 65536"/>
                  <a:gd name="T11" fmla="*/ 0 60000 65536"/>
                  <a:gd name="T12" fmla="*/ 0 60000 65536"/>
                  <a:gd name="T13" fmla="*/ 0 60000 65536"/>
                  <a:gd name="T14" fmla="*/ 0 60000 65536"/>
                  <a:gd name="T15" fmla="*/ 0 w 1084"/>
                  <a:gd name="T16" fmla="*/ 0 h 1085"/>
                  <a:gd name="T17" fmla="*/ 1084 w 1084"/>
                  <a:gd name="T18" fmla="*/ 1085 h 1085"/>
                </a:gdLst>
                <a:ahLst/>
                <a:cxnLst>
                  <a:cxn ang="T10">
                    <a:pos x="T0" y="T1"/>
                  </a:cxn>
                  <a:cxn ang="T11">
                    <a:pos x="T2" y="T3"/>
                  </a:cxn>
                  <a:cxn ang="T12">
                    <a:pos x="T4" y="T5"/>
                  </a:cxn>
                  <a:cxn ang="T13">
                    <a:pos x="T6" y="T7"/>
                  </a:cxn>
                  <a:cxn ang="T14">
                    <a:pos x="T8" y="T9"/>
                  </a:cxn>
                </a:cxnLst>
                <a:rect l="T15" t="T16" r="T17" b="T18"/>
                <a:pathLst>
                  <a:path w="1084" h="1085">
                    <a:moveTo>
                      <a:pt x="1080" y="1085"/>
                    </a:moveTo>
                    <a:cubicBezTo>
                      <a:pt x="0" y="5"/>
                      <a:pt x="0" y="5"/>
                      <a:pt x="0" y="5"/>
                    </a:cubicBezTo>
                    <a:cubicBezTo>
                      <a:pt x="2" y="3"/>
                      <a:pt x="5" y="2"/>
                      <a:pt x="8" y="0"/>
                    </a:cubicBezTo>
                    <a:cubicBezTo>
                      <a:pt x="1084" y="1076"/>
                      <a:pt x="1084" y="1076"/>
                      <a:pt x="1084" y="1076"/>
                    </a:cubicBezTo>
                    <a:cubicBezTo>
                      <a:pt x="1083" y="1079"/>
                      <a:pt x="1081" y="1082"/>
                      <a:pt x="1080" y="108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9" name="Freeform 90"/>
              <p:cNvSpPr>
                <a:spLocks noChangeArrowheads="1"/>
              </p:cNvSpPr>
              <p:nvPr/>
            </p:nvSpPr>
            <p:spPr bwMode="auto">
              <a:xfrm>
                <a:off x="1022350" y="176212"/>
                <a:ext cx="2455863" cy="2457450"/>
              </a:xfrm>
              <a:custGeom>
                <a:avLst/>
                <a:gdLst>
                  <a:gd name="T0" fmla="*/ 2446716 w 1074"/>
                  <a:gd name="T1" fmla="*/ 2457450 h 1075"/>
                  <a:gd name="T2" fmla="*/ 0 w 1074"/>
                  <a:gd name="T3" fmla="*/ 11430 h 1075"/>
                  <a:gd name="T4" fmla="*/ 20580 w 1074"/>
                  <a:gd name="T5" fmla="*/ 0 h 1075"/>
                  <a:gd name="T6" fmla="*/ 2455863 w 1074"/>
                  <a:gd name="T7" fmla="*/ 2436876 h 1075"/>
                  <a:gd name="T8" fmla="*/ 2446716 w 1074"/>
                  <a:gd name="T9" fmla="*/ 2457450 h 1075"/>
                  <a:gd name="T10" fmla="*/ 0 60000 65536"/>
                  <a:gd name="T11" fmla="*/ 0 60000 65536"/>
                  <a:gd name="T12" fmla="*/ 0 60000 65536"/>
                  <a:gd name="T13" fmla="*/ 0 60000 65536"/>
                  <a:gd name="T14" fmla="*/ 0 60000 65536"/>
                  <a:gd name="T15" fmla="*/ 0 w 1074"/>
                  <a:gd name="T16" fmla="*/ 0 h 1075"/>
                  <a:gd name="T17" fmla="*/ 1074 w 1074"/>
                  <a:gd name="T18" fmla="*/ 1075 h 1075"/>
                </a:gdLst>
                <a:ahLst/>
                <a:cxnLst>
                  <a:cxn ang="T10">
                    <a:pos x="T0" y="T1"/>
                  </a:cxn>
                  <a:cxn ang="T11">
                    <a:pos x="T2" y="T3"/>
                  </a:cxn>
                  <a:cxn ang="T12">
                    <a:pos x="T4" y="T5"/>
                  </a:cxn>
                  <a:cxn ang="T13">
                    <a:pos x="T6" y="T7"/>
                  </a:cxn>
                  <a:cxn ang="T14">
                    <a:pos x="T8" y="T9"/>
                  </a:cxn>
                </a:cxnLst>
                <a:rect l="T15" t="T16" r="T17" b="T18"/>
                <a:pathLst>
                  <a:path w="1074" h="1075">
                    <a:moveTo>
                      <a:pt x="1070" y="1075"/>
                    </a:moveTo>
                    <a:cubicBezTo>
                      <a:pt x="0" y="5"/>
                      <a:pt x="0" y="5"/>
                      <a:pt x="0" y="5"/>
                    </a:cubicBezTo>
                    <a:cubicBezTo>
                      <a:pt x="3" y="3"/>
                      <a:pt x="6" y="2"/>
                      <a:pt x="9" y="0"/>
                    </a:cubicBezTo>
                    <a:cubicBezTo>
                      <a:pt x="1074" y="1066"/>
                      <a:pt x="1074" y="1066"/>
                      <a:pt x="1074" y="1066"/>
                    </a:cubicBezTo>
                    <a:cubicBezTo>
                      <a:pt x="1073" y="1069"/>
                      <a:pt x="1071" y="1072"/>
                      <a:pt x="1070" y="107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0" name="Freeform 91"/>
              <p:cNvSpPr>
                <a:spLocks noChangeArrowheads="1"/>
              </p:cNvSpPr>
              <p:nvPr/>
            </p:nvSpPr>
            <p:spPr bwMode="auto">
              <a:xfrm>
                <a:off x="1073150" y="153987"/>
                <a:ext cx="2428875" cy="2430463"/>
              </a:xfrm>
              <a:custGeom>
                <a:avLst/>
                <a:gdLst>
                  <a:gd name="T0" fmla="*/ 2419727 w 1062"/>
                  <a:gd name="T1" fmla="*/ 2430463 h 1063"/>
                  <a:gd name="T2" fmla="*/ 0 w 1062"/>
                  <a:gd name="T3" fmla="*/ 9146 h 1063"/>
                  <a:gd name="T4" fmla="*/ 20584 w 1062"/>
                  <a:gd name="T5" fmla="*/ 0 h 1063"/>
                  <a:gd name="T6" fmla="*/ 2428875 w 1062"/>
                  <a:gd name="T7" fmla="*/ 2409885 h 1063"/>
                  <a:gd name="T8" fmla="*/ 2419727 w 1062"/>
                  <a:gd name="T9" fmla="*/ 2430463 h 1063"/>
                  <a:gd name="T10" fmla="*/ 0 60000 65536"/>
                  <a:gd name="T11" fmla="*/ 0 60000 65536"/>
                  <a:gd name="T12" fmla="*/ 0 60000 65536"/>
                  <a:gd name="T13" fmla="*/ 0 60000 65536"/>
                  <a:gd name="T14" fmla="*/ 0 60000 65536"/>
                  <a:gd name="T15" fmla="*/ 0 w 1062"/>
                  <a:gd name="T16" fmla="*/ 0 h 1063"/>
                  <a:gd name="T17" fmla="*/ 1062 w 1062"/>
                  <a:gd name="T18" fmla="*/ 1063 h 1063"/>
                </a:gdLst>
                <a:ahLst/>
                <a:cxnLst>
                  <a:cxn ang="T10">
                    <a:pos x="T0" y="T1"/>
                  </a:cxn>
                  <a:cxn ang="T11">
                    <a:pos x="T2" y="T3"/>
                  </a:cxn>
                  <a:cxn ang="T12">
                    <a:pos x="T4" y="T5"/>
                  </a:cxn>
                  <a:cxn ang="T13">
                    <a:pos x="T6" y="T7"/>
                  </a:cxn>
                  <a:cxn ang="T14">
                    <a:pos x="T8" y="T9"/>
                  </a:cxn>
                </a:cxnLst>
                <a:rect l="T15" t="T16" r="T17" b="T18"/>
                <a:pathLst>
                  <a:path w="1062" h="1063">
                    <a:moveTo>
                      <a:pt x="1058" y="1063"/>
                    </a:moveTo>
                    <a:cubicBezTo>
                      <a:pt x="0" y="4"/>
                      <a:pt x="0" y="4"/>
                      <a:pt x="0" y="4"/>
                    </a:cubicBezTo>
                    <a:cubicBezTo>
                      <a:pt x="3" y="3"/>
                      <a:pt x="6" y="2"/>
                      <a:pt x="9" y="0"/>
                    </a:cubicBezTo>
                    <a:cubicBezTo>
                      <a:pt x="1062" y="1054"/>
                      <a:pt x="1062" y="1054"/>
                      <a:pt x="1062" y="1054"/>
                    </a:cubicBezTo>
                    <a:cubicBezTo>
                      <a:pt x="1061" y="1057"/>
                      <a:pt x="1059" y="1060"/>
                      <a:pt x="1058" y="106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1" name="Freeform 92"/>
              <p:cNvSpPr>
                <a:spLocks noChangeArrowheads="1"/>
              </p:cNvSpPr>
              <p:nvPr/>
            </p:nvSpPr>
            <p:spPr bwMode="auto">
              <a:xfrm>
                <a:off x="1123950" y="133350"/>
                <a:ext cx="2400300" cy="2398713"/>
              </a:xfrm>
              <a:custGeom>
                <a:avLst/>
                <a:gdLst>
                  <a:gd name="T0" fmla="*/ 2391156 w 1050"/>
                  <a:gd name="T1" fmla="*/ 2398713 h 1049"/>
                  <a:gd name="T2" fmla="*/ 0 w 1050"/>
                  <a:gd name="T3" fmla="*/ 9147 h 1049"/>
                  <a:gd name="T4" fmla="*/ 20574 w 1050"/>
                  <a:gd name="T5" fmla="*/ 0 h 1049"/>
                  <a:gd name="T6" fmla="*/ 2400300 w 1050"/>
                  <a:gd name="T7" fmla="*/ 2378133 h 1049"/>
                  <a:gd name="T8" fmla="*/ 2391156 w 1050"/>
                  <a:gd name="T9" fmla="*/ 2398713 h 1049"/>
                  <a:gd name="T10" fmla="*/ 0 60000 65536"/>
                  <a:gd name="T11" fmla="*/ 0 60000 65536"/>
                  <a:gd name="T12" fmla="*/ 0 60000 65536"/>
                  <a:gd name="T13" fmla="*/ 0 60000 65536"/>
                  <a:gd name="T14" fmla="*/ 0 60000 65536"/>
                  <a:gd name="T15" fmla="*/ 0 w 1050"/>
                  <a:gd name="T16" fmla="*/ 0 h 1049"/>
                  <a:gd name="T17" fmla="*/ 1050 w 1050"/>
                  <a:gd name="T18" fmla="*/ 1049 h 1049"/>
                </a:gdLst>
                <a:ahLst/>
                <a:cxnLst>
                  <a:cxn ang="T10">
                    <a:pos x="T0" y="T1"/>
                  </a:cxn>
                  <a:cxn ang="T11">
                    <a:pos x="T2" y="T3"/>
                  </a:cxn>
                  <a:cxn ang="T12">
                    <a:pos x="T4" y="T5"/>
                  </a:cxn>
                  <a:cxn ang="T13">
                    <a:pos x="T6" y="T7"/>
                  </a:cxn>
                  <a:cxn ang="T14">
                    <a:pos x="T8" y="T9"/>
                  </a:cxn>
                </a:cxnLst>
                <a:rect l="T15" t="T16" r="T17" b="T18"/>
                <a:pathLst>
                  <a:path w="1050" h="1049">
                    <a:moveTo>
                      <a:pt x="1046" y="1049"/>
                    </a:moveTo>
                    <a:cubicBezTo>
                      <a:pt x="0" y="4"/>
                      <a:pt x="0" y="4"/>
                      <a:pt x="0" y="4"/>
                    </a:cubicBezTo>
                    <a:cubicBezTo>
                      <a:pt x="3" y="2"/>
                      <a:pt x="6" y="1"/>
                      <a:pt x="9" y="0"/>
                    </a:cubicBezTo>
                    <a:cubicBezTo>
                      <a:pt x="1050" y="1040"/>
                      <a:pt x="1050" y="1040"/>
                      <a:pt x="1050" y="1040"/>
                    </a:cubicBezTo>
                    <a:cubicBezTo>
                      <a:pt x="1048" y="1043"/>
                      <a:pt x="1047" y="1046"/>
                      <a:pt x="1046" y="104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2" name="Freeform 93"/>
              <p:cNvSpPr>
                <a:spLocks noChangeArrowheads="1"/>
              </p:cNvSpPr>
              <p:nvPr/>
            </p:nvSpPr>
            <p:spPr bwMode="auto">
              <a:xfrm>
                <a:off x="1176338" y="112712"/>
                <a:ext cx="2368550" cy="2366963"/>
              </a:xfrm>
              <a:custGeom>
                <a:avLst/>
                <a:gdLst>
                  <a:gd name="T0" fmla="*/ 2359405 w 1036"/>
                  <a:gd name="T1" fmla="*/ 2366963 h 1035"/>
                  <a:gd name="T2" fmla="*/ 0 w 1036"/>
                  <a:gd name="T3" fmla="*/ 6861 h 1035"/>
                  <a:gd name="T4" fmla="*/ 22862 w 1036"/>
                  <a:gd name="T5" fmla="*/ 0 h 1035"/>
                  <a:gd name="T6" fmla="*/ 2368550 w 1036"/>
                  <a:gd name="T7" fmla="*/ 2346381 h 1035"/>
                  <a:gd name="T8" fmla="*/ 2359405 w 1036"/>
                  <a:gd name="T9" fmla="*/ 2366963 h 1035"/>
                  <a:gd name="T10" fmla="*/ 0 60000 65536"/>
                  <a:gd name="T11" fmla="*/ 0 60000 65536"/>
                  <a:gd name="T12" fmla="*/ 0 60000 65536"/>
                  <a:gd name="T13" fmla="*/ 0 60000 65536"/>
                  <a:gd name="T14" fmla="*/ 0 60000 65536"/>
                  <a:gd name="T15" fmla="*/ 0 w 1036"/>
                  <a:gd name="T16" fmla="*/ 0 h 1035"/>
                  <a:gd name="T17" fmla="*/ 1036 w 1036"/>
                  <a:gd name="T18" fmla="*/ 1035 h 1035"/>
                </a:gdLst>
                <a:ahLst/>
                <a:cxnLst>
                  <a:cxn ang="T10">
                    <a:pos x="T0" y="T1"/>
                  </a:cxn>
                  <a:cxn ang="T11">
                    <a:pos x="T2" y="T3"/>
                  </a:cxn>
                  <a:cxn ang="T12">
                    <a:pos x="T4" y="T5"/>
                  </a:cxn>
                  <a:cxn ang="T13">
                    <a:pos x="T6" y="T7"/>
                  </a:cxn>
                  <a:cxn ang="T14">
                    <a:pos x="T8" y="T9"/>
                  </a:cxn>
                </a:cxnLst>
                <a:rect l="T15" t="T16" r="T17" b="T18"/>
                <a:pathLst>
                  <a:path w="1036" h="1035">
                    <a:moveTo>
                      <a:pt x="1032" y="1035"/>
                    </a:moveTo>
                    <a:cubicBezTo>
                      <a:pt x="0" y="3"/>
                      <a:pt x="0" y="3"/>
                      <a:pt x="0" y="3"/>
                    </a:cubicBezTo>
                    <a:cubicBezTo>
                      <a:pt x="3" y="2"/>
                      <a:pt x="6" y="1"/>
                      <a:pt x="10" y="0"/>
                    </a:cubicBezTo>
                    <a:cubicBezTo>
                      <a:pt x="1036" y="1026"/>
                      <a:pt x="1036" y="1026"/>
                      <a:pt x="1036" y="1026"/>
                    </a:cubicBezTo>
                    <a:cubicBezTo>
                      <a:pt x="1034" y="1029"/>
                      <a:pt x="1033" y="1032"/>
                      <a:pt x="1032" y="103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3" name="Freeform 94"/>
              <p:cNvSpPr>
                <a:spLocks noChangeArrowheads="1"/>
              </p:cNvSpPr>
              <p:nvPr/>
            </p:nvSpPr>
            <p:spPr bwMode="auto">
              <a:xfrm>
                <a:off x="1230313" y="93662"/>
                <a:ext cx="2333625" cy="2332038"/>
              </a:xfrm>
              <a:custGeom>
                <a:avLst/>
                <a:gdLst>
                  <a:gd name="T0" fmla="*/ 2326761 w 1020"/>
                  <a:gd name="T1" fmla="*/ 2332038 h 1020"/>
                  <a:gd name="T2" fmla="*/ 0 w 1020"/>
                  <a:gd name="T3" fmla="*/ 6859 h 1020"/>
                  <a:gd name="T4" fmla="*/ 20591 w 1020"/>
                  <a:gd name="T5" fmla="*/ 0 h 1020"/>
                  <a:gd name="T6" fmla="*/ 2333625 w 1020"/>
                  <a:gd name="T7" fmla="*/ 2309175 h 1020"/>
                  <a:gd name="T8" fmla="*/ 2326761 w 1020"/>
                  <a:gd name="T9" fmla="*/ 2332038 h 1020"/>
                  <a:gd name="T10" fmla="*/ 0 60000 65536"/>
                  <a:gd name="T11" fmla="*/ 0 60000 65536"/>
                  <a:gd name="T12" fmla="*/ 0 60000 65536"/>
                  <a:gd name="T13" fmla="*/ 0 60000 65536"/>
                  <a:gd name="T14" fmla="*/ 0 60000 65536"/>
                  <a:gd name="T15" fmla="*/ 0 w 1020"/>
                  <a:gd name="T16" fmla="*/ 0 h 1020"/>
                  <a:gd name="T17" fmla="*/ 1020 w 1020"/>
                  <a:gd name="T18" fmla="*/ 1020 h 1020"/>
                </a:gdLst>
                <a:ahLst/>
                <a:cxnLst>
                  <a:cxn ang="T10">
                    <a:pos x="T0" y="T1"/>
                  </a:cxn>
                  <a:cxn ang="T11">
                    <a:pos x="T2" y="T3"/>
                  </a:cxn>
                  <a:cxn ang="T12">
                    <a:pos x="T4" y="T5"/>
                  </a:cxn>
                  <a:cxn ang="T13">
                    <a:pos x="T6" y="T7"/>
                  </a:cxn>
                  <a:cxn ang="T14">
                    <a:pos x="T8" y="T9"/>
                  </a:cxn>
                </a:cxnLst>
                <a:rect l="T15" t="T16" r="T17" b="T18"/>
                <a:pathLst>
                  <a:path w="1020" h="1020">
                    <a:moveTo>
                      <a:pt x="1017" y="1020"/>
                    </a:moveTo>
                    <a:cubicBezTo>
                      <a:pt x="0" y="3"/>
                      <a:pt x="0" y="3"/>
                      <a:pt x="0" y="3"/>
                    </a:cubicBezTo>
                    <a:cubicBezTo>
                      <a:pt x="3" y="2"/>
                      <a:pt x="6" y="1"/>
                      <a:pt x="9" y="0"/>
                    </a:cubicBezTo>
                    <a:cubicBezTo>
                      <a:pt x="1020" y="1010"/>
                      <a:pt x="1020" y="1010"/>
                      <a:pt x="1020" y="1010"/>
                    </a:cubicBezTo>
                    <a:cubicBezTo>
                      <a:pt x="1019" y="1013"/>
                      <a:pt x="1018" y="1016"/>
                      <a:pt x="1017" y="1020"/>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4" name="Freeform 95"/>
              <p:cNvSpPr>
                <a:spLocks noChangeArrowheads="1"/>
              </p:cNvSpPr>
              <p:nvPr/>
            </p:nvSpPr>
            <p:spPr bwMode="auto">
              <a:xfrm>
                <a:off x="1285875" y="76200"/>
                <a:ext cx="2295525" cy="2292350"/>
              </a:xfrm>
              <a:custGeom>
                <a:avLst/>
                <a:gdLst>
                  <a:gd name="T0" fmla="*/ 2288666 w 1004"/>
                  <a:gd name="T1" fmla="*/ 2292350 h 1003"/>
                  <a:gd name="T2" fmla="*/ 0 w 1004"/>
                  <a:gd name="T3" fmla="*/ 6856 h 1003"/>
                  <a:gd name="T4" fmla="*/ 22864 w 1004"/>
                  <a:gd name="T5" fmla="*/ 0 h 1003"/>
                  <a:gd name="T6" fmla="*/ 2295525 w 1004"/>
                  <a:gd name="T7" fmla="*/ 2271781 h 1003"/>
                  <a:gd name="T8" fmla="*/ 2288666 w 1004"/>
                  <a:gd name="T9" fmla="*/ 2292350 h 1003"/>
                  <a:gd name="T10" fmla="*/ 0 60000 65536"/>
                  <a:gd name="T11" fmla="*/ 0 60000 65536"/>
                  <a:gd name="T12" fmla="*/ 0 60000 65536"/>
                  <a:gd name="T13" fmla="*/ 0 60000 65536"/>
                  <a:gd name="T14" fmla="*/ 0 60000 65536"/>
                  <a:gd name="T15" fmla="*/ 0 w 1004"/>
                  <a:gd name="T16" fmla="*/ 0 h 1003"/>
                  <a:gd name="T17" fmla="*/ 1004 w 1004"/>
                  <a:gd name="T18" fmla="*/ 1003 h 1003"/>
                </a:gdLst>
                <a:ahLst/>
                <a:cxnLst>
                  <a:cxn ang="T10">
                    <a:pos x="T0" y="T1"/>
                  </a:cxn>
                  <a:cxn ang="T11">
                    <a:pos x="T2" y="T3"/>
                  </a:cxn>
                  <a:cxn ang="T12">
                    <a:pos x="T4" y="T5"/>
                  </a:cxn>
                  <a:cxn ang="T13">
                    <a:pos x="T6" y="T7"/>
                  </a:cxn>
                  <a:cxn ang="T14">
                    <a:pos x="T8" y="T9"/>
                  </a:cxn>
                </a:cxnLst>
                <a:rect l="T15" t="T16" r="T17" b="T18"/>
                <a:pathLst>
                  <a:path w="1004" h="1003">
                    <a:moveTo>
                      <a:pt x="1001" y="1003"/>
                    </a:moveTo>
                    <a:cubicBezTo>
                      <a:pt x="0" y="3"/>
                      <a:pt x="0" y="3"/>
                      <a:pt x="0" y="3"/>
                    </a:cubicBezTo>
                    <a:cubicBezTo>
                      <a:pt x="3" y="2"/>
                      <a:pt x="7" y="1"/>
                      <a:pt x="10" y="0"/>
                    </a:cubicBezTo>
                    <a:cubicBezTo>
                      <a:pt x="1004" y="994"/>
                      <a:pt x="1004" y="994"/>
                      <a:pt x="1004" y="994"/>
                    </a:cubicBezTo>
                    <a:cubicBezTo>
                      <a:pt x="1003" y="997"/>
                      <a:pt x="1002" y="1000"/>
                      <a:pt x="1001" y="100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5" name="Freeform 96"/>
              <p:cNvSpPr>
                <a:spLocks noChangeArrowheads="1"/>
              </p:cNvSpPr>
              <p:nvPr/>
            </p:nvSpPr>
            <p:spPr bwMode="auto">
              <a:xfrm>
                <a:off x="1343025" y="60325"/>
                <a:ext cx="2254250" cy="2254250"/>
              </a:xfrm>
              <a:custGeom>
                <a:avLst/>
                <a:gdLst>
                  <a:gd name="T0" fmla="*/ 2247391 w 986"/>
                  <a:gd name="T1" fmla="*/ 2254250 h 986"/>
                  <a:gd name="T2" fmla="*/ 0 w 986"/>
                  <a:gd name="T3" fmla="*/ 6859 h 986"/>
                  <a:gd name="T4" fmla="*/ 22863 w 986"/>
                  <a:gd name="T5" fmla="*/ 0 h 986"/>
                  <a:gd name="T6" fmla="*/ 2254250 w 986"/>
                  <a:gd name="T7" fmla="*/ 2229101 h 986"/>
                  <a:gd name="T8" fmla="*/ 2247391 w 986"/>
                  <a:gd name="T9" fmla="*/ 2254250 h 986"/>
                  <a:gd name="T10" fmla="*/ 0 60000 65536"/>
                  <a:gd name="T11" fmla="*/ 0 60000 65536"/>
                  <a:gd name="T12" fmla="*/ 0 60000 65536"/>
                  <a:gd name="T13" fmla="*/ 0 60000 65536"/>
                  <a:gd name="T14" fmla="*/ 0 60000 65536"/>
                  <a:gd name="T15" fmla="*/ 0 w 986"/>
                  <a:gd name="T16" fmla="*/ 0 h 986"/>
                  <a:gd name="T17" fmla="*/ 986 w 986"/>
                  <a:gd name="T18" fmla="*/ 986 h 986"/>
                </a:gdLst>
                <a:ahLst/>
                <a:cxnLst>
                  <a:cxn ang="T10">
                    <a:pos x="T0" y="T1"/>
                  </a:cxn>
                  <a:cxn ang="T11">
                    <a:pos x="T2" y="T3"/>
                  </a:cxn>
                  <a:cxn ang="T12">
                    <a:pos x="T4" y="T5"/>
                  </a:cxn>
                  <a:cxn ang="T13">
                    <a:pos x="T6" y="T7"/>
                  </a:cxn>
                  <a:cxn ang="T14">
                    <a:pos x="T8" y="T9"/>
                  </a:cxn>
                </a:cxnLst>
                <a:rect l="T15" t="T16" r="T17" b="T18"/>
                <a:pathLst>
                  <a:path w="986" h="986">
                    <a:moveTo>
                      <a:pt x="983" y="986"/>
                    </a:moveTo>
                    <a:cubicBezTo>
                      <a:pt x="0" y="3"/>
                      <a:pt x="0" y="3"/>
                      <a:pt x="0" y="3"/>
                    </a:cubicBezTo>
                    <a:cubicBezTo>
                      <a:pt x="3" y="2"/>
                      <a:pt x="7" y="1"/>
                      <a:pt x="10" y="0"/>
                    </a:cubicBezTo>
                    <a:cubicBezTo>
                      <a:pt x="986" y="975"/>
                      <a:pt x="986" y="975"/>
                      <a:pt x="986" y="975"/>
                    </a:cubicBezTo>
                    <a:cubicBezTo>
                      <a:pt x="985" y="979"/>
                      <a:pt x="984" y="982"/>
                      <a:pt x="983" y="9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6" name="Freeform 97"/>
              <p:cNvSpPr>
                <a:spLocks noChangeArrowheads="1"/>
              </p:cNvSpPr>
              <p:nvPr/>
            </p:nvSpPr>
            <p:spPr bwMode="auto">
              <a:xfrm>
                <a:off x="1400175" y="46037"/>
                <a:ext cx="2211388" cy="2208213"/>
              </a:xfrm>
              <a:custGeom>
                <a:avLst/>
                <a:gdLst>
                  <a:gd name="T0" fmla="*/ 2204527 w 967"/>
                  <a:gd name="T1" fmla="*/ 2208213 h 966"/>
                  <a:gd name="T2" fmla="*/ 0 w 967"/>
                  <a:gd name="T3" fmla="*/ 4572 h 966"/>
                  <a:gd name="T4" fmla="*/ 25155 w 967"/>
                  <a:gd name="T5" fmla="*/ 0 h 966"/>
                  <a:gd name="T6" fmla="*/ 2211388 w 967"/>
                  <a:gd name="T7" fmla="*/ 2183068 h 966"/>
                  <a:gd name="T8" fmla="*/ 2204527 w 967"/>
                  <a:gd name="T9" fmla="*/ 2208213 h 966"/>
                  <a:gd name="T10" fmla="*/ 0 60000 65536"/>
                  <a:gd name="T11" fmla="*/ 0 60000 65536"/>
                  <a:gd name="T12" fmla="*/ 0 60000 65536"/>
                  <a:gd name="T13" fmla="*/ 0 60000 65536"/>
                  <a:gd name="T14" fmla="*/ 0 60000 65536"/>
                  <a:gd name="T15" fmla="*/ 0 w 967"/>
                  <a:gd name="T16" fmla="*/ 0 h 966"/>
                  <a:gd name="T17" fmla="*/ 967 w 967"/>
                  <a:gd name="T18" fmla="*/ 966 h 966"/>
                </a:gdLst>
                <a:ahLst/>
                <a:cxnLst>
                  <a:cxn ang="T10">
                    <a:pos x="T0" y="T1"/>
                  </a:cxn>
                  <a:cxn ang="T11">
                    <a:pos x="T2" y="T3"/>
                  </a:cxn>
                  <a:cxn ang="T12">
                    <a:pos x="T4" y="T5"/>
                  </a:cxn>
                  <a:cxn ang="T13">
                    <a:pos x="T6" y="T7"/>
                  </a:cxn>
                  <a:cxn ang="T14">
                    <a:pos x="T8" y="T9"/>
                  </a:cxn>
                </a:cxnLst>
                <a:rect l="T15" t="T16" r="T17" b="T18"/>
                <a:pathLst>
                  <a:path w="967" h="966">
                    <a:moveTo>
                      <a:pt x="964" y="966"/>
                    </a:moveTo>
                    <a:cubicBezTo>
                      <a:pt x="0" y="2"/>
                      <a:pt x="0" y="2"/>
                      <a:pt x="0" y="2"/>
                    </a:cubicBezTo>
                    <a:cubicBezTo>
                      <a:pt x="4" y="1"/>
                      <a:pt x="7" y="0"/>
                      <a:pt x="11" y="0"/>
                    </a:cubicBezTo>
                    <a:cubicBezTo>
                      <a:pt x="967" y="955"/>
                      <a:pt x="967" y="955"/>
                      <a:pt x="967" y="955"/>
                    </a:cubicBezTo>
                    <a:cubicBezTo>
                      <a:pt x="966" y="959"/>
                      <a:pt x="965" y="962"/>
                      <a:pt x="964" y="96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7" name="Freeform 98"/>
              <p:cNvSpPr>
                <a:spLocks noChangeArrowheads="1"/>
              </p:cNvSpPr>
              <p:nvPr/>
            </p:nvSpPr>
            <p:spPr bwMode="auto">
              <a:xfrm>
                <a:off x="1462088" y="31750"/>
                <a:ext cx="2160588" cy="2163763"/>
              </a:xfrm>
              <a:custGeom>
                <a:avLst/>
                <a:gdLst>
                  <a:gd name="T0" fmla="*/ 2156015 w 945"/>
                  <a:gd name="T1" fmla="*/ 2163763 h 946"/>
                  <a:gd name="T2" fmla="*/ 0 w 945"/>
                  <a:gd name="T3" fmla="*/ 4575 h 946"/>
                  <a:gd name="T4" fmla="*/ 25150 w 945"/>
                  <a:gd name="T5" fmla="*/ 0 h 946"/>
                  <a:gd name="T6" fmla="*/ 2160588 w 945"/>
                  <a:gd name="T7" fmla="*/ 2138603 h 946"/>
                  <a:gd name="T8" fmla="*/ 2156015 w 945"/>
                  <a:gd name="T9" fmla="*/ 2163763 h 946"/>
                  <a:gd name="T10" fmla="*/ 0 60000 65536"/>
                  <a:gd name="T11" fmla="*/ 0 60000 65536"/>
                  <a:gd name="T12" fmla="*/ 0 60000 65536"/>
                  <a:gd name="T13" fmla="*/ 0 60000 65536"/>
                  <a:gd name="T14" fmla="*/ 0 60000 65536"/>
                  <a:gd name="T15" fmla="*/ 0 w 945"/>
                  <a:gd name="T16" fmla="*/ 0 h 946"/>
                  <a:gd name="T17" fmla="*/ 945 w 945"/>
                  <a:gd name="T18" fmla="*/ 946 h 946"/>
                </a:gdLst>
                <a:ahLst/>
                <a:cxnLst>
                  <a:cxn ang="T10">
                    <a:pos x="T0" y="T1"/>
                  </a:cxn>
                  <a:cxn ang="T11">
                    <a:pos x="T2" y="T3"/>
                  </a:cxn>
                  <a:cxn ang="T12">
                    <a:pos x="T4" y="T5"/>
                  </a:cxn>
                  <a:cxn ang="T13">
                    <a:pos x="T6" y="T7"/>
                  </a:cxn>
                  <a:cxn ang="T14">
                    <a:pos x="T8" y="T9"/>
                  </a:cxn>
                </a:cxnLst>
                <a:rect l="T15" t="T16" r="T17" b="T18"/>
                <a:pathLst>
                  <a:path w="945" h="946">
                    <a:moveTo>
                      <a:pt x="943" y="946"/>
                    </a:moveTo>
                    <a:cubicBezTo>
                      <a:pt x="0" y="2"/>
                      <a:pt x="0" y="2"/>
                      <a:pt x="0" y="2"/>
                    </a:cubicBezTo>
                    <a:cubicBezTo>
                      <a:pt x="3" y="1"/>
                      <a:pt x="7" y="1"/>
                      <a:pt x="11" y="0"/>
                    </a:cubicBezTo>
                    <a:cubicBezTo>
                      <a:pt x="945" y="935"/>
                      <a:pt x="945" y="935"/>
                      <a:pt x="945" y="935"/>
                    </a:cubicBezTo>
                    <a:cubicBezTo>
                      <a:pt x="945" y="938"/>
                      <a:pt x="944" y="942"/>
                      <a:pt x="943" y="94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8" name="Freeform 99"/>
              <p:cNvSpPr>
                <a:spLocks noChangeArrowheads="1"/>
              </p:cNvSpPr>
              <p:nvPr/>
            </p:nvSpPr>
            <p:spPr bwMode="auto">
              <a:xfrm>
                <a:off x="1524000" y="20637"/>
                <a:ext cx="2109788" cy="2111375"/>
              </a:xfrm>
              <a:custGeom>
                <a:avLst/>
                <a:gdLst>
                  <a:gd name="T0" fmla="*/ 2105216 w 923"/>
                  <a:gd name="T1" fmla="*/ 2111375 h 923"/>
                  <a:gd name="T2" fmla="*/ 0 w 923"/>
                  <a:gd name="T3" fmla="*/ 4575 h 923"/>
                  <a:gd name="T4" fmla="*/ 25144 w 923"/>
                  <a:gd name="T5" fmla="*/ 0 h 923"/>
                  <a:gd name="T6" fmla="*/ 2109788 w 923"/>
                  <a:gd name="T7" fmla="*/ 2086212 h 923"/>
                  <a:gd name="T8" fmla="*/ 2105216 w 923"/>
                  <a:gd name="T9" fmla="*/ 2111375 h 923"/>
                  <a:gd name="T10" fmla="*/ 0 60000 65536"/>
                  <a:gd name="T11" fmla="*/ 0 60000 65536"/>
                  <a:gd name="T12" fmla="*/ 0 60000 65536"/>
                  <a:gd name="T13" fmla="*/ 0 60000 65536"/>
                  <a:gd name="T14" fmla="*/ 0 60000 65536"/>
                  <a:gd name="T15" fmla="*/ 0 w 923"/>
                  <a:gd name="T16" fmla="*/ 0 h 923"/>
                  <a:gd name="T17" fmla="*/ 923 w 923"/>
                  <a:gd name="T18" fmla="*/ 923 h 923"/>
                </a:gdLst>
                <a:ahLst/>
                <a:cxnLst>
                  <a:cxn ang="T10">
                    <a:pos x="T0" y="T1"/>
                  </a:cxn>
                  <a:cxn ang="T11">
                    <a:pos x="T2" y="T3"/>
                  </a:cxn>
                  <a:cxn ang="T12">
                    <a:pos x="T4" y="T5"/>
                  </a:cxn>
                  <a:cxn ang="T13">
                    <a:pos x="T6" y="T7"/>
                  </a:cxn>
                  <a:cxn ang="T14">
                    <a:pos x="T8" y="T9"/>
                  </a:cxn>
                </a:cxnLst>
                <a:rect l="T15" t="T16" r="T17" b="T18"/>
                <a:pathLst>
                  <a:path w="923" h="923">
                    <a:moveTo>
                      <a:pt x="921" y="923"/>
                    </a:moveTo>
                    <a:cubicBezTo>
                      <a:pt x="0" y="2"/>
                      <a:pt x="0" y="2"/>
                      <a:pt x="0" y="2"/>
                    </a:cubicBezTo>
                    <a:cubicBezTo>
                      <a:pt x="4" y="2"/>
                      <a:pt x="7" y="1"/>
                      <a:pt x="11" y="0"/>
                    </a:cubicBezTo>
                    <a:cubicBezTo>
                      <a:pt x="923" y="912"/>
                      <a:pt x="923" y="912"/>
                      <a:pt x="923" y="912"/>
                    </a:cubicBezTo>
                    <a:cubicBezTo>
                      <a:pt x="922" y="916"/>
                      <a:pt x="922" y="920"/>
                      <a:pt x="921" y="9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9" name="Freeform 100"/>
              <p:cNvSpPr>
                <a:spLocks noChangeArrowheads="1"/>
              </p:cNvSpPr>
              <p:nvPr/>
            </p:nvSpPr>
            <p:spPr bwMode="auto">
              <a:xfrm>
                <a:off x="1587500" y="14287"/>
                <a:ext cx="2055813" cy="2052638"/>
              </a:xfrm>
              <a:custGeom>
                <a:avLst/>
                <a:gdLst>
                  <a:gd name="T0" fmla="*/ 2051239 w 899"/>
                  <a:gd name="T1" fmla="*/ 2052638 h 898"/>
                  <a:gd name="T2" fmla="*/ 0 w 899"/>
                  <a:gd name="T3" fmla="*/ 2286 h 898"/>
                  <a:gd name="T4" fmla="*/ 25155 w 899"/>
                  <a:gd name="T5" fmla="*/ 0 h 898"/>
                  <a:gd name="T6" fmla="*/ 2055813 w 899"/>
                  <a:gd name="T7" fmla="*/ 2027494 h 898"/>
                  <a:gd name="T8" fmla="*/ 2051239 w 899"/>
                  <a:gd name="T9" fmla="*/ 2052638 h 898"/>
                  <a:gd name="T10" fmla="*/ 0 60000 65536"/>
                  <a:gd name="T11" fmla="*/ 0 60000 65536"/>
                  <a:gd name="T12" fmla="*/ 0 60000 65536"/>
                  <a:gd name="T13" fmla="*/ 0 60000 65536"/>
                  <a:gd name="T14" fmla="*/ 0 60000 65536"/>
                  <a:gd name="T15" fmla="*/ 0 w 899"/>
                  <a:gd name="T16" fmla="*/ 0 h 898"/>
                  <a:gd name="T17" fmla="*/ 899 w 899"/>
                  <a:gd name="T18" fmla="*/ 898 h 898"/>
                </a:gdLst>
                <a:ahLst/>
                <a:cxnLst>
                  <a:cxn ang="T10">
                    <a:pos x="T0" y="T1"/>
                  </a:cxn>
                  <a:cxn ang="T11">
                    <a:pos x="T2" y="T3"/>
                  </a:cxn>
                  <a:cxn ang="T12">
                    <a:pos x="T4" y="T5"/>
                  </a:cxn>
                  <a:cxn ang="T13">
                    <a:pos x="T6" y="T7"/>
                  </a:cxn>
                  <a:cxn ang="T14">
                    <a:pos x="T8" y="T9"/>
                  </a:cxn>
                </a:cxnLst>
                <a:rect l="T15" t="T16" r="T17" b="T18"/>
                <a:pathLst>
                  <a:path w="899" h="898">
                    <a:moveTo>
                      <a:pt x="897" y="898"/>
                    </a:moveTo>
                    <a:cubicBezTo>
                      <a:pt x="0" y="1"/>
                      <a:pt x="0" y="1"/>
                      <a:pt x="0" y="1"/>
                    </a:cubicBezTo>
                    <a:cubicBezTo>
                      <a:pt x="4" y="1"/>
                      <a:pt x="8" y="0"/>
                      <a:pt x="11" y="0"/>
                    </a:cubicBezTo>
                    <a:cubicBezTo>
                      <a:pt x="899" y="887"/>
                      <a:pt x="899" y="887"/>
                      <a:pt x="899" y="887"/>
                    </a:cubicBezTo>
                    <a:cubicBezTo>
                      <a:pt x="898" y="891"/>
                      <a:pt x="898" y="895"/>
                      <a:pt x="897" y="89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40" name="Freeform 101"/>
              <p:cNvSpPr>
                <a:spLocks noChangeArrowheads="1"/>
              </p:cNvSpPr>
              <p:nvPr/>
            </p:nvSpPr>
            <p:spPr bwMode="auto">
              <a:xfrm>
                <a:off x="1654175" y="7937"/>
                <a:ext cx="1997075" cy="1995488"/>
              </a:xfrm>
              <a:custGeom>
                <a:avLst/>
                <a:gdLst>
                  <a:gd name="T0" fmla="*/ 1994787 w 873"/>
                  <a:gd name="T1" fmla="*/ 1995488 h 873"/>
                  <a:gd name="T2" fmla="*/ 0 w 873"/>
                  <a:gd name="T3" fmla="*/ 2286 h 873"/>
                  <a:gd name="T4" fmla="*/ 27451 w 873"/>
                  <a:gd name="T5" fmla="*/ 0 h 873"/>
                  <a:gd name="T6" fmla="*/ 1997075 w 873"/>
                  <a:gd name="T7" fmla="*/ 1968059 h 873"/>
                  <a:gd name="T8" fmla="*/ 1994787 w 873"/>
                  <a:gd name="T9" fmla="*/ 1995488 h 873"/>
                  <a:gd name="T10" fmla="*/ 0 60000 65536"/>
                  <a:gd name="T11" fmla="*/ 0 60000 65536"/>
                  <a:gd name="T12" fmla="*/ 0 60000 65536"/>
                  <a:gd name="T13" fmla="*/ 0 60000 65536"/>
                  <a:gd name="T14" fmla="*/ 0 60000 65536"/>
                  <a:gd name="T15" fmla="*/ 0 w 873"/>
                  <a:gd name="T16" fmla="*/ 0 h 873"/>
                  <a:gd name="T17" fmla="*/ 873 w 873"/>
                  <a:gd name="T18" fmla="*/ 873 h 873"/>
                </a:gdLst>
                <a:ahLst/>
                <a:cxnLst>
                  <a:cxn ang="T10">
                    <a:pos x="T0" y="T1"/>
                  </a:cxn>
                  <a:cxn ang="T11">
                    <a:pos x="T2" y="T3"/>
                  </a:cxn>
                  <a:cxn ang="T12">
                    <a:pos x="T4" y="T5"/>
                  </a:cxn>
                  <a:cxn ang="T13">
                    <a:pos x="T6" y="T7"/>
                  </a:cxn>
                  <a:cxn ang="T14">
                    <a:pos x="T8" y="T9"/>
                  </a:cxn>
                </a:cxnLst>
                <a:rect l="T15" t="T16" r="T17" b="T18"/>
                <a:pathLst>
                  <a:path w="873" h="873">
                    <a:moveTo>
                      <a:pt x="872" y="873"/>
                    </a:moveTo>
                    <a:cubicBezTo>
                      <a:pt x="0" y="1"/>
                      <a:pt x="0" y="1"/>
                      <a:pt x="0" y="1"/>
                    </a:cubicBezTo>
                    <a:cubicBezTo>
                      <a:pt x="4" y="0"/>
                      <a:pt x="8" y="0"/>
                      <a:pt x="12" y="0"/>
                    </a:cubicBezTo>
                    <a:cubicBezTo>
                      <a:pt x="873" y="861"/>
                      <a:pt x="873" y="861"/>
                      <a:pt x="873" y="861"/>
                    </a:cubicBezTo>
                    <a:cubicBezTo>
                      <a:pt x="872" y="865"/>
                      <a:pt x="872" y="869"/>
                      <a:pt x="872" y="87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41" name="Freeform 102"/>
              <p:cNvSpPr>
                <a:spLocks noChangeArrowheads="1"/>
              </p:cNvSpPr>
              <p:nvPr/>
            </p:nvSpPr>
            <p:spPr bwMode="auto">
              <a:xfrm>
                <a:off x="1722438" y="3175"/>
                <a:ext cx="1931988" cy="1931988"/>
              </a:xfrm>
              <a:custGeom>
                <a:avLst/>
                <a:gdLst>
                  <a:gd name="T0" fmla="*/ 1929702 w 845"/>
                  <a:gd name="T1" fmla="*/ 1931988 h 845"/>
                  <a:gd name="T2" fmla="*/ 0 w 845"/>
                  <a:gd name="T3" fmla="*/ 0 h 845"/>
                  <a:gd name="T4" fmla="*/ 27437 w 845"/>
                  <a:gd name="T5" fmla="*/ 0 h 845"/>
                  <a:gd name="T6" fmla="*/ 1931988 w 845"/>
                  <a:gd name="T7" fmla="*/ 1902265 h 845"/>
                  <a:gd name="T8" fmla="*/ 1929702 w 845"/>
                  <a:gd name="T9" fmla="*/ 1931988 h 845"/>
                  <a:gd name="T10" fmla="*/ 0 60000 65536"/>
                  <a:gd name="T11" fmla="*/ 0 60000 65536"/>
                  <a:gd name="T12" fmla="*/ 0 60000 65536"/>
                  <a:gd name="T13" fmla="*/ 0 60000 65536"/>
                  <a:gd name="T14" fmla="*/ 0 60000 65536"/>
                  <a:gd name="T15" fmla="*/ 0 w 845"/>
                  <a:gd name="T16" fmla="*/ 0 h 845"/>
                  <a:gd name="T17" fmla="*/ 845 w 845"/>
                  <a:gd name="T18" fmla="*/ 845 h 845"/>
                </a:gdLst>
                <a:ahLst/>
                <a:cxnLst>
                  <a:cxn ang="T10">
                    <a:pos x="T0" y="T1"/>
                  </a:cxn>
                  <a:cxn ang="T11">
                    <a:pos x="T2" y="T3"/>
                  </a:cxn>
                  <a:cxn ang="T12">
                    <a:pos x="T4" y="T5"/>
                  </a:cxn>
                  <a:cxn ang="T13">
                    <a:pos x="T6" y="T7"/>
                  </a:cxn>
                  <a:cxn ang="T14">
                    <a:pos x="T8" y="T9"/>
                  </a:cxn>
                </a:cxnLst>
                <a:rect l="T15" t="T16" r="T17" b="T18"/>
                <a:pathLst>
                  <a:path w="845" h="845">
                    <a:moveTo>
                      <a:pt x="844" y="845"/>
                    </a:moveTo>
                    <a:cubicBezTo>
                      <a:pt x="0" y="0"/>
                      <a:pt x="0" y="0"/>
                      <a:pt x="0" y="0"/>
                    </a:cubicBezTo>
                    <a:cubicBezTo>
                      <a:pt x="4" y="0"/>
                      <a:pt x="8" y="0"/>
                      <a:pt x="12" y="0"/>
                    </a:cubicBezTo>
                    <a:cubicBezTo>
                      <a:pt x="845" y="832"/>
                      <a:pt x="845" y="832"/>
                      <a:pt x="845" y="832"/>
                    </a:cubicBezTo>
                    <a:cubicBezTo>
                      <a:pt x="844" y="836"/>
                      <a:pt x="844" y="841"/>
                      <a:pt x="844" y="84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42" name="Freeform 103"/>
              <p:cNvSpPr>
                <a:spLocks noChangeArrowheads="1"/>
              </p:cNvSpPr>
              <p:nvPr/>
            </p:nvSpPr>
            <p:spPr bwMode="auto">
              <a:xfrm>
                <a:off x="1793875" y="0"/>
                <a:ext cx="1860550" cy="1863725"/>
              </a:xfrm>
              <a:custGeom>
                <a:avLst/>
                <a:gdLst>
                  <a:gd name="T0" fmla="*/ 1860550 w 814"/>
                  <a:gd name="T1" fmla="*/ 1863725 h 815"/>
                  <a:gd name="T2" fmla="*/ 0 w 814"/>
                  <a:gd name="T3" fmla="*/ 0 h 815"/>
                  <a:gd name="T4" fmla="*/ 29714 w 814"/>
                  <a:gd name="T5" fmla="*/ 0 h 815"/>
                  <a:gd name="T6" fmla="*/ 1860550 w 814"/>
                  <a:gd name="T7" fmla="*/ 1833997 h 815"/>
                  <a:gd name="T8" fmla="*/ 1860550 w 814"/>
                  <a:gd name="T9" fmla="*/ 1863725 h 815"/>
                  <a:gd name="T10" fmla="*/ 0 60000 65536"/>
                  <a:gd name="T11" fmla="*/ 0 60000 65536"/>
                  <a:gd name="T12" fmla="*/ 0 60000 65536"/>
                  <a:gd name="T13" fmla="*/ 0 60000 65536"/>
                  <a:gd name="T14" fmla="*/ 0 60000 65536"/>
                  <a:gd name="T15" fmla="*/ 0 w 814"/>
                  <a:gd name="T16" fmla="*/ 0 h 815"/>
                  <a:gd name="T17" fmla="*/ 814 w 814"/>
                  <a:gd name="T18" fmla="*/ 815 h 815"/>
                </a:gdLst>
                <a:ahLst/>
                <a:cxnLst>
                  <a:cxn ang="T10">
                    <a:pos x="T0" y="T1"/>
                  </a:cxn>
                  <a:cxn ang="T11">
                    <a:pos x="T2" y="T3"/>
                  </a:cxn>
                  <a:cxn ang="T12">
                    <a:pos x="T4" y="T5"/>
                  </a:cxn>
                  <a:cxn ang="T13">
                    <a:pos x="T6" y="T7"/>
                  </a:cxn>
                  <a:cxn ang="T14">
                    <a:pos x="T8" y="T9"/>
                  </a:cxn>
                </a:cxnLst>
                <a:rect l="T15" t="T16" r="T17" b="T18"/>
                <a:pathLst>
                  <a:path w="814" h="815">
                    <a:moveTo>
                      <a:pt x="814" y="815"/>
                    </a:moveTo>
                    <a:cubicBezTo>
                      <a:pt x="0" y="0"/>
                      <a:pt x="0" y="0"/>
                      <a:pt x="0" y="0"/>
                    </a:cubicBezTo>
                    <a:cubicBezTo>
                      <a:pt x="4" y="0"/>
                      <a:pt x="8" y="0"/>
                      <a:pt x="13" y="0"/>
                    </a:cubicBezTo>
                    <a:cubicBezTo>
                      <a:pt x="814" y="802"/>
                      <a:pt x="814" y="802"/>
                      <a:pt x="814" y="802"/>
                    </a:cubicBezTo>
                    <a:cubicBezTo>
                      <a:pt x="814" y="806"/>
                      <a:pt x="814" y="810"/>
                      <a:pt x="814" y="81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43" name="Freeform 104"/>
              <p:cNvSpPr>
                <a:spLocks noChangeArrowheads="1"/>
              </p:cNvSpPr>
              <p:nvPr/>
            </p:nvSpPr>
            <p:spPr bwMode="auto">
              <a:xfrm>
                <a:off x="1866900" y="0"/>
                <a:ext cx="1787525" cy="1789113"/>
              </a:xfrm>
              <a:custGeom>
                <a:avLst/>
                <a:gdLst>
                  <a:gd name="T0" fmla="*/ 1787525 w 782"/>
                  <a:gd name="T1" fmla="*/ 1759371 h 782"/>
                  <a:gd name="T2" fmla="*/ 1787525 w 782"/>
                  <a:gd name="T3" fmla="*/ 1789113 h 782"/>
                  <a:gd name="T4" fmla="*/ 0 w 782"/>
                  <a:gd name="T5" fmla="*/ 0 h 782"/>
                  <a:gd name="T6" fmla="*/ 29716 w 782"/>
                  <a:gd name="T7" fmla="*/ 2288 h 782"/>
                  <a:gd name="T8" fmla="*/ 1787525 w 782"/>
                  <a:gd name="T9" fmla="*/ 1759371 h 782"/>
                  <a:gd name="T10" fmla="*/ 0 60000 65536"/>
                  <a:gd name="T11" fmla="*/ 0 60000 65536"/>
                  <a:gd name="T12" fmla="*/ 0 60000 65536"/>
                  <a:gd name="T13" fmla="*/ 0 60000 65536"/>
                  <a:gd name="T14" fmla="*/ 0 60000 65536"/>
                  <a:gd name="T15" fmla="*/ 0 w 782"/>
                  <a:gd name="T16" fmla="*/ 0 h 782"/>
                  <a:gd name="T17" fmla="*/ 782 w 782"/>
                  <a:gd name="T18" fmla="*/ 782 h 782"/>
                </a:gdLst>
                <a:ahLst/>
                <a:cxnLst>
                  <a:cxn ang="T10">
                    <a:pos x="T0" y="T1"/>
                  </a:cxn>
                  <a:cxn ang="T11">
                    <a:pos x="T2" y="T3"/>
                  </a:cxn>
                  <a:cxn ang="T12">
                    <a:pos x="T4" y="T5"/>
                  </a:cxn>
                  <a:cxn ang="T13">
                    <a:pos x="T6" y="T7"/>
                  </a:cxn>
                  <a:cxn ang="T14">
                    <a:pos x="T8" y="T9"/>
                  </a:cxn>
                </a:cxnLst>
                <a:rect l="T15" t="T16" r="T17" b="T18"/>
                <a:pathLst>
                  <a:path w="782" h="782">
                    <a:moveTo>
                      <a:pt x="782" y="769"/>
                    </a:moveTo>
                    <a:cubicBezTo>
                      <a:pt x="782" y="774"/>
                      <a:pt x="782" y="778"/>
                      <a:pt x="782" y="782"/>
                    </a:cubicBezTo>
                    <a:cubicBezTo>
                      <a:pt x="0" y="0"/>
                      <a:pt x="0" y="0"/>
                      <a:pt x="0" y="0"/>
                    </a:cubicBezTo>
                    <a:cubicBezTo>
                      <a:pt x="4" y="0"/>
                      <a:pt x="9" y="1"/>
                      <a:pt x="13" y="1"/>
                    </a:cubicBezTo>
                    <a:lnTo>
                      <a:pt x="782" y="769"/>
                    </a:ln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44" name="Freeform 105"/>
              <p:cNvSpPr>
                <a:spLocks noChangeArrowheads="1"/>
              </p:cNvSpPr>
              <p:nvPr/>
            </p:nvSpPr>
            <p:spPr bwMode="auto">
              <a:xfrm>
                <a:off x="1944688" y="4762"/>
                <a:ext cx="1708150" cy="1708150"/>
              </a:xfrm>
              <a:custGeom>
                <a:avLst/>
                <a:gdLst>
                  <a:gd name="T0" fmla="*/ 32014 w 747"/>
                  <a:gd name="T1" fmla="*/ 2287 h 747"/>
                  <a:gd name="T2" fmla="*/ 1705863 w 747"/>
                  <a:gd name="T3" fmla="*/ 1676136 h 747"/>
                  <a:gd name="T4" fmla="*/ 1708150 w 747"/>
                  <a:gd name="T5" fmla="*/ 1708150 h 747"/>
                  <a:gd name="T6" fmla="*/ 0 w 747"/>
                  <a:gd name="T7" fmla="*/ 0 h 747"/>
                  <a:gd name="T8" fmla="*/ 32014 w 747"/>
                  <a:gd name="T9" fmla="*/ 2287 h 747"/>
                  <a:gd name="T10" fmla="*/ 0 60000 65536"/>
                  <a:gd name="T11" fmla="*/ 0 60000 65536"/>
                  <a:gd name="T12" fmla="*/ 0 60000 65536"/>
                  <a:gd name="T13" fmla="*/ 0 60000 65536"/>
                  <a:gd name="T14" fmla="*/ 0 60000 65536"/>
                  <a:gd name="T15" fmla="*/ 0 w 747"/>
                  <a:gd name="T16" fmla="*/ 0 h 747"/>
                  <a:gd name="T17" fmla="*/ 747 w 747"/>
                  <a:gd name="T18" fmla="*/ 747 h 747"/>
                </a:gdLst>
                <a:ahLst/>
                <a:cxnLst>
                  <a:cxn ang="T10">
                    <a:pos x="T0" y="T1"/>
                  </a:cxn>
                  <a:cxn ang="T11">
                    <a:pos x="T2" y="T3"/>
                  </a:cxn>
                  <a:cxn ang="T12">
                    <a:pos x="T4" y="T5"/>
                  </a:cxn>
                  <a:cxn ang="T13">
                    <a:pos x="T6" y="T7"/>
                  </a:cxn>
                  <a:cxn ang="T14">
                    <a:pos x="T8" y="T9"/>
                  </a:cxn>
                </a:cxnLst>
                <a:rect l="T15" t="T16" r="T17" b="T18"/>
                <a:pathLst>
                  <a:path w="747" h="747">
                    <a:moveTo>
                      <a:pt x="14" y="1"/>
                    </a:moveTo>
                    <a:cubicBezTo>
                      <a:pt x="746" y="733"/>
                      <a:pt x="746" y="733"/>
                      <a:pt x="746" y="733"/>
                    </a:cubicBezTo>
                    <a:cubicBezTo>
                      <a:pt x="746" y="738"/>
                      <a:pt x="746" y="742"/>
                      <a:pt x="747" y="747"/>
                    </a:cubicBezTo>
                    <a:cubicBezTo>
                      <a:pt x="0" y="0"/>
                      <a:pt x="0" y="0"/>
                      <a:pt x="0" y="0"/>
                    </a:cubicBezTo>
                    <a:cubicBezTo>
                      <a:pt x="4" y="0"/>
                      <a:pt x="9" y="0"/>
                      <a:pt x="14" y="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45" name="Freeform 106"/>
              <p:cNvSpPr>
                <a:spLocks noChangeArrowheads="1"/>
              </p:cNvSpPr>
              <p:nvPr/>
            </p:nvSpPr>
            <p:spPr bwMode="auto">
              <a:xfrm>
                <a:off x="2024063" y="11112"/>
                <a:ext cx="1622425" cy="1622425"/>
              </a:xfrm>
              <a:custGeom>
                <a:avLst/>
                <a:gdLst>
                  <a:gd name="T0" fmla="*/ 32037 w 709"/>
                  <a:gd name="T1" fmla="*/ 2288 h 709"/>
                  <a:gd name="T2" fmla="*/ 1617848 w 709"/>
                  <a:gd name="T3" fmla="*/ 1588100 h 709"/>
                  <a:gd name="T4" fmla="*/ 1622425 w 709"/>
                  <a:gd name="T5" fmla="*/ 1622425 h 709"/>
                  <a:gd name="T6" fmla="*/ 0 w 709"/>
                  <a:gd name="T7" fmla="*/ 0 h 709"/>
                  <a:gd name="T8" fmla="*/ 32037 w 709"/>
                  <a:gd name="T9" fmla="*/ 2288 h 709"/>
                  <a:gd name="T10" fmla="*/ 0 60000 65536"/>
                  <a:gd name="T11" fmla="*/ 0 60000 65536"/>
                  <a:gd name="T12" fmla="*/ 0 60000 65536"/>
                  <a:gd name="T13" fmla="*/ 0 60000 65536"/>
                  <a:gd name="T14" fmla="*/ 0 60000 65536"/>
                  <a:gd name="T15" fmla="*/ 0 w 709"/>
                  <a:gd name="T16" fmla="*/ 0 h 709"/>
                  <a:gd name="T17" fmla="*/ 709 w 709"/>
                  <a:gd name="T18" fmla="*/ 709 h 709"/>
                </a:gdLst>
                <a:ahLst/>
                <a:cxnLst>
                  <a:cxn ang="T10">
                    <a:pos x="T0" y="T1"/>
                  </a:cxn>
                  <a:cxn ang="T11">
                    <a:pos x="T2" y="T3"/>
                  </a:cxn>
                  <a:cxn ang="T12">
                    <a:pos x="T4" y="T5"/>
                  </a:cxn>
                  <a:cxn ang="T13">
                    <a:pos x="T6" y="T7"/>
                  </a:cxn>
                  <a:cxn ang="T14">
                    <a:pos x="T8" y="T9"/>
                  </a:cxn>
                </a:cxnLst>
                <a:rect l="T15" t="T16" r="T17" b="T18"/>
                <a:pathLst>
                  <a:path w="709" h="709">
                    <a:moveTo>
                      <a:pt x="14" y="1"/>
                    </a:moveTo>
                    <a:cubicBezTo>
                      <a:pt x="707" y="694"/>
                      <a:pt x="707" y="694"/>
                      <a:pt x="707" y="694"/>
                    </a:cubicBezTo>
                    <a:cubicBezTo>
                      <a:pt x="708" y="699"/>
                      <a:pt x="708" y="704"/>
                      <a:pt x="709" y="709"/>
                    </a:cubicBezTo>
                    <a:cubicBezTo>
                      <a:pt x="0" y="0"/>
                      <a:pt x="0" y="0"/>
                      <a:pt x="0" y="0"/>
                    </a:cubicBezTo>
                    <a:cubicBezTo>
                      <a:pt x="5" y="0"/>
                      <a:pt x="9" y="1"/>
                      <a:pt x="14" y="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46" name="Freeform 107"/>
              <p:cNvSpPr>
                <a:spLocks noChangeArrowheads="1"/>
              </p:cNvSpPr>
              <p:nvPr/>
            </p:nvSpPr>
            <p:spPr bwMode="auto">
              <a:xfrm>
                <a:off x="2109788" y="23812"/>
                <a:ext cx="1524000" cy="1524000"/>
              </a:xfrm>
              <a:custGeom>
                <a:avLst/>
                <a:gdLst>
                  <a:gd name="T0" fmla="*/ 34273 w 667"/>
                  <a:gd name="T1" fmla="*/ 4570 h 667"/>
                  <a:gd name="T2" fmla="*/ 1517145 w 667"/>
                  <a:gd name="T3" fmla="*/ 1487442 h 667"/>
                  <a:gd name="T4" fmla="*/ 1524000 w 667"/>
                  <a:gd name="T5" fmla="*/ 1524000 h 667"/>
                  <a:gd name="T6" fmla="*/ 0 w 667"/>
                  <a:gd name="T7" fmla="*/ 0 h 667"/>
                  <a:gd name="T8" fmla="*/ 34273 w 667"/>
                  <a:gd name="T9" fmla="*/ 4570 h 667"/>
                  <a:gd name="T10" fmla="*/ 0 60000 65536"/>
                  <a:gd name="T11" fmla="*/ 0 60000 65536"/>
                  <a:gd name="T12" fmla="*/ 0 60000 65536"/>
                  <a:gd name="T13" fmla="*/ 0 60000 65536"/>
                  <a:gd name="T14" fmla="*/ 0 60000 65536"/>
                  <a:gd name="T15" fmla="*/ 0 w 667"/>
                  <a:gd name="T16" fmla="*/ 0 h 667"/>
                  <a:gd name="T17" fmla="*/ 667 w 667"/>
                  <a:gd name="T18" fmla="*/ 667 h 667"/>
                </a:gdLst>
                <a:ahLst/>
                <a:cxnLst>
                  <a:cxn ang="T10">
                    <a:pos x="T0" y="T1"/>
                  </a:cxn>
                  <a:cxn ang="T11">
                    <a:pos x="T2" y="T3"/>
                  </a:cxn>
                  <a:cxn ang="T12">
                    <a:pos x="T4" y="T5"/>
                  </a:cxn>
                  <a:cxn ang="T13">
                    <a:pos x="T6" y="T7"/>
                  </a:cxn>
                  <a:cxn ang="T14">
                    <a:pos x="T8" y="T9"/>
                  </a:cxn>
                </a:cxnLst>
                <a:rect l="T15" t="T16" r="T17" b="T18"/>
                <a:pathLst>
                  <a:path w="667" h="667">
                    <a:moveTo>
                      <a:pt x="15" y="2"/>
                    </a:moveTo>
                    <a:cubicBezTo>
                      <a:pt x="664" y="651"/>
                      <a:pt x="664" y="651"/>
                      <a:pt x="664" y="651"/>
                    </a:cubicBezTo>
                    <a:cubicBezTo>
                      <a:pt x="665" y="656"/>
                      <a:pt x="666" y="662"/>
                      <a:pt x="667" y="667"/>
                    </a:cubicBezTo>
                    <a:cubicBezTo>
                      <a:pt x="0" y="0"/>
                      <a:pt x="0" y="0"/>
                      <a:pt x="0" y="0"/>
                    </a:cubicBezTo>
                    <a:cubicBezTo>
                      <a:pt x="5" y="0"/>
                      <a:pt x="10" y="1"/>
                      <a:pt x="15" y="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47" name="Freeform 108"/>
              <p:cNvSpPr>
                <a:spLocks noChangeArrowheads="1"/>
              </p:cNvSpPr>
              <p:nvPr/>
            </p:nvSpPr>
            <p:spPr bwMode="auto">
              <a:xfrm>
                <a:off x="2198688" y="39687"/>
                <a:ext cx="1419225" cy="1417638"/>
              </a:xfrm>
              <a:custGeom>
                <a:avLst/>
                <a:gdLst>
                  <a:gd name="T0" fmla="*/ 36566 w 621"/>
                  <a:gd name="T1" fmla="*/ 6860 h 620"/>
                  <a:gd name="T2" fmla="*/ 1410083 w 621"/>
                  <a:gd name="T3" fmla="*/ 1381054 h 620"/>
                  <a:gd name="T4" fmla="*/ 1419225 w 621"/>
                  <a:gd name="T5" fmla="*/ 1417638 h 620"/>
                  <a:gd name="T6" fmla="*/ 0 w 621"/>
                  <a:gd name="T7" fmla="*/ 0 h 620"/>
                  <a:gd name="T8" fmla="*/ 36566 w 621"/>
                  <a:gd name="T9" fmla="*/ 6860 h 620"/>
                  <a:gd name="T10" fmla="*/ 0 60000 65536"/>
                  <a:gd name="T11" fmla="*/ 0 60000 65536"/>
                  <a:gd name="T12" fmla="*/ 0 60000 65536"/>
                  <a:gd name="T13" fmla="*/ 0 60000 65536"/>
                  <a:gd name="T14" fmla="*/ 0 60000 65536"/>
                  <a:gd name="T15" fmla="*/ 0 w 621"/>
                  <a:gd name="T16" fmla="*/ 0 h 620"/>
                  <a:gd name="T17" fmla="*/ 621 w 621"/>
                  <a:gd name="T18" fmla="*/ 620 h 620"/>
                </a:gdLst>
                <a:ahLst/>
                <a:cxnLst>
                  <a:cxn ang="T10">
                    <a:pos x="T0" y="T1"/>
                  </a:cxn>
                  <a:cxn ang="T11">
                    <a:pos x="T2" y="T3"/>
                  </a:cxn>
                  <a:cxn ang="T12">
                    <a:pos x="T4" y="T5"/>
                  </a:cxn>
                  <a:cxn ang="T13">
                    <a:pos x="T6" y="T7"/>
                  </a:cxn>
                  <a:cxn ang="T14">
                    <a:pos x="T8" y="T9"/>
                  </a:cxn>
                </a:cxnLst>
                <a:rect l="T15" t="T16" r="T17" b="T18"/>
                <a:pathLst>
                  <a:path w="621" h="620">
                    <a:moveTo>
                      <a:pt x="16" y="3"/>
                    </a:moveTo>
                    <a:cubicBezTo>
                      <a:pt x="617" y="604"/>
                      <a:pt x="617" y="604"/>
                      <a:pt x="617" y="604"/>
                    </a:cubicBezTo>
                    <a:cubicBezTo>
                      <a:pt x="619" y="609"/>
                      <a:pt x="620" y="615"/>
                      <a:pt x="621" y="620"/>
                    </a:cubicBezTo>
                    <a:cubicBezTo>
                      <a:pt x="0" y="0"/>
                      <a:pt x="0" y="0"/>
                      <a:pt x="0" y="0"/>
                    </a:cubicBezTo>
                    <a:cubicBezTo>
                      <a:pt x="5" y="1"/>
                      <a:pt x="11" y="2"/>
                      <a:pt x="16" y="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48" name="Freeform 109"/>
              <p:cNvSpPr>
                <a:spLocks noChangeArrowheads="1"/>
              </p:cNvSpPr>
              <p:nvPr/>
            </p:nvSpPr>
            <p:spPr bwMode="auto">
              <a:xfrm>
                <a:off x="2293938" y="60325"/>
                <a:ext cx="1301750" cy="1300163"/>
              </a:xfrm>
              <a:custGeom>
                <a:avLst/>
                <a:gdLst>
                  <a:gd name="T0" fmla="*/ 41180 w 569"/>
                  <a:gd name="T1" fmla="*/ 11425 h 569"/>
                  <a:gd name="T2" fmla="*/ 1290311 w 569"/>
                  <a:gd name="T3" fmla="*/ 1261318 h 569"/>
                  <a:gd name="T4" fmla="*/ 1301750 w 569"/>
                  <a:gd name="T5" fmla="*/ 1300163 h 569"/>
                  <a:gd name="T6" fmla="*/ 0 w 569"/>
                  <a:gd name="T7" fmla="*/ 0 h 569"/>
                  <a:gd name="T8" fmla="*/ 41180 w 569"/>
                  <a:gd name="T9" fmla="*/ 11425 h 569"/>
                  <a:gd name="T10" fmla="*/ 0 60000 65536"/>
                  <a:gd name="T11" fmla="*/ 0 60000 65536"/>
                  <a:gd name="T12" fmla="*/ 0 60000 65536"/>
                  <a:gd name="T13" fmla="*/ 0 60000 65536"/>
                  <a:gd name="T14" fmla="*/ 0 60000 65536"/>
                  <a:gd name="T15" fmla="*/ 0 w 569"/>
                  <a:gd name="T16" fmla="*/ 0 h 569"/>
                  <a:gd name="T17" fmla="*/ 569 w 569"/>
                  <a:gd name="T18" fmla="*/ 569 h 569"/>
                </a:gdLst>
                <a:ahLst/>
                <a:cxnLst>
                  <a:cxn ang="T10">
                    <a:pos x="T0" y="T1"/>
                  </a:cxn>
                  <a:cxn ang="T11">
                    <a:pos x="T2" y="T3"/>
                  </a:cxn>
                  <a:cxn ang="T12">
                    <a:pos x="T4" y="T5"/>
                  </a:cxn>
                  <a:cxn ang="T13">
                    <a:pos x="T6" y="T7"/>
                  </a:cxn>
                  <a:cxn ang="T14">
                    <a:pos x="T8" y="T9"/>
                  </a:cxn>
                </a:cxnLst>
                <a:rect l="T15" t="T16" r="T17" b="T18"/>
                <a:pathLst>
                  <a:path w="569" h="569">
                    <a:moveTo>
                      <a:pt x="18" y="5"/>
                    </a:moveTo>
                    <a:cubicBezTo>
                      <a:pt x="564" y="552"/>
                      <a:pt x="564" y="552"/>
                      <a:pt x="564" y="552"/>
                    </a:cubicBezTo>
                    <a:cubicBezTo>
                      <a:pt x="566" y="558"/>
                      <a:pt x="567" y="563"/>
                      <a:pt x="569" y="569"/>
                    </a:cubicBezTo>
                    <a:cubicBezTo>
                      <a:pt x="0" y="0"/>
                      <a:pt x="0" y="0"/>
                      <a:pt x="0" y="0"/>
                    </a:cubicBezTo>
                    <a:cubicBezTo>
                      <a:pt x="6" y="2"/>
                      <a:pt x="12" y="4"/>
                      <a:pt x="18" y="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49" name="Freeform 110"/>
              <p:cNvSpPr>
                <a:spLocks noChangeArrowheads="1"/>
              </p:cNvSpPr>
              <p:nvPr/>
            </p:nvSpPr>
            <p:spPr bwMode="auto">
              <a:xfrm>
                <a:off x="2400300" y="92075"/>
                <a:ext cx="1163638" cy="1165225"/>
              </a:xfrm>
              <a:custGeom>
                <a:avLst/>
                <a:gdLst>
                  <a:gd name="T0" fmla="*/ 43436 w 509"/>
                  <a:gd name="T1" fmla="*/ 15993 h 510"/>
                  <a:gd name="T2" fmla="*/ 1149921 w 509"/>
                  <a:gd name="T3" fmla="*/ 1119530 h 510"/>
                  <a:gd name="T4" fmla="*/ 1163638 w 509"/>
                  <a:gd name="T5" fmla="*/ 1165225 h 510"/>
                  <a:gd name="T6" fmla="*/ 0 w 509"/>
                  <a:gd name="T7" fmla="*/ 0 h 510"/>
                  <a:gd name="T8" fmla="*/ 43436 w 509"/>
                  <a:gd name="T9" fmla="*/ 15993 h 510"/>
                  <a:gd name="T10" fmla="*/ 0 60000 65536"/>
                  <a:gd name="T11" fmla="*/ 0 60000 65536"/>
                  <a:gd name="T12" fmla="*/ 0 60000 65536"/>
                  <a:gd name="T13" fmla="*/ 0 60000 65536"/>
                  <a:gd name="T14" fmla="*/ 0 60000 65536"/>
                  <a:gd name="T15" fmla="*/ 0 w 509"/>
                  <a:gd name="T16" fmla="*/ 0 h 510"/>
                  <a:gd name="T17" fmla="*/ 509 w 509"/>
                  <a:gd name="T18" fmla="*/ 510 h 510"/>
                </a:gdLst>
                <a:ahLst/>
                <a:cxnLst>
                  <a:cxn ang="T10">
                    <a:pos x="T0" y="T1"/>
                  </a:cxn>
                  <a:cxn ang="T11">
                    <a:pos x="T2" y="T3"/>
                  </a:cxn>
                  <a:cxn ang="T12">
                    <a:pos x="T4" y="T5"/>
                  </a:cxn>
                  <a:cxn ang="T13">
                    <a:pos x="T6" y="T7"/>
                  </a:cxn>
                  <a:cxn ang="T14">
                    <a:pos x="T8" y="T9"/>
                  </a:cxn>
                </a:cxnLst>
                <a:rect l="T15" t="T16" r="T17" b="T18"/>
                <a:pathLst>
                  <a:path w="509" h="510">
                    <a:moveTo>
                      <a:pt x="19" y="7"/>
                    </a:moveTo>
                    <a:cubicBezTo>
                      <a:pt x="503" y="490"/>
                      <a:pt x="503" y="490"/>
                      <a:pt x="503" y="490"/>
                    </a:cubicBezTo>
                    <a:cubicBezTo>
                      <a:pt x="505" y="497"/>
                      <a:pt x="507" y="503"/>
                      <a:pt x="509" y="510"/>
                    </a:cubicBezTo>
                    <a:cubicBezTo>
                      <a:pt x="0" y="0"/>
                      <a:pt x="0" y="0"/>
                      <a:pt x="0" y="0"/>
                    </a:cubicBezTo>
                    <a:cubicBezTo>
                      <a:pt x="6" y="2"/>
                      <a:pt x="13" y="4"/>
                      <a:pt x="19" y="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50" name="Freeform 111"/>
              <p:cNvSpPr>
                <a:spLocks noChangeArrowheads="1"/>
              </p:cNvSpPr>
              <p:nvPr/>
            </p:nvSpPr>
            <p:spPr bwMode="auto">
              <a:xfrm>
                <a:off x="2514600" y="134937"/>
                <a:ext cx="1008063" cy="1006475"/>
              </a:xfrm>
              <a:custGeom>
                <a:avLst/>
                <a:gdLst>
                  <a:gd name="T0" fmla="*/ 52575 w 441"/>
                  <a:gd name="T1" fmla="*/ 20587 h 440"/>
                  <a:gd name="T2" fmla="*/ 985204 w 441"/>
                  <a:gd name="T3" fmla="*/ 953864 h 440"/>
                  <a:gd name="T4" fmla="*/ 1008063 w 441"/>
                  <a:gd name="T5" fmla="*/ 1006475 h 440"/>
                  <a:gd name="T6" fmla="*/ 0 w 441"/>
                  <a:gd name="T7" fmla="*/ 0 h 440"/>
                  <a:gd name="T8" fmla="*/ 52575 w 441"/>
                  <a:gd name="T9" fmla="*/ 20587 h 440"/>
                  <a:gd name="T10" fmla="*/ 0 60000 65536"/>
                  <a:gd name="T11" fmla="*/ 0 60000 65536"/>
                  <a:gd name="T12" fmla="*/ 0 60000 65536"/>
                  <a:gd name="T13" fmla="*/ 0 60000 65536"/>
                  <a:gd name="T14" fmla="*/ 0 60000 65536"/>
                  <a:gd name="T15" fmla="*/ 0 w 441"/>
                  <a:gd name="T16" fmla="*/ 0 h 440"/>
                  <a:gd name="T17" fmla="*/ 441 w 441"/>
                  <a:gd name="T18" fmla="*/ 440 h 440"/>
                </a:gdLst>
                <a:ahLst/>
                <a:cxnLst>
                  <a:cxn ang="T10">
                    <a:pos x="T0" y="T1"/>
                  </a:cxn>
                  <a:cxn ang="T11">
                    <a:pos x="T2" y="T3"/>
                  </a:cxn>
                  <a:cxn ang="T12">
                    <a:pos x="T4" y="T5"/>
                  </a:cxn>
                  <a:cxn ang="T13">
                    <a:pos x="T6" y="T7"/>
                  </a:cxn>
                  <a:cxn ang="T14">
                    <a:pos x="T8" y="T9"/>
                  </a:cxn>
                </a:cxnLst>
                <a:rect l="T15" t="T16" r="T17" b="T18"/>
                <a:pathLst>
                  <a:path w="441" h="440">
                    <a:moveTo>
                      <a:pt x="23" y="9"/>
                    </a:moveTo>
                    <a:cubicBezTo>
                      <a:pt x="431" y="417"/>
                      <a:pt x="431" y="417"/>
                      <a:pt x="431" y="417"/>
                    </a:cubicBezTo>
                    <a:cubicBezTo>
                      <a:pt x="435" y="425"/>
                      <a:pt x="438" y="432"/>
                      <a:pt x="441" y="440"/>
                    </a:cubicBezTo>
                    <a:cubicBezTo>
                      <a:pt x="0" y="0"/>
                      <a:pt x="0" y="0"/>
                      <a:pt x="0" y="0"/>
                    </a:cubicBezTo>
                    <a:cubicBezTo>
                      <a:pt x="8" y="3"/>
                      <a:pt x="16" y="6"/>
                      <a:pt x="23" y="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51" name="Freeform 112"/>
              <p:cNvSpPr>
                <a:spLocks noChangeArrowheads="1"/>
              </p:cNvSpPr>
              <p:nvPr/>
            </p:nvSpPr>
            <p:spPr bwMode="auto">
              <a:xfrm>
                <a:off x="2649538" y="195262"/>
                <a:ext cx="811213" cy="811213"/>
              </a:xfrm>
              <a:custGeom>
                <a:avLst/>
                <a:gdLst>
                  <a:gd name="T0" fmla="*/ 63983 w 355"/>
                  <a:gd name="T1" fmla="*/ 34277 h 355"/>
                  <a:gd name="T2" fmla="*/ 779222 w 355"/>
                  <a:gd name="T3" fmla="*/ 749515 h 355"/>
                  <a:gd name="T4" fmla="*/ 811213 w 355"/>
                  <a:gd name="T5" fmla="*/ 811213 h 355"/>
                  <a:gd name="T6" fmla="*/ 0 w 355"/>
                  <a:gd name="T7" fmla="*/ 0 h 355"/>
                  <a:gd name="T8" fmla="*/ 63983 w 355"/>
                  <a:gd name="T9" fmla="*/ 34277 h 355"/>
                  <a:gd name="T10" fmla="*/ 0 60000 65536"/>
                  <a:gd name="T11" fmla="*/ 0 60000 65536"/>
                  <a:gd name="T12" fmla="*/ 0 60000 65536"/>
                  <a:gd name="T13" fmla="*/ 0 60000 65536"/>
                  <a:gd name="T14" fmla="*/ 0 60000 65536"/>
                  <a:gd name="T15" fmla="*/ 0 w 355"/>
                  <a:gd name="T16" fmla="*/ 0 h 355"/>
                  <a:gd name="T17" fmla="*/ 355 w 355"/>
                  <a:gd name="T18" fmla="*/ 355 h 355"/>
                </a:gdLst>
                <a:ahLst/>
                <a:cxnLst>
                  <a:cxn ang="T10">
                    <a:pos x="T0" y="T1"/>
                  </a:cxn>
                  <a:cxn ang="T11">
                    <a:pos x="T2" y="T3"/>
                  </a:cxn>
                  <a:cxn ang="T12">
                    <a:pos x="T4" y="T5"/>
                  </a:cxn>
                  <a:cxn ang="T13">
                    <a:pos x="T6" y="T7"/>
                  </a:cxn>
                  <a:cxn ang="T14">
                    <a:pos x="T8" y="T9"/>
                  </a:cxn>
                </a:cxnLst>
                <a:rect l="T15" t="T16" r="T17" b="T18"/>
                <a:pathLst>
                  <a:path w="355" h="355">
                    <a:moveTo>
                      <a:pt x="28" y="15"/>
                    </a:moveTo>
                    <a:cubicBezTo>
                      <a:pt x="341" y="328"/>
                      <a:pt x="341" y="328"/>
                      <a:pt x="341" y="328"/>
                    </a:cubicBezTo>
                    <a:cubicBezTo>
                      <a:pt x="346" y="337"/>
                      <a:pt x="350" y="346"/>
                      <a:pt x="355" y="355"/>
                    </a:cubicBezTo>
                    <a:cubicBezTo>
                      <a:pt x="0" y="0"/>
                      <a:pt x="0" y="0"/>
                      <a:pt x="0" y="0"/>
                    </a:cubicBezTo>
                    <a:cubicBezTo>
                      <a:pt x="10" y="5"/>
                      <a:pt x="19" y="10"/>
                      <a:pt x="28" y="1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52" name="Freeform 113"/>
              <p:cNvSpPr>
                <a:spLocks noChangeArrowheads="1"/>
              </p:cNvSpPr>
              <p:nvPr/>
            </p:nvSpPr>
            <p:spPr bwMode="auto">
              <a:xfrm>
                <a:off x="2822575" y="295275"/>
                <a:ext cx="538163" cy="536575"/>
              </a:xfrm>
              <a:custGeom>
                <a:avLst/>
                <a:gdLst>
                  <a:gd name="T0" fmla="*/ 98472 w 235"/>
                  <a:gd name="T1" fmla="*/ 68499 h 235"/>
                  <a:gd name="T2" fmla="*/ 471751 w 235"/>
                  <a:gd name="T3" fmla="*/ 440676 h 235"/>
                  <a:gd name="T4" fmla="*/ 538163 w 235"/>
                  <a:gd name="T5" fmla="*/ 536575 h 235"/>
                  <a:gd name="T6" fmla="*/ 0 w 235"/>
                  <a:gd name="T7" fmla="*/ 0 h 235"/>
                  <a:gd name="T8" fmla="*/ 98472 w 235"/>
                  <a:gd name="T9" fmla="*/ 68499 h 235"/>
                  <a:gd name="T10" fmla="*/ 0 60000 65536"/>
                  <a:gd name="T11" fmla="*/ 0 60000 65536"/>
                  <a:gd name="T12" fmla="*/ 0 60000 65536"/>
                  <a:gd name="T13" fmla="*/ 0 60000 65536"/>
                  <a:gd name="T14" fmla="*/ 0 60000 65536"/>
                  <a:gd name="T15" fmla="*/ 0 w 235"/>
                  <a:gd name="T16" fmla="*/ 0 h 235"/>
                  <a:gd name="T17" fmla="*/ 235 w 235"/>
                  <a:gd name="T18" fmla="*/ 235 h 235"/>
                </a:gdLst>
                <a:ahLst/>
                <a:cxnLst>
                  <a:cxn ang="T10">
                    <a:pos x="T0" y="T1"/>
                  </a:cxn>
                  <a:cxn ang="T11">
                    <a:pos x="T2" y="T3"/>
                  </a:cxn>
                  <a:cxn ang="T12">
                    <a:pos x="T4" y="T5"/>
                  </a:cxn>
                  <a:cxn ang="T13">
                    <a:pos x="T6" y="T7"/>
                  </a:cxn>
                  <a:cxn ang="T14">
                    <a:pos x="T8" y="T9"/>
                  </a:cxn>
                </a:cxnLst>
                <a:rect l="T15" t="T16" r="T17" b="T18"/>
                <a:pathLst>
                  <a:path w="235" h="235">
                    <a:moveTo>
                      <a:pt x="43" y="30"/>
                    </a:moveTo>
                    <a:cubicBezTo>
                      <a:pt x="206" y="193"/>
                      <a:pt x="206" y="193"/>
                      <a:pt x="206" y="193"/>
                    </a:cubicBezTo>
                    <a:cubicBezTo>
                      <a:pt x="216" y="206"/>
                      <a:pt x="226" y="221"/>
                      <a:pt x="235" y="235"/>
                    </a:cubicBezTo>
                    <a:cubicBezTo>
                      <a:pt x="0" y="0"/>
                      <a:pt x="0" y="0"/>
                      <a:pt x="0" y="0"/>
                    </a:cubicBezTo>
                    <a:cubicBezTo>
                      <a:pt x="15" y="9"/>
                      <a:pt x="29" y="19"/>
                      <a:pt x="43" y="30"/>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53" name="Rectangle 117"/>
              <p:cNvSpPr>
                <a:spLocks noChangeArrowheads="1"/>
              </p:cNvSpPr>
              <p:nvPr/>
            </p:nvSpPr>
            <p:spPr bwMode="auto">
              <a:xfrm>
                <a:off x="3498850" y="974725"/>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50" name="Freeform 114"/>
            <p:cNvSpPr>
              <a:spLocks noChangeArrowheads="1"/>
            </p:cNvSpPr>
            <p:nvPr/>
          </p:nvSpPr>
          <p:spPr bwMode="auto">
            <a:xfrm>
              <a:off x="4247318" y="4579910"/>
              <a:ext cx="3379787" cy="1128712"/>
            </a:xfrm>
            <a:custGeom>
              <a:avLst/>
              <a:gdLst>
                <a:gd name="T0" fmla="*/ 0 w 1478"/>
                <a:gd name="T1" fmla="*/ 0 h 494"/>
                <a:gd name="T2" fmla="*/ 1689894 w 1478"/>
                <a:gd name="T3" fmla="*/ 1128712 h 494"/>
                <a:gd name="T4" fmla="*/ 3379787 w 1478"/>
                <a:gd name="T5" fmla="*/ 0 h 494"/>
                <a:gd name="T6" fmla="*/ 0 w 1478"/>
                <a:gd name="T7" fmla="*/ 0 h 494"/>
                <a:gd name="T8" fmla="*/ 0 60000 65536"/>
                <a:gd name="T9" fmla="*/ 0 60000 65536"/>
                <a:gd name="T10" fmla="*/ 0 60000 65536"/>
                <a:gd name="T11" fmla="*/ 0 60000 65536"/>
                <a:gd name="T12" fmla="*/ 0 w 1478"/>
                <a:gd name="T13" fmla="*/ 0 h 494"/>
                <a:gd name="T14" fmla="*/ 1478 w 1478"/>
                <a:gd name="T15" fmla="*/ 494 h 494"/>
              </a:gdLst>
              <a:ahLst/>
              <a:cxnLst>
                <a:cxn ang="T8">
                  <a:pos x="T0" y="T1"/>
                </a:cxn>
                <a:cxn ang="T9">
                  <a:pos x="T2" y="T3"/>
                </a:cxn>
                <a:cxn ang="T10">
                  <a:pos x="T4" y="T5"/>
                </a:cxn>
                <a:cxn ang="T11">
                  <a:pos x="T6" y="T7"/>
                </a:cxn>
              </a:cxnLst>
              <a:rect l="T12" t="T13" r="T14" b="T15"/>
              <a:pathLst>
                <a:path w="1478" h="494">
                  <a:moveTo>
                    <a:pt x="0" y="0"/>
                  </a:moveTo>
                  <a:cubicBezTo>
                    <a:pt x="120" y="290"/>
                    <a:pt x="406" y="494"/>
                    <a:pt x="739" y="494"/>
                  </a:cubicBezTo>
                  <a:cubicBezTo>
                    <a:pt x="1072" y="494"/>
                    <a:pt x="1358" y="290"/>
                    <a:pt x="1478" y="0"/>
                  </a:cubicBezTo>
                  <a:lnTo>
                    <a:pt x="0" y="0"/>
                  </a:lnTo>
                  <a:close/>
                </a:path>
              </a:pathLst>
            </a:cu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51" name="组合 9"/>
            <p:cNvGrpSpPr/>
            <p:nvPr/>
          </p:nvGrpSpPr>
          <p:grpSpPr bwMode="auto">
            <a:xfrm>
              <a:off x="4177468" y="4186210"/>
              <a:ext cx="3602037" cy="915987"/>
              <a:chOff x="0" y="0"/>
              <a:chExt cx="3602038" cy="915987"/>
            </a:xfrm>
          </p:grpSpPr>
          <p:sp>
            <p:nvSpPr>
              <p:cNvPr id="80" name="Freeform 119">
                <a:hlinkClick r:id="rId2"/>
              </p:cNvPr>
              <p:cNvSpPr>
                <a:spLocks noChangeArrowheads="1"/>
              </p:cNvSpPr>
              <p:nvPr/>
            </p:nvSpPr>
            <p:spPr bwMode="auto">
              <a:xfrm>
                <a:off x="0" y="20637"/>
                <a:ext cx="1085850" cy="895350"/>
              </a:xfrm>
              <a:custGeom>
                <a:avLst/>
                <a:gdLst>
                  <a:gd name="T0" fmla="*/ 946404 w 475"/>
                  <a:gd name="T1" fmla="*/ 670940 h 391"/>
                  <a:gd name="T2" fmla="*/ 802386 w 475"/>
                  <a:gd name="T3" fmla="*/ 755666 h 391"/>
                  <a:gd name="T4" fmla="*/ 818388 w 475"/>
                  <a:gd name="T5" fmla="*/ 760246 h 391"/>
                  <a:gd name="T6" fmla="*/ 466344 w 475"/>
                  <a:gd name="T7" fmla="*/ 895350 h 391"/>
                  <a:gd name="T8" fmla="*/ 0 w 475"/>
                  <a:gd name="T9" fmla="*/ 332035 h 391"/>
                  <a:gd name="T10" fmla="*/ 299466 w 475"/>
                  <a:gd name="T11" fmla="*/ 290817 h 391"/>
                  <a:gd name="T12" fmla="*/ 464058 w 475"/>
                  <a:gd name="T13" fmla="*/ 0 h 391"/>
                  <a:gd name="T14" fmla="*/ 1085850 w 475"/>
                  <a:gd name="T15" fmla="*/ 627432 h 391"/>
                  <a:gd name="T16" fmla="*/ 1083564 w 475"/>
                  <a:gd name="T17" fmla="*/ 629722 h 391"/>
                  <a:gd name="T18" fmla="*/ 946404 w 475"/>
                  <a:gd name="T19" fmla="*/ 67094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5"/>
                  <a:gd name="T31" fmla="*/ 0 h 391"/>
                  <a:gd name="T32" fmla="*/ 475 w 475"/>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5" h="391">
                    <a:moveTo>
                      <a:pt x="414" y="293"/>
                    </a:moveTo>
                    <a:cubicBezTo>
                      <a:pt x="351" y="330"/>
                      <a:pt x="351" y="330"/>
                      <a:pt x="351" y="330"/>
                    </a:cubicBezTo>
                    <a:cubicBezTo>
                      <a:pt x="358" y="332"/>
                      <a:pt x="358" y="332"/>
                      <a:pt x="358" y="332"/>
                    </a:cubicBezTo>
                    <a:cubicBezTo>
                      <a:pt x="204" y="391"/>
                      <a:pt x="204" y="391"/>
                      <a:pt x="204" y="391"/>
                    </a:cubicBezTo>
                    <a:cubicBezTo>
                      <a:pt x="121" y="322"/>
                      <a:pt x="52" y="238"/>
                      <a:pt x="0" y="145"/>
                    </a:cubicBezTo>
                    <a:cubicBezTo>
                      <a:pt x="131" y="127"/>
                      <a:pt x="131" y="127"/>
                      <a:pt x="131" y="127"/>
                    </a:cubicBezTo>
                    <a:cubicBezTo>
                      <a:pt x="203" y="0"/>
                      <a:pt x="203" y="0"/>
                      <a:pt x="203" y="0"/>
                    </a:cubicBezTo>
                    <a:cubicBezTo>
                      <a:pt x="262" y="115"/>
                      <a:pt x="356" y="212"/>
                      <a:pt x="475" y="274"/>
                    </a:cubicBezTo>
                    <a:cubicBezTo>
                      <a:pt x="474" y="274"/>
                      <a:pt x="474" y="275"/>
                      <a:pt x="474" y="275"/>
                    </a:cubicBezTo>
                    <a:lnTo>
                      <a:pt x="414" y="293"/>
                    </a:lnTo>
                    <a:close/>
                  </a:path>
                </a:pathLst>
              </a:custGeom>
              <a:solidFill>
                <a:srgbClr val="1099A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81" name="Freeform 121">
                <a:hlinkClick r:id="rId2"/>
              </p:cNvPr>
              <p:cNvSpPr>
                <a:spLocks noChangeArrowheads="1"/>
              </p:cNvSpPr>
              <p:nvPr/>
            </p:nvSpPr>
            <p:spPr bwMode="auto">
              <a:xfrm>
                <a:off x="2517775" y="0"/>
                <a:ext cx="1084263" cy="895350"/>
              </a:xfrm>
              <a:custGeom>
                <a:avLst/>
                <a:gdLst>
                  <a:gd name="T0" fmla="*/ 137248 w 474"/>
                  <a:gd name="T1" fmla="*/ 673230 h 391"/>
                  <a:gd name="T2" fmla="*/ 281359 w 474"/>
                  <a:gd name="T3" fmla="*/ 755666 h 391"/>
                  <a:gd name="T4" fmla="*/ 265347 w 474"/>
                  <a:gd name="T5" fmla="*/ 760246 h 391"/>
                  <a:gd name="T6" fmla="*/ 617618 w 474"/>
                  <a:gd name="T7" fmla="*/ 895350 h 391"/>
                  <a:gd name="T8" fmla="*/ 1084263 w 474"/>
                  <a:gd name="T9" fmla="*/ 334325 h 391"/>
                  <a:gd name="T10" fmla="*/ 784604 w 474"/>
                  <a:gd name="T11" fmla="*/ 293107 h 391"/>
                  <a:gd name="T12" fmla="*/ 619906 w 474"/>
                  <a:gd name="T13" fmla="*/ 0 h 391"/>
                  <a:gd name="T14" fmla="*/ 0 w 474"/>
                  <a:gd name="T15" fmla="*/ 629722 h 391"/>
                  <a:gd name="T16" fmla="*/ 0 w 474"/>
                  <a:gd name="T17" fmla="*/ 629722 h 391"/>
                  <a:gd name="T18" fmla="*/ 137248 w 474"/>
                  <a:gd name="T19" fmla="*/ 67323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4"/>
                  <a:gd name="T31" fmla="*/ 0 h 391"/>
                  <a:gd name="T32" fmla="*/ 474 w 474"/>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4" h="391">
                    <a:moveTo>
                      <a:pt x="60" y="294"/>
                    </a:moveTo>
                    <a:cubicBezTo>
                      <a:pt x="123" y="330"/>
                      <a:pt x="123" y="330"/>
                      <a:pt x="123" y="330"/>
                    </a:cubicBezTo>
                    <a:cubicBezTo>
                      <a:pt x="116" y="332"/>
                      <a:pt x="116" y="332"/>
                      <a:pt x="116" y="332"/>
                    </a:cubicBezTo>
                    <a:cubicBezTo>
                      <a:pt x="270" y="391"/>
                      <a:pt x="270" y="391"/>
                      <a:pt x="270" y="391"/>
                    </a:cubicBezTo>
                    <a:cubicBezTo>
                      <a:pt x="353" y="322"/>
                      <a:pt x="422" y="239"/>
                      <a:pt x="474" y="146"/>
                    </a:cubicBezTo>
                    <a:cubicBezTo>
                      <a:pt x="343" y="128"/>
                      <a:pt x="343" y="128"/>
                      <a:pt x="343" y="128"/>
                    </a:cubicBezTo>
                    <a:cubicBezTo>
                      <a:pt x="271" y="0"/>
                      <a:pt x="271" y="0"/>
                      <a:pt x="271" y="0"/>
                    </a:cubicBezTo>
                    <a:cubicBezTo>
                      <a:pt x="212" y="116"/>
                      <a:pt x="118" y="213"/>
                      <a:pt x="0" y="275"/>
                    </a:cubicBezTo>
                    <a:cubicBezTo>
                      <a:pt x="0" y="275"/>
                      <a:pt x="0" y="275"/>
                      <a:pt x="0" y="275"/>
                    </a:cubicBezTo>
                    <a:lnTo>
                      <a:pt x="60" y="294"/>
                    </a:lnTo>
                    <a:close/>
                  </a:path>
                </a:pathLst>
              </a:custGeom>
              <a:solidFill>
                <a:srgbClr val="1099A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2" name="组合 6"/>
            <p:cNvGrpSpPr/>
            <p:nvPr/>
          </p:nvGrpSpPr>
          <p:grpSpPr bwMode="auto">
            <a:xfrm>
              <a:off x="4861680" y="4598960"/>
              <a:ext cx="2244725" cy="406400"/>
              <a:chOff x="0" y="0"/>
              <a:chExt cx="2243138" cy="406400"/>
            </a:xfrm>
          </p:grpSpPr>
          <p:sp>
            <p:nvSpPr>
              <p:cNvPr id="78" name="Freeform 120"/>
              <p:cNvSpPr>
                <a:spLocks noChangeArrowheads="1"/>
              </p:cNvSpPr>
              <p:nvPr/>
            </p:nvSpPr>
            <p:spPr bwMode="auto">
              <a:xfrm>
                <a:off x="0" y="17462"/>
                <a:ext cx="404813" cy="388938"/>
              </a:xfrm>
              <a:custGeom>
                <a:avLst/>
                <a:gdLst>
                  <a:gd name="T0" fmla="*/ 0 w 255"/>
                  <a:gd name="T1" fmla="*/ 0 h 245"/>
                  <a:gd name="T2" fmla="*/ 404813 w 255"/>
                  <a:gd name="T3" fmla="*/ 220663 h 245"/>
                  <a:gd name="T4" fmla="*/ 292100 w 255"/>
                  <a:gd name="T5" fmla="*/ 388938 h 245"/>
                  <a:gd name="T6" fmla="*/ 0 w 255"/>
                  <a:gd name="T7" fmla="*/ 0 h 245"/>
                  <a:gd name="T8" fmla="*/ 0 60000 65536"/>
                  <a:gd name="T9" fmla="*/ 0 60000 65536"/>
                  <a:gd name="T10" fmla="*/ 0 60000 65536"/>
                  <a:gd name="T11" fmla="*/ 0 60000 65536"/>
                  <a:gd name="T12" fmla="*/ 0 w 255"/>
                  <a:gd name="T13" fmla="*/ 0 h 245"/>
                  <a:gd name="T14" fmla="*/ 255 w 255"/>
                  <a:gd name="T15" fmla="*/ 245 h 245"/>
                </a:gdLst>
                <a:ahLst/>
                <a:cxnLst>
                  <a:cxn ang="T8">
                    <a:pos x="T0" y="T1"/>
                  </a:cxn>
                  <a:cxn ang="T9">
                    <a:pos x="T2" y="T3"/>
                  </a:cxn>
                  <a:cxn ang="T10">
                    <a:pos x="T4" y="T5"/>
                  </a:cxn>
                  <a:cxn ang="T11">
                    <a:pos x="T6" y="T7"/>
                  </a:cxn>
                </a:cxnLst>
                <a:rect l="T12" t="T13" r="T14" b="T15"/>
                <a:pathLst>
                  <a:path w="255" h="245">
                    <a:moveTo>
                      <a:pt x="0" y="0"/>
                    </a:moveTo>
                    <a:lnTo>
                      <a:pt x="255" y="139"/>
                    </a:lnTo>
                    <a:lnTo>
                      <a:pt x="184" y="245"/>
                    </a:lnTo>
                    <a:lnTo>
                      <a:pt x="0" y="0"/>
                    </a:lnTo>
                    <a:close/>
                  </a:path>
                </a:pathLst>
              </a:custGeom>
              <a:solidFill>
                <a:srgbClr val="08828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9" name="Freeform 122"/>
              <p:cNvSpPr>
                <a:spLocks noChangeArrowheads="1"/>
              </p:cNvSpPr>
              <p:nvPr/>
            </p:nvSpPr>
            <p:spPr bwMode="auto">
              <a:xfrm>
                <a:off x="1838325" y="0"/>
                <a:ext cx="404813" cy="385763"/>
              </a:xfrm>
              <a:custGeom>
                <a:avLst/>
                <a:gdLst>
                  <a:gd name="T0" fmla="*/ 404813 w 255"/>
                  <a:gd name="T1" fmla="*/ 0 h 243"/>
                  <a:gd name="T2" fmla="*/ 0 w 255"/>
                  <a:gd name="T3" fmla="*/ 217488 h 243"/>
                  <a:gd name="T4" fmla="*/ 114300 w 255"/>
                  <a:gd name="T5" fmla="*/ 385763 h 243"/>
                  <a:gd name="T6" fmla="*/ 404813 w 255"/>
                  <a:gd name="T7" fmla="*/ 0 h 243"/>
                  <a:gd name="T8" fmla="*/ 0 60000 65536"/>
                  <a:gd name="T9" fmla="*/ 0 60000 65536"/>
                  <a:gd name="T10" fmla="*/ 0 60000 65536"/>
                  <a:gd name="T11" fmla="*/ 0 60000 65536"/>
                  <a:gd name="T12" fmla="*/ 0 w 255"/>
                  <a:gd name="T13" fmla="*/ 0 h 243"/>
                  <a:gd name="T14" fmla="*/ 255 w 255"/>
                  <a:gd name="T15" fmla="*/ 243 h 243"/>
                </a:gdLst>
                <a:ahLst/>
                <a:cxnLst>
                  <a:cxn ang="T8">
                    <a:pos x="T0" y="T1"/>
                  </a:cxn>
                  <a:cxn ang="T9">
                    <a:pos x="T2" y="T3"/>
                  </a:cxn>
                  <a:cxn ang="T10">
                    <a:pos x="T4" y="T5"/>
                  </a:cxn>
                  <a:cxn ang="T11">
                    <a:pos x="T6" y="T7"/>
                  </a:cxn>
                </a:cxnLst>
                <a:rect l="T12" t="T13" r="T14" b="T15"/>
                <a:pathLst>
                  <a:path w="255" h="243">
                    <a:moveTo>
                      <a:pt x="255" y="0"/>
                    </a:moveTo>
                    <a:lnTo>
                      <a:pt x="0" y="137"/>
                    </a:lnTo>
                    <a:lnTo>
                      <a:pt x="72" y="243"/>
                    </a:lnTo>
                    <a:lnTo>
                      <a:pt x="255" y="0"/>
                    </a:lnTo>
                    <a:close/>
                  </a:path>
                </a:pathLst>
              </a:custGeom>
              <a:solidFill>
                <a:srgbClr val="08828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3" name="组合 7"/>
            <p:cNvGrpSpPr/>
            <p:nvPr/>
          </p:nvGrpSpPr>
          <p:grpSpPr bwMode="auto">
            <a:xfrm>
              <a:off x="4487030" y="4601459"/>
              <a:ext cx="3005138" cy="1178601"/>
              <a:chOff x="0" y="399145"/>
              <a:chExt cx="3005138" cy="1177926"/>
            </a:xfrm>
          </p:grpSpPr>
          <p:sp>
            <p:nvSpPr>
              <p:cNvPr id="75" name="Freeform 123"/>
              <p:cNvSpPr>
                <a:spLocks noChangeArrowheads="1"/>
              </p:cNvSpPr>
              <p:nvPr/>
            </p:nvSpPr>
            <p:spPr bwMode="auto">
              <a:xfrm>
                <a:off x="74612" y="467408"/>
                <a:ext cx="2859088" cy="1109663"/>
              </a:xfrm>
              <a:custGeom>
                <a:avLst/>
                <a:gdLst>
                  <a:gd name="T0" fmla="*/ 1420395 w 1250"/>
                  <a:gd name="T1" fmla="*/ 1109663 h 485"/>
                  <a:gd name="T2" fmla="*/ 0 w 1250"/>
                  <a:gd name="T3" fmla="*/ 450729 h 485"/>
                  <a:gd name="T4" fmla="*/ 361389 w 1250"/>
                  <a:gd name="T5" fmla="*/ 20592 h 485"/>
                  <a:gd name="T6" fmla="*/ 1420395 w 1250"/>
                  <a:gd name="T7" fmla="*/ 542248 h 485"/>
                  <a:gd name="T8" fmla="*/ 2497699 w 1250"/>
                  <a:gd name="T9" fmla="*/ 0 h 485"/>
                  <a:gd name="T10" fmla="*/ 2859088 w 1250"/>
                  <a:gd name="T11" fmla="*/ 427849 h 485"/>
                  <a:gd name="T12" fmla="*/ 1420395 w 1250"/>
                  <a:gd name="T13" fmla="*/ 1109663 h 485"/>
                  <a:gd name="T14" fmla="*/ 0 60000 65536"/>
                  <a:gd name="T15" fmla="*/ 0 60000 65536"/>
                  <a:gd name="T16" fmla="*/ 0 60000 65536"/>
                  <a:gd name="T17" fmla="*/ 0 60000 65536"/>
                  <a:gd name="T18" fmla="*/ 0 60000 65536"/>
                  <a:gd name="T19" fmla="*/ 0 60000 65536"/>
                  <a:gd name="T20" fmla="*/ 0 60000 65536"/>
                  <a:gd name="T21" fmla="*/ 0 w 1250"/>
                  <a:gd name="T22" fmla="*/ 0 h 485"/>
                  <a:gd name="T23" fmla="*/ 1250 w 1250"/>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0" h="485">
                    <a:moveTo>
                      <a:pt x="621" y="485"/>
                    </a:moveTo>
                    <a:cubicBezTo>
                      <a:pt x="375" y="485"/>
                      <a:pt x="154" y="374"/>
                      <a:pt x="0" y="197"/>
                    </a:cubicBezTo>
                    <a:cubicBezTo>
                      <a:pt x="158" y="9"/>
                      <a:pt x="158" y="9"/>
                      <a:pt x="158" y="9"/>
                    </a:cubicBezTo>
                    <a:cubicBezTo>
                      <a:pt x="269" y="149"/>
                      <a:pt x="435" y="237"/>
                      <a:pt x="621" y="237"/>
                    </a:cubicBezTo>
                    <a:cubicBezTo>
                      <a:pt x="812" y="237"/>
                      <a:pt x="981" y="145"/>
                      <a:pt x="1092" y="0"/>
                    </a:cubicBezTo>
                    <a:cubicBezTo>
                      <a:pt x="1250" y="187"/>
                      <a:pt x="1250" y="187"/>
                      <a:pt x="1250" y="187"/>
                    </a:cubicBezTo>
                    <a:cubicBezTo>
                      <a:pt x="1096" y="370"/>
                      <a:pt x="872" y="485"/>
                      <a:pt x="621" y="485"/>
                    </a:cubicBezTo>
                    <a:close/>
                  </a:path>
                </a:pathLst>
              </a:cu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6" name="Freeform 124"/>
              <p:cNvSpPr>
                <a:spLocks noChangeArrowheads="1"/>
              </p:cNvSpPr>
              <p:nvPr/>
            </p:nvSpPr>
            <p:spPr bwMode="auto">
              <a:xfrm>
                <a:off x="0" y="399145"/>
                <a:ext cx="3005138" cy="1111250"/>
              </a:xfrm>
              <a:custGeom>
                <a:avLst/>
                <a:gdLst>
                  <a:gd name="T0" fmla="*/ 1493421 w 1314"/>
                  <a:gd name="T1" fmla="*/ 1111250 h 486"/>
                  <a:gd name="T2" fmla="*/ 0 w 1314"/>
                  <a:gd name="T3" fmla="*/ 450445 h 486"/>
                  <a:gd name="T4" fmla="*/ 379645 w 1314"/>
                  <a:gd name="T5" fmla="*/ 22865 h 486"/>
                  <a:gd name="T6" fmla="*/ 1493421 w 1314"/>
                  <a:gd name="T7" fmla="*/ 544192 h 486"/>
                  <a:gd name="T8" fmla="*/ 2625493 w 1314"/>
                  <a:gd name="T9" fmla="*/ 0 h 486"/>
                  <a:gd name="T10" fmla="*/ 3005138 w 1314"/>
                  <a:gd name="T11" fmla="*/ 429866 h 486"/>
                  <a:gd name="T12" fmla="*/ 1493421 w 1314"/>
                  <a:gd name="T13" fmla="*/ 1111250 h 486"/>
                  <a:gd name="T14" fmla="*/ 0 60000 65536"/>
                  <a:gd name="T15" fmla="*/ 0 60000 65536"/>
                  <a:gd name="T16" fmla="*/ 0 60000 65536"/>
                  <a:gd name="T17" fmla="*/ 0 60000 65536"/>
                  <a:gd name="T18" fmla="*/ 0 60000 65536"/>
                  <a:gd name="T19" fmla="*/ 0 60000 65536"/>
                  <a:gd name="T20" fmla="*/ 0 60000 65536"/>
                  <a:gd name="T21" fmla="*/ 0 w 1314"/>
                  <a:gd name="T22" fmla="*/ 0 h 486"/>
                  <a:gd name="T23" fmla="*/ 1314 w 1314"/>
                  <a:gd name="T24" fmla="*/ 486 h 4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4" h="486">
                    <a:moveTo>
                      <a:pt x="653" y="486"/>
                    </a:moveTo>
                    <a:cubicBezTo>
                      <a:pt x="394" y="486"/>
                      <a:pt x="161" y="375"/>
                      <a:pt x="0" y="197"/>
                    </a:cubicBezTo>
                    <a:cubicBezTo>
                      <a:pt x="166" y="10"/>
                      <a:pt x="166" y="10"/>
                      <a:pt x="166" y="10"/>
                    </a:cubicBezTo>
                    <a:cubicBezTo>
                      <a:pt x="282" y="149"/>
                      <a:pt x="457" y="238"/>
                      <a:pt x="653" y="238"/>
                    </a:cubicBezTo>
                    <a:cubicBezTo>
                      <a:pt x="853" y="238"/>
                      <a:pt x="1032" y="145"/>
                      <a:pt x="1148" y="0"/>
                    </a:cubicBezTo>
                    <a:cubicBezTo>
                      <a:pt x="1314" y="188"/>
                      <a:pt x="1314" y="188"/>
                      <a:pt x="1314" y="188"/>
                    </a:cubicBezTo>
                    <a:cubicBezTo>
                      <a:pt x="1153" y="371"/>
                      <a:pt x="916" y="486"/>
                      <a:pt x="653" y="486"/>
                    </a:cubicBezTo>
                    <a:close/>
                  </a:path>
                </a:pathLst>
              </a:custGeom>
              <a:solidFill>
                <a:srgbClr val="1AAEB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 name="Freeform 125"/>
              <p:cNvSpPr>
                <a:spLocks noChangeArrowheads="1"/>
              </p:cNvSpPr>
              <p:nvPr/>
            </p:nvSpPr>
            <p:spPr bwMode="auto">
              <a:xfrm>
                <a:off x="0" y="399145"/>
                <a:ext cx="3005138" cy="655638"/>
              </a:xfrm>
              <a:custGeom>
                <a:avLst/>
                <a:gdLst>
                  <a:gd name="T0" fmla="*/ 379645 w 1314"/>
                  <a:gd name="T1" fmla="*/ 134783 h 287"/>
                  <a:gd name="T2" fmla="*/ 1493421 w 1314"/>
                  <a:gd name="T3" fmla="*/ 655638 h 287"/>
                  <a:gd name="T4" fmla="*/ 2625493 w 1314"/>
                  <a:gd name="T5" fmla="*/ 114223 h 287"/>
                  <a:gd name="T6" fmla="*/ 3005138 w 1314"/>
                  <a:gd name="T7" fmla="*/ 429477 h 287"/>
                  <a:gd name="T8" fmla="*/ 2625493 w 1314"/>
                  <a:gd name="T9" fmla="*/ 0 h 287"/>
                  <a:gd name="T10" fmla="*/ 1493421 w 1314"/>
                  <a:gd name="T11" fmla="*/ 543700 h 287"/>
                  <a:gd name="T12" fmla="*/ 379645 w 1314"/>
                  <a:gd name="T13" fmla="*/ 22845 h 287"/>
                  <a:gd name="T14" fmla="*/ 0 w 1314"/>
                  <a:gd name="T15" fmla="*/ 450037 h 287"/>
                  <a:gd name="T16" fmla="*/ 379645 w 1314"/>
                  <a:gd name="T17" fmla="*/ 134783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4"/>
                  <a:gd name="T28" fmla="*/ 0 h 287"/>
                  <a:gd name="T29" fmla="*/ 1314 w 1314"/>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4" h="287">
                    <a:moveTo>
                      <a:pt x="166" y="59"/>
                    </a:moveTo>
                    <a:cubicBezTo>
                      <a:pt x="282" y="199"/>
                      <a:pt x="457" y="287"/>
                      <a:pt x="653" y="287"/>
                    </a:cubicBezTo>
                    <a:cubicBezTo>
                      <a:pt x="853" y="287"/>
                      <a:pt x="1032" y="194"/>
                      <a:pt x="1148" y="50"/>
                    </a:cubicBezTo>
                    <a:cubicBezTo>
                      <a:pt x="1148" y="50"/>
                      <a:pt x="1307" y="196"/>
                      <a:pt x="1314" y="188"/>
                    </a:cubicBezTo>
                    <a:cubicBezTo>
                      <a:pt x="1148" y="0"/>
                      <a:pt x="1148" y="0"/>
                      <a:pt x="1148" y="0"/>
                    </a:cubicBezTo>
                    <a:cubicBezTo>
                      <a:pt x="1032" y="145"/>
                      <a:pt x="853" y="238"/>
                      <a:pt x="653" y="238"/>
                    </a:cubicBezTo>
                    <a:cubicBezTo>
                      <a:pt x="457" y="238"/>
                      <a:pt x="282" y="149"/>
                      <a:pt x="166" y="10"/>
                    </a:cubicBezTo>
                    <a:cubicBezTo>
                      <a:pt x="0" y="197"/>
                      <a:pt x="0" y="197"/>
                      <a:pt x="0" y="197"/>
                    </a:cubicBezTo>
                    <a:cubicBezTo>
                      <a:pt x="7" y="206"/>
                      <a:pt x="166" y="59"/>
                      <a:pt x="166" y="59"/>
                    </a:cubicBezTo>
                    <a:close/>
                  </a:path>
                </a:pathLst>
              </a:custGeom>
              <a:solidFill>
                <a:srgbClr val="25C6C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4" name="组合 1"/>
            <p:cNvGrpSpPr/>
            <p:nvPr/>
          </p:nvGrpSpPr>
          <p:grpSpPr bwMode="auto">
            <a:xfrm>
              <a:off x="4644193" y="1985935"/>
              <a:ext cx="2546350" cy="3082925"/>
              <a:chOff x="0" y="0"/>
              <a:chExt cx="2546351" cy="3082926"/>
            </a:xfrm>
          </p:grpSpPr>
          <p:sp>
            <p:nvSpPr>
              <p:cNvPr id="56" name="Rectangle 115"/>
              <p:cNvSpPr>
                <a:spLocks noChangeArrowheads="1"/>
              </p:cNvSpPr>
              <p:nvPr/>
            </p:nvSpPr>
            <p:spPr bwMode="auto">
              <a:xfrm>
                <a:off x="334963" y="1508125"/>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 name="Rectangle 116"/>
              <p:cNvSpPr>
                <a:spLocks noChangeArrowheads="1"/>
              </p:cNvSpPr>
              <p:nvPr/>
            </p:nvSpPr>
            <p:spPr bwMode="auto">
              <a:xfrm>
                <a:off x="0" y="1214438"/>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8" name="Rectangle 118"/>
              <p:cNvSpPr>
                <a:spLocks noChangeArrowheads="1"/>
              </p:cNvSpPr>
              <p:nvPr/>
            </p:nvSpPr>
            <p:spPr bwMode="auto">
              <a:xfrm>
                <a:off x="850900" y="1295400"/>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9" name="Oval 126"/>
              <p:cNvSpPr>
                <a:spLocks noChangeArrowheads="1"/>
              </p:cNvSpPr>
              <p:nvPr/>
            </p:nvSpPr>
            <p:spPr bwMode="auto">
              <a:xfrm>
                <a:off x="490538" y="2614613"/>
                <a:ext cx="1636713" cy="468313"/>
              </a:xfrm>
              <a:prstGeom prst="ellipse">
                <a:avLst/>
              </a:pr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0" name="Freeform 127"/>
              <p:cNvSpPr>
                <a:spLocks noChangeArrowheads="1"/>
              </p:cNvSpPr>
              <p:nvPr/>
            </p:nvSpPr>
            <p:spPr bwMode="auto">
              <a:xfrm>
                <a:off x="549275" y="2128838"/>
                <a:ext cx="1511300" cy="898525"/>
              </a:xfrm>
              <a:custGeom>
                <a:avLst/>
                <a:gdLst>
                  <a:gd name="T0" fmla="*/ 1511300 w 661"/>
                  <a:gd name="T1" fmla="*/ 672179 h 393"/>
                  <a:gd name="T2" fmla="*/ 754507 w 661"/>
                  <a:gd name="T3" fmla="*/ 898525 h 393"/>
                  <a:gd name="T4" fmla="*/ 754507 w 661"/>
                  <a:gd name="T5" fmla="*/ 898525 h 393"/>
                  <a:gd name="T6" fmla="*/ 0 w 661"/>
                  <a:gd name="T7" fmla="*/ 672179 h 393"/>
                  <a:gd name="T8" fmla="*/ 0 w 661"/>
                  <a:gd name="T9" fmla="*/ 226346 h 393"/>
                  <a:gd name="T10" fmla="*/ 754507 w 661"/>
                  <a:gd name="T11" fmla="*/ 0 h 393"/>
                  <a:gd name="T12" fmla="*/ 754507 w 661"/>
                  <a:gd name="T13" fmla="*/ 0 h 393"/>
                  <a:gd name="T14" fmla="*/ 1511300 w 661"/>
                  <a:gd name="T15" fmla="*/ 226346 h 393"/>
                  <a:gd name="T16" fmla="*/ 1511300 w 661"/>
                  <a:gd name="T17" fmla="*/ 672179 h 3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1"/>
                  <a:gd name="T28" fmla="*/ 0 h 393"/>
                  <a:gd name="T29" fmla="*/ 661 w 661"/>
                  <a:gd name="T30" fmla="*/ 393 h 3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1" h="393">
                    <a:moveTo>
                      <a:pt x="661" y="294"/>
                    </a:moveTo>
                    <a:cubicBezTo>
                      <a:pt x="661" y="349"/>
                      <a:pt x="513" y="393"/>
                      <a:pt x="330" y="393"/>
                    </a:cubicBezTo>
                    <a:cubicBezTo>
                      <a:pt x="330" y="393"/>
                      <a:pt x="330" y="393"/>
                      <a:pt x="330" y="393"/>
                    </a:cubicBezTo>
                    <a:cubicBezTo>
                      <a:pt x="148" y="393"/>
                      <a:pt x="0" y="349"/>
                      <a:pt x="0" y="294"/>
                    </a:cubicBezTo>
                    <a:cubicBezTo>
                      <a:pt x="0" y="99"/>
                      <a:pt x="0" y="99"/>
                      <a:pt x="0" y="99"/>
                    </a:cubicBezTo>
                    <a:cubicBezTo>
                      <a:pt x="0" y="44"/>
                      <a:pt x="148" y="0"/>
                      <a:pt x="330" y="0"/>
                    </a:cubicBezTo>
                    <a:cubicBezTo>
                      <a:pt x="330" y="0"/>
                      <a:pt x="330" y="0"/>
                      <a:pt x="330" y="0"/>
                    </a:cubicBezTo>
                    <a:cubicBezTo>
                      <a:pt x="513" y="0"/>
                      <a:pt x="661" y="44"/>
                      <a:pt x="661" y="99"/>
                    </a:cubicBezTo>
                    <a:lnTo>
                      <a:pt x="661" y="294"/>
                    </a:lnTo>
                    <a:close/>
                  </a:path>
                </a:pathLst>
              </a:custGeom>
              <a:solidFill>
                <a:srgbClr val="7C0D2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 name="Freeform 128"/>
              <p:cNvSpPr>
                <a:spLocks noChangeArrowheads="1"/>
              </p:cNvSpPr>
              <p:nvPr/>
            </p:nvSpPr>
            <p:spPr bwMode="auto">
              <a:xfrm>
                <a:off x="552450" y="2138363"/>
                <a:ext cx="1508125" cy="473075"/>
              </a:xfrm>
              <a:custGeom>
                <a:avLst/>
                <a:gdLst>
                  <a:gd name="T0" fmla="*/ 744922 w 660"/>
                  <a:gd name="T1" fmla="*/ 459363 h 207"/>
                  <a:gd name="T2" fmla="*/ 1508125 w 660"/>
                  <a:gd name="T3" fmla="*/ 269676 h 207"/>
                  <a:gd name="T4" fmla="*/ 1508125 w 660"/>
                  <a:gd name="T5" fmla="*/ 217112 h 207"/>
                  <a:gd name="T6" fmla="*/ 760918 w 660"/>
                  <a:gd name="T7" fmla="*/ 6856 h 207"/>
                  <a:gd name="T8" fmla="*/ 271920 w 660"/>
                  <a:gd name="T9" fmla="*/ 43422 h 207"/>
                  <a:gd name="T10" fmla="*/ 0 w 660"/>
                  <a:gd name="T11" fmla="*/ 210256 h 207"/>
                  <a:gd name="T12" fmla="*/ 744922 w 660"/>
                  <a:gd name="T13" fmla="*/ 459363 h 207"/>
                  <a:gd name="T14" fmla="*/ 0 60000 65536"/>
                  <a:gd name="T15" fmla="*/ 0 60000 65536"/>
                  <a:gd name="T16" fmla="*/ 0 60000 65536"/>
                  <a:gd name="T17" fmla="*/ 0 60000 65536"/>
                  <a:gd name="T18" fmla="*/ 0 60000 65536"/>
                  <a:gd name="T19" fmla="*/ 0 60000 65536"/>
                  <a:gd name="T20" fmla="*/ 0 60000 65536"/>
                  <a:gd name="T21" fmla="*/ 0 w 660"/>
                  <a:gd name="T22" fmla="*/ 0 h 207"/>
                  <a:gd name="T23" fmla="*/ 660 w 660"/>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0" h="207">
                    <a:moveTo>
                      <a:pt x="326" y="201"/>
                    </a:moveTo>
                    <a:cubicBezTo>
                      <a:pt x="496" y="207"/>
                      <a:pt x="640" y="168"/>
                      <a:pt x="660" y="118"/>
                    </a:cubicBezTo>
                    <a:cubicBezTo>
                      <a:pt x="660" y="95"/>
                      <a:pt x="660" y="95"/>
                      <a:pt x="660" y="95"/>
                    </a:cubicBezTo>
                    <a:cubicBezTo>
                      <a:pt x="641" y="46"/>
                      <a:pt x="501" y="9"/>
                      <a:pt x="333" y="3"/>
                    </a:cubicBezTo>
                    <a:cubicBezTo>
                      <a:pt x="252" y="0"/>
                      <a:pt x="177" y="6"/>
                      <a:pt x="119" y="19"/>
                    </a:cubicBezTo>
                    <a:cubicBezTo>
                      <a:pt x="48" y="36"/>
                      <a:pt x="3" y="62"/>
                      <a:pt x="0" y="92"/>
                    </a:cubicBezTo>
                    <a:cubicBezTo>
                      <a:pt x="0" y="146"/>
                      <a:pt x="145" y="195"/>
                      <a:pt x="326" y="201"/>
                    </a:cubicBezTo>
                    <a:close/>
                  </a:path>
                </a:pathLst>
              </a:cu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 name="Freeform 129"/>
              <p:cNvSpPr>
                <a:spLocks noChangeArrowheads="1"/>
              </p:cNvSpPr>
              <p:nvPr/>
            </p:nvSpPr>
            <p:spPr bwMode="auto">
              <a:xfrm>
                <a:off x="1803400" y="2298700"/>
                <a:ext cx="257175" cy="623888"/>
              </a:xfrm>
              <a:custGeom>
                <a:avLst/>
                <a:gdLst>
                  <a:gd name="T0" fmla="*/ 138829 w 113"/>
                  <a:gd name="T1" fmla="*/ 623888 h 273"/>
                  <a:gd name="T2" fmla="*/ 257175 w 113"/>
                  <a:gd name="T3" fmla="*/ 502767 h 273"/>
                  <a:gd name="T4" fmla="*/ 257175 w 113"/>
                  <a:gd name="T5" fmla="*/ 57133 h 273"/>
                  <a:gd name="T6" fmla="*/ 232140 w 113"/>
                  <a:gd name="T7" fmla="*/ 0 h 273"/>
                  <a:gd name="T8" fmla="*/ 0 w 113"/>
                  <a:gd name="T9" fmla="*/ 249098 h 273"/>
                  <a:gd name="T10" fmla="*/ 138829 w 113"/>
                  <a:gd name="T11" fmla="*/ 623888 h 273"/>
                  <a:gd name="T12" fmla="*/ 0 60000 65536"/>
                  <a:gd name="T13" fmla="*/ 0 60000 65536"/>
                  <a:gd name="T14" fmla="*/ 0 60000 65536"/>
                  <a:gd name="T15" fmla="*/ 0 60000 65536"/>
                  <a:gd name="T16" fmla="*/ 0 60000 65536"/>
                  <a:gd name="T17" fmla="*/ 0 60000 65536"/>
                  <a:gd name="T18" fmla="*/ 0 w 113"/>
                  <a:gd name="T19" fmla="*/ 0 h 273"/>
                  <a:gd name="T20" fmla="*/ 113 w 113"/>
                  <a:gd name="T21" fmla="*/ 273 h 273"/>
                </a:gdLst>
                <a:ahLst/>
                <a:cxnLst>
                  <a:cxn ang="T12">
                    <a:pos x="T0" y="T1"/>
                  </a:cxn>
                  <a:cxn ang="T13">
                    <a:pos x="T2" y="T3"/>
                  </a:cxn>
                  <a:cxn ang="T14">
                    <a:pos x="T4" y="T5"/>
                  </a:cxn>
                  <a:cxn ang="T15">
                    <a:pos x="T6" y="T7"/>
                  </a:cxn>
                  <a:cxn ang="T16">
                    <a:pos x="T8" y="T9"/>
                  </a:cxn>
                  <a:cxn ang="T17">
                    <a:pos x="T10" y="T11"/>
                  </a:cxn>
                </a:cxnLst>
                <a:rect l="T18" t="T19" r="T20" b="T21"/>
                <a:pathLst>
                  <a:path w="113" h="273">
                    <a:moveTo>
                      <a:pt x="61" y="273"/>
                    </a:moveTo>
                    <a:cubicBezTo>
                      <a:pt x="93" y="258"/>
                      <a:pt x="113" y="240"/>
                      <a:pt x="113" y="220"/>
                    </a:cubicBezTo>
                    <a:cubicBezTo>
                      <a:pt x="113" y="25"/>
                      <a:pt x="113" y="25"/>
                      <a:pt x="113" y="25"/>
                    </a:cubicBezTo>
                    <a:cubicBezTo>
                      <a:pt x="113" y="16"/>
                      <a:pt x="109" y="8"/>
                      <a:pt x="102" y="0"/>
                    </a:cubicBezTo>
                    <a:cubicBezTo>
                      <a:pt x="0" y="109"/>
                      <a:pt x="0" y="109"/>
                      <a:pt x="0" y="109"/>
                    </a:cubicBezTo>
                    <a:lnTo>
                      <a:pt x="61" y="273"/>
                    </a:lnTo>
                    <a:close/>
                  </a:path>
                </a:pathLst>
              </a:cu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 name="Oval 130"/>
              <p:cNvSpPr>
                <a:spLocks noChangeArrowheads="1"/>
              </p:cNvSpPr>
              <p:nvPr/>
            </p:nvSpPr>
            <p:spPr bwMode="auto">
              <a:xfrm>
                <a:off x="549275" y="2128838"/>
                <a:ext cx="1511300" cy="454025"/>
              </a:xfrm>
              <a:prstGeom prst="ellipse">
                <a:avLst/>
              </a:pr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4" name="Oval 131"/>
              <p:cNvSpPr>
                <a:spLocks noChangeArrowheads="1"/>
              </p:cNvSpPr>
              <p:nvPr/>
            </p:nvSpPr>
            <p:spPr bwMode="auto">
              <a:xfrm>
                <a:off x="833438" y="2209800"/>
                <a:ext cx="1030288" cy="276225"/>
              </a:xfrm>
              <a:prstGeom prst="ellipse">
                <a:avLst/>
              </a:pr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5" name="Freeform 132"/>
              <p:cNvSpPr>
                <a:spLocks noChangeArrowheads="1"/>
              </p:cNvSpPr>
              <p:nvPr/>
            </p:nvSpPr>
            <p:spPr bwMode="auto">
              <a:xfrm>
                <a:off x="33338" y="477838"/>
                <a:ext cx="765175" cy="766763"/>
              </a:xfrm>
              <a:custGeom>
                <a:avLst/>
                <a:gdLst>
                  <a:gd name="T0" fmla="*/ 692084 w 335"/>
                  <a:gd name="T1" fmla="*/ 766763 h 335"/>
                  <a:gd name="T2" fmla="*/ 164456 w 335"/>
                  <a:gd name="T3" fmla="*/ 601966 h 335"/>
                  <a:gd name="T4" fmla="*/ 0 w 335"/>
                  <a:gd name="T5" fmla="*/ 73243 h 335"/>
                  <a:gd name="T6" fmla="*/ 70807 w 335"/>
                  <a:gd name="T7" fmla="*/ 0 h 335"/>
                  <a:gd name="T8" fmla="*/ 406571 w 335"/>
                  <a:gd name="T9" fmla="*/ 0 h 335"/>
                  <a:gd name="T10" fmla="*/ 477378 w 335"/>
                  <a:gd name="T11" fmla="*/ 73243 h 335"/>
                  <a:gd name="T12" fmla="*/ 406571 w 335"/>
                  <a:gd name="T13" fmla="*/ 144197 h 335"/>
                  <a:gd name="T14" fmla="*/ 146183 w 335"/>
                  <a:gd name="T15" fmla="*/ 144197 h 335"/>
                  <a:gd name="T16" fmla="*/ 264956 w 335"/>
                  <a:gd name="T17" fmla="*/ 501257 h 335"/>
                  <a:gd name="T18" fmla="*/ 692084 w 335"/>
                  <a:gd name="T19" fmla="*/ 624855 h 335"/>
                  <a:gd name="T20" fmla="*/ 765175 w 335"/>
                  <a:gd name="T21" fmla="*/ 695809 h 335"/>
                  <a:gd name="T22" fmla="*/ 692084 w 335"/>
                  <a:gd name="T23" fmla="*/ 766763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5"/>
                  <a:gd name="T37" fmla="*/ 0 h 335"/>
                  <a:gd name="T38" fmla="*/ 335 w 335"/>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5" h="335">
                    <a:moveTo>
                      <a:pt x="303" y="335"/>
                    </a:moveTo>
                    <a:cubicBezTo>
                      <a:pt x="287" y="335"/>
                      <a:pt x="142" y="333"/>
                      <a:pt x="72" y="263"/>
                    </a:cubicBezTo>
                    <a:cubicBezTo>
                      <a:pt x="2" y="193"/>
                      <a:pt x="0" y="48"/>
                      <a:pt x="0" y="32"/>
                    </a:cubicBezTo>
                    <a:cubicBezTo>
                      <a:pt x="0" y="14"/>
                      <a:pt x="14" y="0"/>
                      <a:pt x="31" y="0"/>
                    </a:cubicBezTo>
                    <a:cubicBezTo>
                      <a:pt x="178" y="0"/>
                      <a:pt x="178" y="0"/>
                      <a:pt x="178" y="0"/>
                    </a:cubicBezTo>
                    <a:cubicBezTo>
                      <a:pt x="195" y="0"/>
                      <a:pt x="209" y="14"/>
                      <a:pt x="209" y="32"/>
                    </a:cubicBezTo>
                    <a:cubicBezTo>
                      <a:pt x="209" y="49"/>
                      <a:pt x="195" y="63"/>
                      <a:pt x="178" y="63"/>
                    </a:cubicBezTo>
                    <a:cubicBezTo>
                      <a:pt x="64" y="63"/>
                      <a:pt x="64" y="63"/>
                      <a:pt x="64" y="63"/>
                    </a:cubicBezTo>
                    <a:cubicBezTo>
                      <a:pt x="68" y="111"/>
                      <a:pt x="82" y="184"/>
                      <a:pt x="116" y="219"/>
                    </a:cubicBezTo>
                    <a:cubicBezTo>
                      <a:pt x="160" y="263"/>
                      <a:pt x="266" y="272"/>
                      <a:pt x="303" y="273"/>
                    </a:cubicBezTo>
                    <a:cubicBezTo>
                      <a:pt x="321" y="273"/>
                      <a:pt x="335" y="287"/>
                      <a:pt x="335" y="304"/>
                    </a:cubicBezTo>
                    <a:cubicBezTo>
                      <a:pt x="335" y="321"/>
                      <a:pt x="321" y="335"/>
                      <a:pt x="303" y="335"/>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 name="Freeform 133"/>
              <p:cNvSpPr>
                <a:spLocks noChangeArrowheads="1"/>
              </p:cNvSpPr>
              <p:nvPr/>
            </p:nvSpPr>
            <p:spPr bwMode="auto">
              <a:xfrm>
                <a:off x="1779588" y="477838"/>
                <a:ext cx="766763" cy="766763"/>
              </a:xfrm>
              <a:custGeom>
                <a:avLst/>
                <a:gdLst>
                  <a:gd name="T0" fmla="*/ 70954 w 335"/>
                  <a:gd name="T1" fmla="*/ 766763 h 335"/>
                  <a:gd name="T2" fmla="*/ 601966 w 335"/>
                  <a:gd name="T3" fmla="*/ 601966 h 335"/>
                  <a:gd name="T4" fmla="*/ 766763 w 335"/>
                  <a:gd name="T5" fmla="*/ 73243 h 335"/>
                  <a:gd name="T6" fmla="*/ 695809 w 335"/>
                  <a:gd name="T7" fmla="*/ 0 h 335"/>
                  <a:gd name="T8" fmla="*/ 359349 w 335"/>
                  <a:gd name="T9" fmla="*/ 0 h 335"/>
                  <a:gd name="T10" fmla="*/ 288394 w 335"/>
                  <a:gd name="T11" fmla="*/ 73243 h 335"/>
                  <a:gd name="T12" fmla="*/ 359349 w 335"/>
                  <a:gd name="T13" fmla="*/ 144197 h 335"/>
                  <a:gd name="T14" fmla="*/ 620277 w 335"/>
                  <a:gd name="T15" fmla="*/ 144197 h 335"/>
                  <a:gd name="T16" fmla="*/ 501257 w 335"/>
                  <a:gd name="T17" fmla="*/ 501257 h 335"/>
                  <a:gd name="T18" fmla="*/ 70954 w 335"/>
                  <a:gd name="T19" fmla="*/ 624855 h 335"/>
                  <a:gd name="T20" fmla="*/ 0 w 335"/>
                  <a:gd name="T21" fmla="*/ 695809 h 335"/>
                  <a:gd name="T22" fmla="*/ 70954 w 335"/>
                  <a:gd name="T23" fmla="*/ 766763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5"/>
                  <a:gd name="T37" fmla="*/ 0 h 335"/>
                  <a:gd name="T38" fmla="*/ 335 w 335"/>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5" h="335">
                    <a:moveTo>
                      <a:pt x="31" y="335"/>
                    </a:moveTo>
                    <a:cubicBezTo>
                      <a:pt x="48" y="335"/>
                      <a:pt x="193" y="333"/>
                      <a:pt x="263" y="263"/>
                    </a:cubicBezTo>
                    <a:cubicBezTo>
                      <a:pt x="333" y="193"/>
                      <a:pt x="335" y="48"/>
                      <a:pt x="335" y="32"/>
                    </a:cubicBezTo>
                    <a:cubicBezTo>
                      <a:pt x="335" y="14"/>
                      <a:pt x="321" y="0"/>
                      <a:pt x="304" y="0"/>
                    </a:cubicBezTo>
                    <a:cubicBezTo>
                      <a:pt x="157" y="0"/>
                      <a:pt x="157" y="0"/>
                      <a:pt x="157" y="0"/>
                    </a:cubicBezTo>
                    <a:cubicBezTo>
                      <a:pt x="140" y="0"/>
                      <a:pt x="126" y="14"/>
                      <a:pt x="126" y="32"/>
                    </a:cubicBezTo>
                    <a:cubicBezTo>
                      <a:pt x="126" y="49"/>
                      <a:pt x="140" y="63"/>
                      <a:pt x="157" y="63"/>
                    </a:cubicBezTo>
                    <a:cubicBezTo>
                      <a:pt x="271" y="63"/>
                      <a:pt x="271" y="63"/>
                      <a:pt x="271" y="63"/>
                    </a:cubicBezTo>
                    <a:cubicBezTo>
                      <a:pt x="267" y="111"/>
                      <a:pt x="253" y="184"/>
                      <a:pt x="219" y="219"/>
                    </a:cubicBezTo>
                    <a:cubicBezTo>
                      <a:pt x="175" y="263"/>
                      <a:pt x="69" y="272"/>
                      <a:pt x="31" y="273"/>
                    </a:cubicBezTo>
                    <a:cubicBezTo>
                      <a:pt x="14" y="273"/>
                      <a:pt x="0" y="287"/>
                      <a:pt x="0" y="304"/>
                    </a:cubicBezTo>
                    <a:cubicBezTo>
                      <a:pt x="0" y="321"/>
                      <a:pt x="14" y="335"/>
                      <a:pt x="31" y="335"/>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7" name="Oval 134"/>
              <p:cNvSpPr>
                <a:spLocks noChangeArrowheads="1"/>
              </p:cNvSpPr>
              <p:nvPr/>
            </p:nvSpPr>
            <p:spPr bwMode="auto">
              <a:xfrm>
                <a:off x="773113" y="2154238"/>
                <a:ext cx="1054100" cy="288925"/>
              </a:xfrm>
              <a:prstGeom prst="ellipse">
                <a:avLst/>
              </a:pr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8" name="Freeform 135"/>
              <p:cNvSpPr>
                <a:spLocks noChangeArrowheads="1"/>
              </p:cNvSpPr>
              <p:nvPr/>
            </p:nvSpPr>
            <p:spPr bwMode="auto">
              <a:xfrm>
                <a:off x="917575" y="1339850"/>
                <a:ext cx="766763" cy="1006475"/>
              </a:xfrm>
              <a:custGeom>
                <a:avLst/>
                <a:gdLst>
                  <a:gd name="T0" fmla="*/ 526434 w 335"/>
                  <a:gd name="T1" fmla="*/ 402590 h 440"/>
                  <a:gd name="T2" fmla="*/ 478369 w 335"/>
                  <a:gd name="T3" fmla="*/ 0 h 440"/>
                  <a:gd name="T4" fmla="*/ 384526 w 335"/>
                  <a:gd name="T5" fmla="*/ 0 h 440"/>
                  <a:gd name="T6" fmla="*/ 288394 w 335"/>
                  <a:gd name="T7" fmla="*/ 0 h 440"/>
                  <a:gd name="T8" fmla="*/ 240329 w 335"/>
                  <a:gd name="T9" fmla="*/ 402590 h 440"/>
                  <a:gd name="T10" fmla="*/ 0 w 335"/>
                  <a:gd name="T11" fmla="*/ 956151 h 440"/>
                  <a:gd name="T12" fmla="*/ 384526 w 335"/>
                  <a:gd name="T13" fmla="*/ 1006475 h 440"/>
                  <a:gd name="T14" fmla="*/ 766763 w 335"/>
                  <a:gd name="T15" fmla="*/ 956151 h 440"/>
                  <a:gd name="T16" fmla="*/ 526434 w 335"/>
                  <a:gd name="T17" fmla="*/ 402590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5"/>
                  <a:gd name="T28" fmla="*/ 0 h 440"/>
                  <a:gd name="T29" fmla="*/ 335 w 335"/>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5" h="440">
                    <a:moveTo>
                      <a:pt x="230" y="176"/>
                    </a:moveTo>
                    <a:cubicBezTo>
                      <a:pt x="251" y="91"/>
                      <a:pt x="209" y="0"/>
                      <a:pt x="209" y="0"/>
                    </a:cubicBezTo>
                    <a:cubicBezTo>
                      <a:pt x="168" y="0"/>
                      <a:pt x="168" y="0"/>
                      <a:pt x="168" y="0"/>
                    </a:cubicBezTo>
                    <a:cubicBezTo>
                      <a:pt x="126" y="0"/>
                      <a:pt x="126" y="0"/>
                      <a:pt x="126" y="0"/>
                    </a:cubicBezTo>
                    <a:cubicBezTo>
                      <a:pt x="126" y="0"/>
                      <a:pt x="84" y="91"/>
                      <a:pt x="105" y="176"/>
                    </a:cubicBezTo>
                    <a:cubicBezTo>
                      <a:pt x="126" y="264"/>
                      <a:pt x="84" y="374"/>
                      <a:pt x="0" y="418"/>
                    </a:cubicBezTo>
                    <a:cubicBezTo>
                      <a:pt x="168" y="440"/>
                      <a:pt x="168" y="440"/>
                      <a:pt x="168" y="440"/>
                    </a:cubicBezTo>
                    <a:cubicBezTo>
                      <a:pt x="335" y="418"/>
                      <a:pt x="335" y="418"/>
                      <a:pt x="335" y="418"/>
                    </a:cubicBezTo>
                    <a:cubicBezTo>
                      <a:pt x="251" y="374"/>
                      <a:pt x="209" y="264"/>
                      <a:pt x="230" y="176"/>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9" name="Freeform 136"/>
              <p:cNvSpPr>
                <a:spLocks noChangeArrowheads="1"/>
              </p:cNvSpPr>
              <p:nvPr/>
            </p:nvSpPr>
            <p:spPr bwMode="auto">
              <a:xfrm>
                <a:off x="825500" y="2216150"/>
                <a:ext cx="954088" cy="187325"/>
              </a:xfrm>
              <a:custGeom>
                <a:avLst/>
                <a:gdLst>
                  <a:gd name="T0" fmla="*/ 903752 w 417"/>
                  <a:gd name="T1" fmla="*/ 0 h 82"/>
                  <a:gd name="T2" fmla="*/ 906040 w 417"/>
                  <a:gd name="T3" fmla="*/ 9138 h 82"/>
                  <a:gd name="T4" fmla="*/ 427852 w 417"/>
                  <a:gd name="T5" fmla="*/ 153058 h 82"/>
                  <a:gd name="T6" fmla="*/ 0 w 417"/>
                  <a:gd name="T7" fmla="*/ 75387 h 82"/>
                  <a:gd name="T8" fmla="*/ 475900 w 417"/>
                  <a:gd name="T9" fmla="*/ 187325 h 82"/>
                  <a:gd name="T10" fmla="*/ 954088 w 417"/>
                  <a:gd name="T11" fmla="*/ 57111 h 82"/>
                  <a:gd name="T12" fmla="*/ 903752 w 417"/>
                  <a:gd name="T13" fmla="*/ 0 h 82"/>
                  <a:gd name="T14" fmla="*/ 0 60000 65536"/>
                  <a:gd name="T15" fmla="*/ 0 60000 65536"/>
                  <a:gd name="T16" fmla="*/ 0 60000 65536"/>
                  <a:gd name="T17" fmla="*/ 0 60000 65536"/>
                  <a:gd name="T18" fmla="*/ 0 60000 65536"/>
                  <a:gd name="T19" fmla="*/ 0 60000 65536"/>
                  <a:gd name="T20" fmla="*/ 0 60000 65536"/>
                  <a:gd name="T21" fmla="*/ 0 w 417"/>
                  <a:gd name="T22" fmla="*/ 0 h 82"/>
                  <a:gd name="T23" fmla="*/ 417 w 417"/>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7" h="82">
                    <a:moveTo>
                      <a:pt x="395" y="0"/>
                    </a:moveTo>
                    <a:cubicBezTo>
                      <a:pt x="396" y="1"/>
                      <a:pt x="396" y="3"/>
                      <a:pt x="396" y="4"/>
                    </a:cubicBezTo>
                    <a:cubicBezTo>
                      <a:pt x="396" y="39"/>
                      <a:pt x="302" y="67"/>
                      <a:pt x="187" y="67"/>
                    </a:cubicBezTo>
                    <a:cubicBezTo>
                      <a:pt x="105" y="67"/>
                      <a:pt x="35" y="53"/>
                      <a:pt x="0" y="33"/>
                    </a:cubicBezTo>
                    <a:cubicBezTo>
                      <a:pt x="14" y="61"/>
                      <a:pt x="101" y="82"/>
                      <a:pt x="208" y="82"/>
                    </a:cubicBezTo>
                    <a:cubicBezTo>
                      <a:pt x="323" y="82"/>
                      <a:pt x="417" y="57"/>
                      <a:pt x="417" y="25"/>
                    </a:cubicBezTo>
                    <a:cubicBezTo>
                      <a:pt x="417" y="16"/>
                      <a:pt x="409" y="7"/>
                      <a:pt x="395" y="0"/>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0" name="Freeform 137"/>
              <p:cNvSpPr>
                <a:spLocks noChangeArrowheads="1"/>
              </p:cNvSpPr>
              <p:nvPr/>
            </p:nvSpPr>
            <p:spPr bwMode="auto">
              <a:xfrm>
                <a:off x="342900" y="257175"/>
                <a:ext cx="1914525" cy="1573213"/>
              </a:xfrm>
              <a:custGeom>
                <a:avLst/>
                <a:gdLst>
                  <a:gd name="T0" fmla="*/ 0 w 837"/>
                  <a:gd name="T1" fmla="*/ 0 h 688"/>
                  <a:gd name="T2" fmla="*/ 958406 w 837"/>
                  <a:gd name="T3" fmla="*/ 1573213 h 688"/>
                  <a:gd name="T4" fmla="*/ 1914525 w 837"/>
                  <a:gd name="T5" fmla="*/ 0 h 688"/>
                  <a:gd name="T6" fmla="*/ 0 w 837"/>
                  <a:gd name="T7" fmla="*/ 0 h 688"/>
                  <a:gd name="T8" fmla="*/ 0 60000 65536"/>
                  <a:gd name="T9" fmla="*/ 0 60000 65536"/>
                  <a:gd name="T10" fmla="*/ 0 60000 65536"/>
                  <a:gd name="T11" fmla="*/ 0 60000 65536"/>
                  <a:gd name="T12" fmla="*/ 0 w 837"/>
                  <a:gd name="T13" fmla="*/ 0 h 688"/>
                  <a:gd name="T14" fmla="*/ 837 w 837"/>
                  <a:gd name="T15" fmla="*/ 688 h 688"/>
                </a:gdLst>
                <a:ahLst/>
                <a:cxnLst>
                  <a:cxn ang="T8">
                    <a:pos x="T0" y="T1"/>
                  </a:cxn>
                  <a:cxn ang="T9">
                    <a:pos x="T2" y="T3"/>
                  </a:cxn>
                  <a:cxn ang="T10">
                    <a:pos x="T4" y="T5"/>
                  </a:cxn>
                  <a:cxn ang="T11">
                    <a:pos x="T6" y="T7"/>
                  </a:cxn>
                </a:cxnLst>
                <a:rect l="T12" t="T13" r="T14" b="T15"/>
                <a:pathLst>
                  <a:path w="837" h="688">
                    <a:moveTo>
                      <a:pt x="0" y="0"/>
                    </a:moveTo>
                    <a:cubicBezTo>
                      <a:pt x="0" y="0"/>
                      <a:pt x="56" y="688"/>
                      <a:pt x="419" y="688"/>
                    </a:cubicBezTo>
                    <a:cubicBezTo>
                      <a:pt x="744" y="688"/>
                      <a:pt x="837" y="0"/>
                      <a:pt x="837" y="0"/>
                    </a:cubicBezTo>
                    <a:lnTo>
                      <a:pt x="0" y="0"/>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1" name="Freeform 138"/>
              <p:cNvSpPr>
                <a:spLocks noChangeArrowheads="1"/>
              </p:cNvSpPr>
              <p:nvPr/>
            </p:nvSpPr>
            <p:spPr bwMode="auto">
              <a:xfrm>
                <a:off x="1738313" y="285750"/>
                <a:ext cx="423863" cy="588963"/>
              </a:xfrm>
              <a:custGeom>
                <a:avLst/>
                <a:gdLst>
                  <a:gd name="T0" fmla="*/ 309305 w 185"/>
                  <a:gd name="T1" fmla="*/ 515629 h 257"/>
                  <a:gd name="T2" fmla="*/ 423863 w 185"/>
                  <a:gd name="T3" fmla="*/ 0 h 257"/>
                  <a:gd name="T4" fmla="*/ 103102 w 185"/>
                  <a:gd name="T5" fmla="*/ 0 h 257"/>
                  <a:gd name="T6" fmla="*/ 0 w 185"/>
                  <a:gd name="T7" fmla="*/ 588963 h 257"/>
                  <a:gd name="T8" fmla="*/ 309305 w 185"/>
                  <a:gd name="T9" fmla="*/ 515629 h 257"/>
                  <a:gd name="T10" fmla="*/ 0 60000 65536"/>
                  <a:gd name="T11" fmla="*/ 0 60000 65536"/>
                  <a:gd name="T12" fmla="*/ 0 60000 65536"/>
                  <a:gd name="T13" fmla="*/ 0 60000 65536"/>
                  <a:gd name="T14" fmla="*/ 0 60000 65536"/>
                  <a:gd name="T15" fmla="*/ 0 w 185"/>
                  <a:gd name="T16" fmla="*/ 0 h 257"/>
                  <a:gd name="T17" fmla="*/ 185 w 185"/>
                  <a:gd name="T18" fmla="*/ 257 h 257"/>
                </a:gdLst>
                <a:ahLst/>
                <a:cxnLst>
                  <a:cxn ang="T10">
                    <a:pos x="T0" y="T1"/>
                  </a:cxn>
                  <a:cxn ang="T11">
                    <a:pos x="T2" y="T3"/>
                  </a:cxn>
                  <a:cxn ang="T12">
                    <a:pos x="T4" y="T5"/>
                  </a:cxn>
                  <a:cxn ang="T13">
                    <a:pos x="T6" y="T7"/>
                  </a:cxn>
                  <a:cxn ang="T14">
                    <a:pos x="T8" y="T9"/>
                  </a:cxn>
                </a:cxnLst>
                <a:rect l="T15" t="T16" r="T17" b="T18"/>
                <a:pathLst>
                  <a:path w="185" h="257">
                    <a:moveTo>
                      <a:pt x="135" y="225"/>
                    </a:moveTo>
                    <a:cubicBezTo>
                      <a:pt x="172" y="103"/>
                      <a:pt x="185" y="0"/>
                      <a:pt x="185" y="0"/>
                    </a:cubicBezTo>
                    <a:cubicBezTo>
                      <a:pt x="45" y="0"/>
                      <a:pt x="45" y="0"/>
                      <a:pt x="45" y="0"/>
                    </a:cubicBezTo>
                    <a:cubicBezTo>
                      <a:pt x="40" y="47"/>
                      <a:pt x="28" y="149"/>
                      <a:pt x="0" y="257"/>
                    </a:cubicBezTo>
                    <a:cubicBezTo>
                      <a:pt x="51" y="248"/>
                      <a:pt x="97" y="237"/>
                      <a:pt x="135" y="225"/>
                    </a:cubicBezTo>
                    <a:close/>
                  </a:path>
                </a:pathLst>
              </a:cu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2" name="Freeform 139"/>
              <p:cNvSpPr>
                <a:spLocks noChangeArrowheads="1"/>
              </p:cNvSpPr>
              <p:nvPr/>
            </p:nvSpPr>
            <p:spPr bwMode="auto">
              <a:xfrm>
                <a:off x="1157288" y="1017588"/>
                <a:ext cx="819150" cy="706438"/>
              </a:xfrm>
              <a:custGeom>
                <a:avLst/>
                <a:gdLst>
                  <a:gd name="T0" fmla="*/ 519405 w 358"/>
                  <a:gd name="T1" fmla="*/ 59441 h 309"/>
                  <a:gd name="T2" fmla="*/ 0 w 358"/>
                  <a:gd name="T3" fmla="*/ 690435 h 309"/>
                  <a:gd name="T4" fmla="*/ 130423 w 358"/>
                  <a:gd name="T5" fmla="*/ 706438 h 309"/>
                  <a:gd name="T6" fmla="*/ 819150 w 358"/>
                  <a:gd name="T7" fmla="*/ 0 h 309"/>
                  <a:gd name="T8" fmla="*/ 519405 w 358"/>
                  <a:gd name="T9" fmla="*/ 59441 h 309"/>
                  <a:gd name="T10" fmla="*/ 0 60000 65536"/>
                  <a:gd name="T11" fmla="*/ 0 60000 65536"/>
                  <a:gd name="T12" fmla="*/ 0 60000 65536"/>
                  <a:gd name="T13" fmla="*/ 0 60000 65536"/>
                  <a:gd name="T14" fmla="*/ 0 60000 65536"/>
                  <a:gd name="T15" fmla="*/ 0 w 358"/>
                  <a:gd name="T16" fmla="*/ 0 h 309"/>
                  <a:gd name="T17" fmla="*/ 358 w 358"/>
                  <a:gd name="T18" fmla="*/ 309 h 309"/>
                </a:gdLst>
                <a:ahLst/>
                <a:cxnLst>
                  <a:cxn ang="T10">
                    <a:pos x="T0" y="T1"/>
                  </a:cxn>
                  <a:cxn ang="T11">
                    <a:pos x="T2" y="T3"/>
                  </a:cxn>
                  <a:cxn ang="T12">
                    <a:pos x="T4" y="T5"/>
                  </a:cxn>
                  <a:cxn ang="T13">
                    <a:pos x="T6" y="T7"/>
                  </a:cxn>
                  <a:cxn ang="T14">
                    <a:pos x="T8" y="T9"/>
                  </a:cxn>
                </a:cxnLst>
                <a:rect l="T15" t="T16" r="T17" b="T18"/>
                <a:pathLst>
                  <a:path w="358" h="309">
                    <a:moveTo>
                      <a:pt x="227" y="26"/>
                    </a:moveTo>
                    <a:cubicBezTo>
                      <a:pt x="182" y="155"/>
                      <a:pt x="111" y="274"/>
                      <a:pt x="0" y="302"/>
                    </a:cubicBezTo>
                    <a:cubicBezTo>
                      <a:pt x="18" y="306"/>
                      <a:pt x="37" y="309"/>
                      <a:pt x="57" y="309"/>
                    </a:cubicBezTo>
                    <a:cubicBezTo>
                      <a:pt x="204" y="309"/>
                      <a:pt x="299" y="155"/>
                      <a:pt x="358" y="0"/>
                    </a:cubicBezTo>
                    <a:cubicBezTo>
                      <a:pt x="319" y="10"/>
                      <a:pt x="275" y="19"/>
                      <a:pt x="227" y="26"/>
                    </a:cubicBezTo>
                    <a:close/>
                  </a:path>
                </a:pathLst>
              </a:cu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3" name="Oval 140"/>
              <p:cNvSpPr>
                <a:spLocks noChangeArrowheads="1"/>
              </p:cNvSpPr>
              <p:nvPr/>
            </p:nvSpPr>
            <p:spPr bwMode="auto">
              <a:xfrm>
                <a:off x="342900" y="0"/>
                <a:ext cx="1914525" cy="511175"/>
              </a:xfrm>
              <a:prstGeom prst="ellipse">
                <a:avLst/>
              </a:pr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4" name="Oval 141"/>
              <p:cNvSpPr>
                <a:spLocks noChangeArrowheads="1"/>
              </p:cNvSpPr>
              <p:nvPr/>
            </p:nvSpPr>
            <p:spPr bwMode="auto">
              <a:xfrm>
                <a:off x="439738" y="49213"/>
                <a:ext cx="1722438" cy="381000"/>
              </a:xfrm>
              <a:prstGeom prst="ellipse">
                <a:avLst/>
              </a:pr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55" name="Freeform 608"/>
            <p:cNvSpPr>
              <a:spLocks noChangeArrowheads="1"/>
            </p:cNvSpPr>
            <p:nvPr/>
          </p:nvSpPr>
          <p:spPr bwMode="auto">
            <a:xfrm>
              <a:off x="6319005" y="2111347"/>
              <a:ext cx="549275" cy="547688"/>
            </a:xfrm>
            <a:custGeom>
              <a:avLst/>
              <a:gdLst>
                <a:gd name="T0" fmla="*/ 549275 w 120"/>
                <a:gd name="T1" fmla="*/ 273844 h 120"/>
                <a:gd name="T2" fmla="*/ 274638 w 120"/>
                <a:gd name="T3" fmla="*/ 547688 h 120"/>
                <a:gd name="T4" fmla="*/ 0 w 120"/>
                <a:gd name="T5" fmla="*/ 273844 h 120"/>
                <a:gd name="T6" fmla="*/ 274638 w 120"/>
                <a:gd name="T7" fmla="*/ 0 h 120"/>
                <a:gd name="T8" fmla="*/ 549275 w 120"/>
                <a:gd name="T9" fmla="*/ 273844 h 120"/>
                <a:gd name="T10" fmla="*/ 0 60000 65536"/>
                <a:gd name="T11" fmla="*/ 0 60000 65536"/>
                <a:gd name="T12" fmla="*/ 0 60000 65536"/>
                <a:gd name="T13" fmla="*/ 0 60000 65536"/>
                <a:gd name="T14" fmla="*/ 0 60000 65536"/>
                <a:gd name="T15" fmla="*/ 0 w 120"/>
                <a:gd name="T16" fmla="*/ 0 h 120"/>
                <a:gd name="T17" fmla="*/ 120 w 120"/>
                <a:gd name="T18" fmla="*/ 120 h 120"/>
              </a:gdLst>
              <a:ahLst/>
              <a:cxnLst>
                <a:cxn ang="T10">
                  <a:pos x="T0" y="T1"/>
                </a:cxn>
                <a:cxn ang="T11">
                  <a:pos x="T2" y="T3"/>
                </a:cxn>
                <a:cxn ang="T12">
                  <a:pos x="T4" y="T5"/>
                </a:cxn>
                <a:cxn ang="T13">
                  <a:pos x="T6" y="T7"/>
                </a:cxn>
                <a:cxn ang="T14">
                  <a:pos x="T8" y="T9"/>
                </a:cxn>
              </a:cxnLst>
              <a:rect l="T15" t="T16" r="T17" b="T18"/>
              <a:pathLst>
                <a:path w="120" h="120">
                  <a:moveTo>
                    <a:pt x="120" y="60"/>
                  </a:moveTo>
                  <a:cubicBezTo>
                    <a:pt x="62" y="61"/>
                    <a:pt x="61" y="62"/>
                    <a:pt x="60" y="120"/>
                  </a:cubicBezTo>
                  <a:cubicBezTo>
                    <a:pt x="59" y="62"/>
                    <a:pt x="58" y="61"/>
                    <a:pt x="0" y="60"/>
                  </a:cubicBezTo>
                  <a:cubicBezTo>
                    <a:pt x="58" y="59"/>
                    <a:pt x="59" y="58"/>
                    <a:pt x="60" y="0"/>
                  </a:cubicBezTo>
                  <a:cubicBezTo>
                    <a:pt x="61" y="58"/>
                    <a:pt x="62" y="59"/>
                    <a:pt x="120" y="6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412" name="TextBox 11"/>
          <p:cNvSpPr txBox="1">
            <a:spLocks noChangeArrowheads="1"/>
          </p:cNvSpPr>
          <p:nvPr/>
        </p:nvSpPr>
        <p:spPr bwMode="auto">
          <a:xfrm flipH="1">
            <a:off x="1692399" y="4293096"/>
            <a:ext cx="2160240" cy="886397"/>
          </a:xfrm>
          <a:prstGeom prst="rect">
            <a:avLst/>
          </a:prstGeom>
          <a:noFill/>
          <a:ln>
            <a:noFill/>
          </a:ln>
          <a:effec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高校科研院所科技成果转化多</a:t>
            </a:r>
          </a:p>
        </p:txBody>
      </p:sp>
      <p:sp>
        <p:nvSpPr>
          <p:cNvPr id="415" name="TextBox 11"/>
          <p:cNvSpPr txBox="1">
            <a:spLocks noChangeArrowheads="1"/>
          </p:cNvSpPr>
          <p:nvPr/>
        </p:nvSpPr>
        <p:spPr bwMode="auto">
          <a:xfrm flipH="1">
            <a:off x="5148783" y="4077072"/>
            <a:ext cx="2024330" cy="1329595"/>
          </a:xfrm>
          <a:prstGeom prst="rect">
            <a:avLst/>
          </a:prstGeom>
          <a:noFill/>
          <a:ln>
            <a:noFill/>
          </a:ln>
          <a:effec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上市公司分子公司</a:t>
            </a:r>
            <a:r>
              <a:rPr lang="en-US" altLang="zh-CN" sz="24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4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国家高新技术企业多</a:t>
            </a:r>
          </a:p>
        </p:txBody>
      </p:sp>
      <p:sp>
        <p:nvSpPr>
          <p:cNvPr id="416" name="TextBox 11"/>
          <p:cNvSpPr txBox="1">
            <a:spLocks noChangeArrowheads="1"/>
          </p:cNvSpPr>
          <p:nvPr/>
        </p:nvSpPr>
        <p:spPr bwMode="auto">
          <a:xfrm flipH="1">
            <a:off x="8533159" y="4077072"/>
            <a:ext cx="2024330" cy="1329595"/>
          </a:xfrm>
          <a:prstGeom prst="rect">
            <a:avLst/>
          </a:prstGeom>
          <a:noFill/>
          <a:ln>
            <a:noFill/>
          </a:ln>
          <a:effec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互联网</a:t>
            </a:r>
            <a:r>
              <a:rPr lang="en-US" altLang="zh-CN" sz="24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4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区域特色产业新经济发展方式多</a:t>
            </a:r>
          </a:p>
        </p:txBody>
      </p:sp>
      <p:grpSp>
        <p:nvGrpSpPr>
          <p:cNvPr id="419" name="组合 418"/>
          <p:cNvGrpSpPr/>
          <p:nvPr/>
        </p:nvGrpSpPr>
        <p:grpSpPr>
          <a:xfrm>
            <a:off x="7165007" y="4077072"/>
            <a:ext cx="1295053" cy="1295053"/>
            <a:chOff x="3080505" y="1100110"/>
            <a:chExt cx="5287963" cy="5256212"/>
          </a:xfrm>
          <a:effectLst>
            <a:outerShdw blurRad="50800" dist="76200" dir="12660000" algn="ctr" rotWithShape="0">
              <a:srgbClr val="000000">
                <a:alpha val="43137"/>
              </a:srgbClr>
            </a:outerShdw>
          </a:effectLst>
        </p:grpSpPr>
        <p:sp>
          <p:nvSpPr>
            <p:cNvPr id="420" name="Freeform 19"/>
            <p:cNvSpPr>
              <a:spLocks noChangeArrowheads="1"/>
            </p:cNvSpPr>
            <p:nvPr/>
          </p:nvSpPr>
          <p:spPr bwMode="auto">
            <a:xfrm>
              <a:off x="5926893" y="3635347"/>
              <a:ext cx="25400" cy="25400"/>
            </a:xfrm>
            <a:custGeom>
              <a:avLst/>
              <a:gdLst>
                <a:gd name="T0" fmla="*/ 20782 w 11"/>
                <a:gd name="T1" fmla="*/ 20782 h 11"/>
                <a:gd name="T2" fmla="*/ 4618 w 11"/>
                <a:gd name="T3" fmla="*/ 20782 h 11"/>
                <a:gd name="T4" fmla="*/ 4618 w 11"/>
                <a:gd name="T5" fmla="*/ 4618 h 11"/>
                <a:gd name="T6" fmla="*/ 20782 w 11"/>
                <a:gd name="T7" fmla="*/ 4618 h 11"/>
                <a:gd name="T8" fmla="*/ 20782 w 11"/>
                <a:gd name="T9" fmla="*/ 20782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9" y="9"/>
                  </a:moveTo>
                  <a:cubicBezTo>
                    <a:pt x="7" y="11"/>
                    <a:pt x="4" y="11"/>
                    <a:pt x="2" y="9"/>
                  </a:cubicBezTo>
                  <a:cubicBezTo>
                    <a:pt x="0" y="7"/>
                    <a:pt x="0" y="4"/>
                    <a:pt x="2" y="2"/>
                  </a:cubicBezTo>
                  <a:cubicBezTo>
                    <a:pt x="4" y="0"/>
                    <a:pt x="8" y="0"/>
                    <a:pt x="9" y="2"/>
                  </a:cubicBezTo>
                  <a:cubicBezTo>
                    <a:pt x="11" y="4"/>
                    <a:pt x="11" y="7"/>
                    <a:pt x="9" y="9"/>
                  </a:cubicBezTo>
                  <a:close/>
                </a:path>
              </a:pathLst>
            </a:custGeom>
            <a:solidFill>
              <a:srgbClr val="EF6C4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1" name="Freeform 21"/>
            <p:cNvSpPr>
              <a:spLocks noChangeArrowheads="1"/>
            </p:cNvSpPr>
            <p:nvPr/>
          </p:nvSpPr>
          <p:spPr bwMode="auto">
            <a:xfrm>
              <a:off x="3080505" y="1493810"/>
              <a:ext cx="312738" cy="312737"/>
            </a:xfrm>
            <a:custGeom>
              <a:avLst/>
              <a:gdLst>
                <a:gd name="T0" fmla="*/ 288089 w 203"/>
                <a:gd name="T1" fmla="*/ 35433 h 203"/>
                <a:gd name="T2" fmla="*/ 246493 w 203"/>
                <a:gd name="T3" fmla="*/ 140192 h 203"/>
                <a:gd name="T4" fmla="*/ 312738 w 203"/>
                <a:gd name="T5" fmla="*/ 231086 h 203"/>
                <a:gd name="T6" fmla="*/ 200276 w 203"/>
                <a:gd name="T7" fmla="*/ 224924 h 203"/>
                <a:gd name="T8" fmla="*/ 135571 w 203"/>
                <a:gd name="T9" fmla="*/ 312737 h 203"/>
                <a:gd name="T10" fmla="*/ 106300 w 203"/>
                <a:gd name="T11" fmla="*/ 204897 h 203"/>
                <a:gd name="T12" fmla="*/ 0 w 203"/>
                <a:gd name="T13" fmla="*/ 171004 h 203"/>
                <a:gd name="T14" fmla="*/ 95516 w 203"/>
                <a:gd name="T15" fmla="*/ 110921 h 203"/>
                <a:gd name="T16" fmla="*/ 95516 w 203"/>
                <a:gd name="T17" fmla="*/ 0 h 203"/>
                <a:gd name="T18" fmla="*/ 181789 w 203"/>
                <a:gd name="T19" fmla="*/ 70867 h 203"/>
                <a:gd name="T20" fmla="*/ 288089 w 203"/>
                <a:gd name="T21" fmla="*/ 35433 h 2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03"/>
                <a:gd name="T35" fmla="*/ 203 w 203"/>
                <a:gd name="T36" fmla="*/ 203 h 2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03">
                  <a:moveTo>
                    <a:pt x="187" y="23"/>
                  </a:moveTo>
                  <a:lnTo>
                    <a:pt x="160" y="91"/>
                  </a:lnTo>
                  <a:lnTo>
                    <a:pt x="203" y="150"/>
                  </a:lnTo>
                  <a:lnTo>
                    <a:pt x="130" y="146"/>
                  </a:lnTo>
                  <a:lnTo>
                    <a:pt x="88" y="203"/>
                  </a:lnTo>
                  <a:lnTo>
                    <a:pt x="69" y="133"/>
                  </a:lnTo>
                  <a:lnTo>
                    <a:pt x="0" y="111"/>
                  </a:lnTo>
                  <a:lnTo>
                    <a:pt x="62" y="72"/>
                  </a:lnTo>
                  <a:lnTo>
                    <a:pt x="62" y="0"/>
                  </a:lnTo>
                  <a:lnTo>
                    <a:pt x="118" y="46"/>
                  </a:lnTo>
                  <a:lnTo>
                    <a:pt x="187" y="23"/>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2" name="Freeform 22"/>
            <p:cNvSpPr>
              <a:spLocks noChangeArrowheads="1"/>
            </p:cNvSpPr>
            <p:nvPr/>
          </p:nvSpPr>
          <p:spPr bwMode="auto">
            <a:xfrm>
              <a:off x="3263068" y="1565247"/>
              <a:ext cx="561975" cy="561975"/>
            </a:xfrm>
            <a:custGeom>
              <a:avLst/>
              <a:gdLst>
                <a:gd name="T0" fmla="*/ 526435 w 253"/>
                <a:gd name="T1" fmla="*/ 362850 h 254"/>
                <a:gd name="T2" fmla="*/ 0 w 253"/>
                <a:gd name="T3" fmla="*/ 50888 h 254"/>
                <a:gd name="T4" fmla="*/ 17770 w 253"/>
                <a:gd name="T5" fmla="*/ 97350 h 254"/>
                <a:gd name="T6" fmla="*/ 526435 w 253"/>
                <a:gd name="T7" fmla="*/ 427013 h 254"/>
                <a:gd name="T8" fmla="*/ 559754 w 253"/>
                <a:gd name="T9" fmla="*/ 561975 h 254"/>
                <a:gd name="T10" fmla="*/ 526435 w 253"/>
                <a:gd name="T11" fmla="*/ 362850 h 254"/>
                <a:gd name="T12" fmla="*/ 0 60000 65536"/>
                <a:gd name="T13" fmla="*/ 0 60000 65536"/>
                <a:gd name="T14" fmla="*/ 0 60000 65536"/>
                <a:gd name="T15" fmla="*/ 0 60000 65536"/>
                <a:gd name="T16" fmla="*/ 0 60000 65536"/>
                <a:gd name="T17" fmla="*/ 0 60000 65536"/>
                <a:gd name="T18" fmla="*/ 0 w 253"/>
                <a:gd name="T19" fmla="*/ 0 h 254"/>
                <a:gd name="T20" fmla="*/ 253 w 253"/>
                <a:gd name="T21" fmla="*/ 254 h 254"/>
              </a:gdLst>
              <a:ahLst/>
              <a:cxnLst>
                <a:cxn ang="T12">
                  <a:pos x="T0" y="T1"/>
                </a:cxn>
                <a:cxn ang="T13">
                  <a:pos x="T2" y="T3"/>
                </a:cxn>
                <a:cxn ang="T14">
                  <a:pos x="T4" y="T5"/>
                </a:cxn>
                <a:cxn ang="T15">
                  <a:pos x="T6" y="T7"/>
                </a:cxn>
                <a:cxn ang="T16">
                  <a:pos x="T8" y="T9"/>
                </a:cxn>
                <a:cxn ang="T17">
                  <a:pos x="T10" y="T11"/>
                </a:cxn>
              </a:cxnLst>
              <a:rect l="T18" t="T19" r="T20" b="T21"/>
              <a:pathLst>
                <a:path w="253" h="254">
                  <a:moveTo>
                    <a:pt x="237" y="164"/>
                  </a:moveTo>
                  <a:cubicBezTo>
                    <a:pt x="198" y="60"/>
                    <a:pt x="95" y="0"/>
                    <a:pt x="0" y="23"/>
                  </a:cubicBezTo>
                  <a:cubicBezTo>
                    <a:pt x="8" y="44"/>
                    <a:pt x="8" y="44"/>
                    <a:pt x="8" y="44"/>
                  </a:cubicBezTo>
                  <a:cubicBezTo>
                    <a:pt x="102" y="30"/>
                    <a:pt x="199" y="91"/>
                    <a:pt x="237" y="193"/>
                  </a:cubicBezTo>
                  <a:cubicBezTo>
                    <a:pt x="245" y="213"/>
                    <a:pt x="250" y="234"/>
                    <a:pt x="252" y="254"/>
                  </a:cubicBezTo>
                  <a:cubicBezTo>
                    <a:pt x="253" y="225"/>
                    <a:pt x="248" y="194"/>
                    <a:pt x="237" y="164"/>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3" name="Freeform 23"/>
            <p:cNvSpPr>
              <a:spLocks noChangeArrowheads="1"/>
            </p:cNvSpPr>
            <p:nvPr/>
          </p:nvSpPr>
          <p:spPr bwMode="auto">
            <a:xfrm>
              <a:off x="3218618" y="5948335"/>
              <a:ext cx="306387" cy="314325"/>
            </a:xfrm>
            <a:custGeom>
              <a:avLst/>
              <a:gdLst>
                <a:gd name="T0" fmla="*/ 0 w 199"/>
                <a:gd name="T1" fmla="*/ 70877 h 204"/>
                <a:gd name="T2" fmla="*/ 110854 w 199"/>
                <a:gd name="T3" fmla="*/ 83204 h 204"/>
                <a:gd name="T4" fmla="*/ 184756 w 199"/>
                <a:gd name="T5" fmla="*/ 0 h 204"/>
                <a:gd name="T6" fmla="*/ 204771 w 199"/>
                <a:gd name="T7" fmla="*/ 107857 h 204"/>
                <a:gd name="T8" fmla="*/ 306387 w 199"/>
                <a:gd name="T9" fmla="*/ 149458 h 204"/>
                <a:gd name="T10" fmla="*/ 209390 w 199"/>
                <a:gd name="T11" fmla="*/ 203387 h 204"/>
                <a:gd name="T12" fmla="*/ 201692 w 199"/>
                <a:gd name="T13" fmla="*/ 314325 h 204"/>
                <a:gd name="T14" fmla="*/ 120091 w 199"/>
                <a:gd name="T15" fmla="*/ 238825 h 204"/>
                <a:gd name="T16" fmla="*/ 10777 w 199"/>
                <a:gd name="T17" fmla="*/ 265019 h 204"/>
                <a:gd name="T18" fmla="*/ 60046 w 199"/>
                <a:gd name="T19" fmla="*/ 163326 h 204"/>
                <a:gd name="T20" fmla="*/ 0 w 199"/>
                <a:gd name="T21" fmla="*/ 70877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9"/>
                <a:gd name="T34" fmla="*/ 0 h 204"/>
                <a:gd name="T35" fmla="*/ 199 w 199"/>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9" h="204">
                  <a:moveTo>
                    <a:pt x="0" y="46"/>
                  </a:moveTo>
                  <a:lnTo>
                    <a:pt x="72" y="54"/>
                  </a:lnTo>
                  <a:lnTo>
                    <a:pt x="120" y="0"/>
                  </a:lnTo>
                  <a:lnTo>
                    <a:pt x="133" y="70"/>
                  </a:lnTo>
                  <a:lnTo>
                    <a:pt x="199" y="97"/>
                  </a:lnTo>
                  <a:lnTo>
                    <a:pt x="136" y="132"/>
                  </a:lnTo>
                  <a:lnTo>
                    <a:pt x="131" y="204"/>
                  </a:lnTo>
                  <a:lnTo>
                    <a:pt x="78" y="155"/>
                  </a:lnTo>
                  <a:lnTo>
                    <a:pt x="7" y="172"/>
                  </a:lnTo>
                  <a:lnTo>
                    <a:pt x="39" y="106"/>
                  </a:lnTo>
                  <a:lnTo>
                    <a:pt x="0" y="46"/>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4" name="Freeform 24"/>
            <p:cNvSpPr>
              <a:spLocks noChangeArrowheads="1"/>
            </p:cNvSpPr>
            <p:nvPr/>
          </p:nvSpPr>
          <p:spPr bwMode="auto">
            <a:xfrm>
              <a:off x="3220205" y="5432397"/>
              <a:ext cx="461963" cy="663575"/>
            </a:xfrm>
            <a:custGeom>
              <a:avLst/>
              <a:gdLst>
                <a:gd name="T0" fmla="*/ 275401 w 208"/>
                <a:gd name="T1" fmla="*/ 81841 h 300"/>
                <a:gd name="T2" fmla="*/ 99944 w 208"/>
                <a:gd name="T3" fmla="*/ 663575 h 300"/>
                <a:gd name="T4" fmla="*/ 142142 w 208"/>
                <a:gd name="T5" fmla="*/ 637032 h 300"/>
                <a:gd name="T6" fmla="*/ 337588 w 208"/>
                <a:gd name="T7" fmla="*/ 64146 h 300"/>
                <a:gd name="T8" fmla="*/ 461963 w 208"/>
                <a:gd name="T9" fmla="*/ 0 h 300"/>
                <a:gd name="T10" fmla="*/ 275401 w 208"/>
                <a:gd name="T11" fmla="*/ 81841 h 300"/>
                <a:gd name="T12" fmla="*/ 0 60000 65536"/>
                <a:gd name="T13" fmla="*/ 0 60000 65536"/>
                <a:gd name="T14" fmla="*/ 0 60000 65536"/>
                <a:gd name="T15" fmla="*/ 0 60000 65536"/>
                <a:gd name="T16" fmla="*/ 0 60000 65536"/>
                <a:gd name="T17" fmla="*/ 0 60000 65536"/>
                <a:gd name="T18" fmla="*/ 0 w 208"/>
                <a:gd name="T19" fmla="*/ 0 h 300"/>
                <a:gd name="T20" fmla="*/ 208 w 208"/>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208" h="300">
                  <a:moveTo>
                    <a:pt x="124" y="37"/>
                  </a:moveTo>
                  <a:cubicBezTo>
                    <a:pt x="33" y="100"/>
                    <a:pt x="0" y="214"/>
                    <a:pt x="45" y="300"/>
                  </a:cubicBezTo>
                  <a:cubicBezTo>
                    <a:pt x="64" y="288"/>
                    <a:pt x="64" y="288"/>
                    <a:pt x="64" y="288"/>
                  </a:cubicBezTo>
                  <a:cubicBezTo>
                    <a:pt x="27" y="200"/>
                    <a:pt x="62" y="91"/>
                    <a:pt x="152" y="29"/>
                  </a:cubicBezTo>
                  <a:cubicBezTo>
                    <a:pt x="170" y="17"/>
                    <a:pt x="189" y="7"/>
                    <a:pt x="208" y="0"/>
                  </a:cubicBezTo>
                  <a:cubicBezTo>
                    <a:pt x="179" y="6"/>
                    <a:pt x="151" y="18"/>
                    <a:pt x="124" y="37"/>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5" name="Freeform 25"/>
            <p:cNvSpPr>
              <a:spLocks noChangeArrowheads="1"/>
            </p:cNvSpPr>
            <p:nvPr/>
          </p:nvSpPr>
          <p:spPr bwMode="auto">
            <a:xfrm>
              <a:off x="8009693" y="1250922"/>
              <a:ext cx="312737" cy="312738"/>
            </a:xfrm>
            <a:custGeom>
              <a:avLst/>
              <a:gdLst>
                <a:gd name="T0" fmla="*/ 92435 w 203"/>
                <a:gd name="T1" fmla="*/ 0 h 203"/>
                <a:gd name="T2" fmla="*/ 95516 w 203"/>
                <a:gd name="T3" fmla="*/ 110922 h 203"/>
                <a:gd name="T4" fmla="*/ 0 w 203"/>
                <a:gd name="T5" fmla="*/ 172545 h 203"/>
                <a:gd name="T6" fmla="*/ 106300 w 203"/>
                <a:gd name="T7" fmla="*/ 206438 h 203"/>
                <a:gd name="T8" fmla="*/ 135571 w 203"/>
                <a:gd name="T9" fmla="*/ 312738 h 203"/>
                <a:gd name="T10" fmla="*/ 201816 w 203"/>
                <a:gd name="T11" fmla="*/ 221844 h 203"/>
                <a:gd name="T12" fmla="*/ 312737 w 203"/>
                <a:gd name="T13" fmla="*/ 228006 h 203"/>
                <a:gd name="T14" fmla="*/ 246492 w 203"/>
                <a:gd name="T15" fmla="*/ 140193 h 203"/>
                <a:gd name="T16" fmla="*/ 286547 w 203"/>
                <a:gd name="T17" fmla="*/ 35433 h 203"/>
                <a:gd name="T18" fmla="*/ 180247 w 203"/>
                <a:gd name="T19" fmla="*/ 70867 h 203"/>
                <a:gd name="T20" fmla="*/ 92435 w 203"/>
                <a:gd name="T21" fmla="*/ 0 h 2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03"/>
                <a:gd name="T35" fmla="*/ 203 w 203"/>
                <a:gd name="T36" fmla="*/ 203 h 2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03">
                  <a:moveTo>
                    <a:pt x="60" y="0"/>
                  </a:moveTo>
                  <a:lnTo>
                    <a:pt x="62" y="72"/>
                  </a:lnTo>
                  <a:lnTo>
                    <a:pt x="0" y="112"/>
                  </a:lnTo>
                  <a:lnTo>
                    <a:pt x="69" y="134"/>
                  </a:lnTo>
                  <a:lnTo>
                    <a:pt x="88" y="203"/>
                  </a:lnTo>
                  <a:lnTo>
                    <a:pt x="131" y="144"/>
                  </a:lnTo>
                  <a:lnTo>
                    <a:pt x="203" y="148"/>
                  </a:lnTo>
                  <a:lnTo>
                    <a:pt x="160" y="91"/>
                  </a:lnTo>
                  <a:lnTo>
                    <a:pt x="186" y="23"/>
                  </a:lnTo>
                  <a:lnTo>
                    <a:pt x="117" y="46"/>
                  </a:lnTo>
                  <a:lnTo>
                    <a:pt x="60" y="0"/>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6" name="Freeform 26"/>
            <p:cNvSpPr>
              <a:spLocks noChangeArrowheads="1"/>
            </p:cNvSpPr>
            <p:nvPr/>
          </p:nvSpPr>
          <p:spPr bwMode="auto">
            <a:xfrm>
              <a:off x="7465180" y="1246160"/>
              <a:ext cx="706438" cy="398462"/>
            </a:xfrm>
            <a:custGeom>
              <a:avLst/>
              <a:gdLst>
                <a:gd name="T0" fmla="*/ 104083 w 319"/>
                <a:gd name="T1" fmla="*/ 223581 h 180"/>
                <a:gd name="T2" fmla="*/ 706438 w 319"/>
                <a:gd name="T3" fmla="*/ 121752 h 180"/>
                <a:gd name="T4" fmla="*/ 673220 w 319"/>
                <a:gd name="T5" fmla="*/ 159385 h 180"/>
                <a:gd name="T6" fmla="*/ 79723 w 319"/>
                <a:gd name="T7" fmla="*/ 283351 h 180"/>
                <a:gd name="T8" fmla="*/ 0 w 319"/>
                <a:gd name="T9" fmla="*/ 398462 h 180"/>
                <a:gd name="T10" fmla="*/ 104083 w 319"/>
                <a:gd name="T11" fmla="*/ 223581 h 180"/>
                <a:gd name="T12" fmla="*/ 0 60000 65536"/>
                <a:gd name="T13" fmla="*/ 0 60000 65536"/>
                <a:gd name="T14" fmla="*/ 0 60000 65536"/>
                <a:gd name="T15" fmla="*/ 0 60000 65536"/>
                <a:gd name="T16" fmla="*/ 0 60000 65536"/>
                <a:gd name="T17" fmla="*/ 0 60000 65536"/>
                <a:gd name="T18" fmla="*/ 0 w 319"/>
                <a:gd name="T19" fmla="*/ 0 h 180"/>
                <a:gd name="T20" fmla="*/ 319 w 319"/>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319" h="180">
                  <a:moveTo>
                    <a:pt x="47" y="101"/>
                  </a:moveTo>
                  <a:cubicBezTo>
                    <a:pt x="121" y="18"/>
                    <a:pt x="238" y="0"/>
                    <a:pt x="319" y="55"/>
                  </a:cubicBezTo>
                  <a:cubicBezTo>
                    <a:pt x="304" y="72"/>
                    <a:pt x="304" y="72"/>
                    <a:pt x="304" y="72"/>
                  </a:cubicBezTo>
                  <a:cubicBezTo>
                    <a:pt x="221" y="25"/>
                    <a:pt x="109" y="46"/>
                    <a:pt x="36" y="128"/>
                  </a:cubicBezTo>
                  <a:cubicBezTo>
                    <a:pt x="22" y="144"/>
                    <a:pt x="10" y="162"/>
                    <a:pt x="0" y="180"/>
                  </a:cubicBezTo>
                  <a:cubicBezTo>
                    <a:pt x="10" y="152"/>
                    <a:pt x="26" y="125"/>
                    <a:pt x="47" y="10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427" name="组合 8"/>
            <p:cNvGrpSpPr/>
            <p:nvPr/>
          </p:nvGrpSpPr>
          <p:grpSpPr bwMode="auto">
            <a:xfrm>
              <a:off x="4306055" y="1327122"/>
              <a:ext cx="219075" cy="195263"/>
              <a:chOff x="0" y="0"/>
              <a:chExt cx="220161" cy="195530"/>
            </a:xfrm>
          </p:grpSpPr>
          <p:sp>
            <p:nvSpPr>
              <p:cNvPr id="545" name="Freeform 20"/>
              <p:cNvSpPr>
                <a:spLocks noChangeArrowheads="1"/>
              </p:cNvSpPr>
              <p:nvPr/>
            </p:nvSpPr>
            <p:spPr bwMode="auto">
              <a:xfrm>
                <a:off x="113929" y="0"/>
                <a:ext cx="106232" cy="106232"/>
              </a:xfrm>
              <a:custGeom>
                <a:avLst/>
                <a:gdLst>
                  <a:gd name="T0" fmla="*/ 86314 w 48"/>
                  <a:gd name="T1" fmla="*/ 88527 h 48"/>
                  <a:gd name="T2" fmla="*/ 19919 w 48"/>
                  <a:gd name="T3" fmla="*/ 86314 h 48"/>
                  <a:gd name="T4" fmla="*/ 22132 w 48"/>
                  <a:gd name="T5" fmla="*/ 17705 h 48"/>
                  <a:gd name="T6" fmla="*/ 88527 w 48"/>
                  <a:gd name="T7" fmla="*/ 19919 h 48"/>
                  <a:gd name="T8" fmla="*/ 86314 w 48"/>
                  <a:gd name="T9" fmla="*/ 88527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39" y="40"/>
                    </a:moveTo>
                    <a:cubicBezTo>
                      <a:pt x="30" y="48"/>
                      <a:pt x="17" y="48"/>
                      <a:pt x="9" y="39"/>
                    </a:cubicBezTo>
                    <a:cubicBezTo>
                      <a:pt x="0" y="30"/>
                      <a:pt x="1" y="17"/>
                      <a:pt x="10" y="8"/>
                    </a:cubicBezTo>
                    <a:cubicBezTo>
                      <a:pt x="18" y="0"/>
                      <a:pt x="32" y="1"/>
                      <a:pt x="40" y="9"/>
                    </a:cubicBezTo>
                    <a:cubicBezTo>
                      <a:pt x="48" y="18"/>
                      <a:pt x="48" y="32"/>
                      <a:pt x="39" y="40"/>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46" name="Freeform 27"/>
              <p:cNvSpPr>
                <a:spLocks noChangeArrowheads="1"/>
              </p:cNvSpPr>
              <p:nvPr/>
            </p:nvSpPr>
            <p:spPr bwMode="auto">
              <a:xfrm>
                <a:off x="0" y="46189"/>
                <a:ext cx="181672" cy="149341"/>
              </a:xfrm>
              <a:custGeom>
                <a:avLst/>
                <a:gdLst>
                  <a:gd name="T0" fmla="*/ 62034 w 82"/>
                  <a:gd name="T1" fmla="*/ 144883 h 67"/>
                  <a:gd name="T2" fmla="*/ 175025 w 82"/>
                  <a:gd name="T3" fmla="*/ 0 h 67"/>
                  <a:gd name="T4" fmla="*/ 161732 w 82"/>
                  <a:gd name="T5" fmla="*/ 2229 h 67"/>
                  <a:gd name="T6" fmla="*/ 42095 w 82"/>
                  <a:gd name="T7" fmla="*/ 142654 h 67"/>
                  <a:gd name="T8" fmla="*/ 0 w 82"/>
                  <a:gd name="T9" fmla="*/ 147112 h 67"/>
                  <a:gd name="T10" fmla="*/ 62034 w 82"/>
                  <a:gd name="T11" fmla="*/ 144883 h 67"/>
                  <a:gd name="T12" fmla="*/ 0 60000 65536"/>
                  <a:gd name="T13" fmla="*/ 0 60000 65536"/>
                  <a:gd name="T14" fmla="*/ 0 60000 65536"/>
                  <a:gd name="T15" fmla="*/ 0 60000 65536"/>
                  <a:gd name="T16" fmla="*/ 0 60000 65536"/>
                  <a:gd name="T17" fmla="*/ 0 60000 65536"/>
                  <a:gd name="T18" fmla="*/ 0 w 82"/>
                  <a:gd name="T19" fmla="*/ 0 h 67"/>
                  <a:gd name="T20" fmla="*/ 82 w 82"/>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82" h="67">
                    <a:moveTo>
                      <a:pt x="28" y="65"/>
                    </a:moveTo>
                    <a:cubicBezTo>
                      <a:pt x="60" y="57"/>
                      <a:pt x="82" y="29"/>
                      <a:pt x="79" y="0"/>
                    </a:cubicBezTo>
                    <a:cubicBezTo>
                      <a:pt x="73" y="1"/>
                      <a:pt x="73" y="1"/>
                      <a:pt x="73" y="1"/>
                    </a:cubicBezTo>
                    <a:cubicBezTo>
                      <a:pt x="73" y="30"/>
                      <a:pt x="51" y="56"/>
                      <a:pt x="19" y="64"/>
                    </a:cubicBezTo>
                    <a:cubicBezTo>
                      <a:pt x="13" y="65"/>
                      <a:pt x="6" y="66"/>
                      <a:pt x="0" y="66"/>
                    </a:cubicBezTo>
                    <a:cubicBezTo>
                      <a:pt x="9" y="67"/>
                      <a:pt x="18" y="67"/>
                      <a:pt x="28" y="65"/>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428" name="Freeform 9"/>
            <p:cNvSpPr>
              <a:spLocks noChangeArrowheads="1"/>
            </p:cNvSpPr>
            <p:nvPr/>
          </p:nvSpPr>
          <p:spPr bwMode="auto">
            <a:xfrm>
              <a:off x="3936168" y="1100110"/>
              <a:ext cx="161925" cy="157162"/>
            </a:xfrm>
            <a:custGeom>
              <a:avLst/>
              <a:gdLst>
                <a:gd name="T0" fmla="*/ 137251 w 105"/>
                <a:gd name="T1" fmla="*/ 6163 h 102"/>
                <a:gd name="T2" fmla="*/ 121829 w 105"/>
                <a:gd name="T3" fmla="*/ 61632 h 102"/>
                <a:gd name="T4" fmla="*/ 161925 w 105"/>
                <a:gd name="T5" fmla="*/ 104775 h 102"/>
                <a:gd name="T6" fmla="*/ 103324 w 105"/>
                <a:gd name="T7" fmla="*/ 106315 h 102"/>
                <a:gd name="T8" fmla="*/ 75565 w 105"/>
                <a:gd name="T9" fmla="*/ 157162 h 102"/>
                <a:gd name="T10" fmla="*/ 55517 w 105"/>
                <a:gd name="T11" fmla="*/ 104775 h 102"/>
                <a:gd name="T12" fmla="*/ 0 w 105"/>
                <a:gd name="T13" fmla="*/ 90907 h 102"/>
                <a:gd name="T14" fmla="*/ 43180 w 105"/>
                <a:gd name="T15" fmla="*/ 55469 h 102"/>
                <a:gd name="T16" fmla="*/ 37011 w 105"/>
                <a:gd name="T17" fmla="*/ 0 h 102"/>
                <a:gd name="T18" fmla="*/ 86360 w 105"/>
                <a:gd name="T19" fmla="*/ 30816 h 102"/>
                <a:gd name="T20" fmla="*/ 137251 w 105"/>
                <a:gd name="T21" fmla="*/ 6163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102"/>
                <a:gd name="T35" fmla="*/ 105 w 105"/>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102">
                  <a:moveTo>
                    <a:pt x="89" y="4"/>
                  </a:moveTo>
                  <a:lnTo>
                    <a:pt x="79" y="40"/>
                  </a:lnTo>
                  <a:lnTo>
                    <a:pt x="105" y="68"/>
                  </a:lnTo>
                  <a:lnTo>
                    <a:pt x="67" y="69"/>
                  </a:lnTo>
                  <a:lnTo>
                    <a:pt x="49" y="102"/>
                  </a:lnTo>
                  <a:lnTo>
                    <a:pt x="36" y="68"/>
                  </a:lnTo>
                  <a:lnTo>
                    <a:pt x="0" y="59"/>
                  </a:lnTo>
                  <a:lnTo>
                    <a:pt x="28" y="36"/>
                  </a:lnTo>
                  <a:lnTo>
                    <a:pt x="24" y="0"/>
                  </a:lnTo>
                  <a:lnTo>
                    <a:pt x="56" y="20"/>
                  </a:lnTo>
                  <a:lnTo>
                    <a:pt x="89" y="4"/>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9" name="Freeform 29"/>
            <p:cNvSpPr>
              <a:spLocks noChangeArrowheads="1"/>
            </p:cNvSpPr>
            <p:nvPr/>
          </p:nvSpPr>
          <p:spPr bwMode="auto">
            <a:xfrm>
              <a:off x="3993318" y="1165197"/>
              <a:ext cx="115887" cy="331788"/>
            </a:xfrm>
            <a:custGeom>
              <a:avLst/>
              <a:gdLst>
                <a:gd name="T0" fmla="*/ 60172 w 52"/>
                <a:gd name="T1" fmla="*/ 264985 h 149"/>
                <a:gd name="T2" fmla="*/ 20057 w 52"/>
                <a:gd name="T3" fmla="*/ 0 h 149"/>
                <a:gd name="T4" fmla="*/ 11143 w 52"/>
                <a:gd name="T5" fmla="*/ 20041 h 149"/>
                <a:gd name="T6" fmla="*/ 37886 w 52"/>
                <a:gd name="T7" fmla="*/ 285026 h 149"/>
                <a:gd name="T8" fmla="*/ 0 w 52"/>
                <a:gd name="T9" fmla="*/ 331788 h 149"/>
                <a:gd name="T10" fmla="*/ 60172 w 52"/>
                <a:gd name="T11" fmla="*/ 264985 h 149"/>
                <a:gd name="T12" fmla="*/ 0 60000 65536"/>
                <a:gd name="T13" fmla="*/ 0 60000 65536"/>
                <a:gd name="T14" fmla="*/ 0 60000 65536"/>
                <a:gd name="T15" fmla="*/ 0 60000 65536"/>
                <a:gd name="T16" fmla="*/ 0 60000 65536"/>
                <a:gd name="T17" fmla="*/ 0 60000 65536"/>
                <a:gd name="T18" fmla="*/ 0 w 52"/>
                <a:gd name="T19" fmla="*/ 0 h 149"/>
                <a:gd name="T20" fmla="*/ 52 w 52"/>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52" h="149">
                  <a:moveTo>
                    <a:pt x="27" y="119"/>
                  </a:moveTo>
                  <a:cubicBezTo>
                    <a:pt x="52" y="78"/>
                    <a:pt x="43" y="26"/>
                    <a:pt x="9" y="0"/>
                  </a:cubicBezTo>
                  <a:cubicBezTo>
                    <a:pt x="5" y="9"/>
                    <a:pt x="5" y="9"/>
                    <a:pt x="5" y="9"/>
                  </a:cubicBezTo>
                  <a:cubicBezTo>
                    <a:pt x="35" y="37"/>
                    <a:pt x="41" y="86"/>
                    <a:pt x="17" y="128"/>
                  </a:cubicBezTo>
                  <a:cubicBezTo>
                    <a:pt x="12" y="136"/>
                    <a:pt x="7" y="143"/>
                    <a:pt x="0" y="149"/>
                  </a:cubicBezTo>
                  <a:cubicBezTo>
                    <a:pt x="11" y="142"/>
                    <a:pt x="20" y="132"/>
                    <a:pt x="27" y="119"/>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0" name="Freeform 30"/>
            <p:cNvSpPr>
              <a:spLocks noChangeArrowheads="1"/>
            </p:cNvSpPr>
            <p:nvPr/>
          </p:nvSpPr>
          <p:spPr bwMode="auto">
            <a:xfrm>
              <a:off x="8085893" y="6081685"/>
              <a:ext cx="282575" cy="274637"/>
            </a:xfrm>
            <a:custGeom>
              <a:avLst/>
              <a:gdLst>
                <a:gd name="T0" fmla="*/ 282575 w 183"/>
                <a:gd name="T1" fmla="*/ 109546 h 178"/>
                <a:gd name="T2" fmla="*/ 206913 w 183"/>
                <a:gd name="T3" fmla="*/ 174348 h 178"/>
                <a:gd name="T4" fmla="*/ 220810 w 183"/>
                <a:gd name="T5" fmla="*/ 274637 h 178"/>
                <a:gd name="T6" fmla="*/ 135883 w 183"/>
                <a:gd name="T7" fmla="*/ 220635 h 178"/>
                <a:gd name="T8" fmla="*/ 47868 w 183"/>
                <a:gd name="T9" fmla="*/ 265380 h 178"/>
                <a:gd name="T10" fmla="*/ 69486 w 183"/>
                <a:gd name="T11" fmla="*/ 166634 h 178"/>
                <a:gd name="T12" fmla="*/ 0 w 183"/>
                <a:gd name="T13" fmla="*/ 95660 h 178"/>
                <a:gd name="T14" fmla="*/ 100368 w 183"/>
                <a:gd name="T15" fmla="*/ 89488 h 178"/>
                <a:gd name="T16" fmla="*/ 145148 w 183"/>
                <a:gd name="T17" fmla="*/ 0 h 178"/>
                <a:gd name="T18" fmla="*/ 185295 w 183"/>
                <a:gd name="T19" fmla="*/ 94117 h 178"/>
                <a:gd name="T20" fmla="*/ 282575 w 183"/>
                <a:gd name="T21" fmla="*/ 109546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178"/>
                <a:gd name="T35" fmla="*/ 183 w 183"/>
                <a:gd name="T36" fmla="*/ 178 h 1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178">
                  <a:moveTo>
                    <a:pt x="183" y="71"/>
                  </a:moveTo>
                  <a:lnTo>
                    <a:pt x="134" y="113"/>
                  </a:lnTo>
                  <a:lnTo>
                    <a:pt x="143" y="178"/>
                  </a:lnTo>
                  <a:lnTo>
                    <a:pt x="88" y="143"/>
                  </a:lnTo>
                  <a:lnTo>
                    <a:pt x="31" y="172"/>
                  </a:lnTo>
                  <a:lnTo>
                    <a:pt x="45" y="108"/>
                  </a:lnTo>
                  <a:lnTo>
                    <a:pt x="0" y="62"/>
                  </a:lnTo>
                  <a:lnTo>
                    <a:pt x="65" y="58"/>
                  </a:lnTo>
                  <a:lnTo>
                    <a:pt x="94" y="0"/>
                  </a:lnTo>
                  <a:lnTo>
                    <a:pt x="120" y="61"/>
                  </a:lnTo>
                  <a:lnTo>
                    <a:pt x="183" y="71"/>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1" name="Freeform 36"/>
            <p:cNvSpPr>
              <a:spLocks noChangeArrowheads="1"/>
            </p:cNvSpPr>
            <p:nvPr/>
          </p:nvSpPr>
          <p:spPr bwMode="auto">
            <a:xfrm>
              <a:off x="7627105" y="5899122"/>
              <a:ext cx="598488" cy="346075"/>
            </a:xfrm>
            <a:custGeom>
              <a:avLst/>
              <a:gdLst>
                <a:gd name="T0" fmla="*/ 179546 w 270"/>
                <a:gd name="T1" fmla="*/ 2218 h 156"/>
                <a:gd name="T2" fmla="*/ 598488 w 270"/>
                <a:gd name="T3" fmla="*/ 346075 h 156"/>
                <a:gd name="T4" fmla="*/ 554156 w 270"/>
                <a:gd name="T5" fmla="*/ 346075 h 156"/>
                <a:gd name="T6" fmla="*/ 124131 w 270"/>
                <a:gd name="T7" fmla="*/ 19966 h 156"/>
                <a:gd name="T8" fmla="*/ 0 w 270"/>
                <a:gd name="T9" fmla="*/ 35495 h 156"/>
                <a:gd name="T10" fmla="*/ 179546 w 270"/>
                <a:gd name="T11" fmla="*/ 2218 h 156"/>
                <a:gd name="T12" fmla="*/ 0 60000 65536"/>
                <a:gd name="T13" fmla="*/ 0 60000 65536"/>
                <a:gd name="T14" fmla="*/ 0 60000 65536"/>
                <a:gd name="T15" fmla="*/ 0 60000 65536"/>
                <a:gd name="T16" fmla="*/ 0 60000 65536"/>
                <a:gd name="T17" fmla="*/ 0 60000 65536"/>
                <a:gd name="T18" fmla="*/ 0 w 270"/>
                <a:gd name="T19" fmla="*/ 0 h 156"/>
                <a:gd name="T20" fmla="*/ 270 w 270"/>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70" h="156">
                  <a:moveTo>
                    <a:pt x="81" y="1"/>
                  </a:moveTo>
                  <a:cubicBezTo>
                    <a:pt x="180" y="2"/>
                    <a:pt x="260" y="70"/>
                    <a:pt x="270" y="156"/>
                  </a:cubicBezTo>
                  <a:cubicBezTo>
                    <a:pt x="250" y="156"/>
                    <a:pt x="250" y="156"/>
                    <a:pt x="250" y="156"/>
                  </a:cubicBezTo>
                  <a:cubicBezTo>
                    <a:pt x="233" y="73"/>
                    <a:pt x="153" y="10"/>
                    <a:pt x="56" y="9"/>
                  </a:cubicBezTo>
                  <a:cubicBezTo>
                    <a:pt x="37" y="9"/>
                    <a:pt x="18" y="11"/>
                    <a:pt x="0" y="16"/>
                  </a:cubicBezTo>
                  <a:cubicBezTo>
                    <a:pt x="25" y="6"/>
                    <a:pt x="52" y="0"/>
                    <a:pt x="81" y="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2" name="Freeform 31"/>
            <p:cNvSpPr>
              <a:spLocks noChangeArrowheads="1"/>
            </p:cNvSpPr>
            <p:nvPr/>
          </p:nvSpPr>
          <p:spPr bwMode="auto">
            <a:xfrm>
              <a:off x="6984168" y="5929285"/>
              <a:ext cx="209550" cy="212725"/>
            </a:xfrm>
            <a:custGeom>
              <a:avLst/>
              <a:gdLst>
                <a:gd name="T0" fmla="*/ 209550 w 136"/>
                <a:gd name="T1" fmla="*/ 117153 h 138"/>
                <a:gd name="T2" fmla="*/ 138673 w 136"/>
                <a:gd name="T3" fmla="*/ 140275 h 138"/>
                <a:gd name="T4" fmla="*/ 118642 w 136"/>
                <a:gd name="T5" fmla="*/ 212725 h 138"/>
                <a:gd name="T6" fmla="*/ 75500 w 136"/>
                <a:gd name="T7" fmla="*/ 151066 h 138"/>
                <a:gd name="T8" fmla="*/ 0 w 136"/>
                <a:gd name="T9" fmla="*/ 155690 h 138"/>
                <a:gd name="T10" fmla="*/ 44683 w 136"/>
                <a:gd name="T11" fmla="*/ 94031 h 138"/>
                <a:gd name="T12" fmla="*/ 18490 w 136"/>
                <a:gd name="T13" fmla="*/ 24664 h 138"/>
                <a:gd name="T14" fmla="*/ 89367 w 136"/>
                <a:gd name="T15" fmla="*/ 49328 h 138"/>
                <a:gd name="T16" fmla="*/ 146377 w 136"/>
                <a:gd name="T17" fmla="*/ 0 h 138"/>
                <a:gd name="T18" fmla="*/ 146377 w 136"/>
                <a:gd name="T19" fmla="*/ 75533 h 138"/>
                <a:gd name="T20" fmla="*/ 209550 w 136"/>
                <a:gd name="T21" fmla="*/ 117153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
                <a:gd name="T34" fmla="*/ 0 h 138"/>
                <a:gd name="T35" fmla="*/ 136 w 136"/>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 h="138">
                  <a:moveTo>
                    <a:pt x="136" y="76"/>
                  </a:moveTo>
                  <a:lnTo>
                    <a:pt x="90" y="91"/>
                  </a:lnTo>
                  <a:lnTo>
                    <a:pt x="77" y="138"/>
                  </a:lnTo>
                  <a:lnTo>
                    <a:pt x="49" y="98"/>
                  </a:lnTo>
                  <a:lnTo>
                    <a:pt x="0" y="101"/>
                  </a:lnTo>
                  <a:lnTo>
                    <a:pt x="29" y="61"/>
                  </a:lnTo>
                  <a:lnTo>
                    <a:pt x="12" y="16"/>
                  </a:lnTo>
                  <a:lnTo>
                    <a:pt x="58" y="32"/>
                  </a:lnTo>
                  <a:lnTo>
                    <a:pt x="95" y="0"/>
                  </a:lnTo>
                  <a:lnTo>
                    <a:pt x="95" y="49"/>
                  </a:lnTo>
                  <a:lnTo>
                    <a:pt x="136" y="76"/>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3" name="Freeform 37"/>
            <p:cNvSpPr>
              <a:spLocks noChangeArrowheads="1"/>
            </p:cNvSpPr>
            <p:nvPr/>
          </p:nvSpPr>
          <p:spPr bwMode="auto">
            <a:xfrm>
              <a:off x="7088943" y="5762597"/>
              <a:ext cx="146050" cy="268288"/>
            </a:xfrm>
            <a:custGeom>
              <a:avLst/>
              <a:gdLst>
                <a:gd name="T0" fmla="*/ 141624 w 66"/>
                <a:gd name="T1" fmla="*/ 76968 h 122"/>
                <a:gd name="T2" fmla="*/ 2213 w 66"/>
                <a:gd name="T3" fmla="*/ 268288 h 122"/>
                <a:gd name="T4" fmla="*/ 0 w 66"/>
                <a:gd name="T5" fmla="*/ 248496 h 122"/>
                <a:gd name="T6" fmla="*/ 132773 w 66"/>
                <a:gd name="T7" fmla="*/ 54977 h 122"/>
                <a:gd name="T8" fmla="*/ 123921 w 66"/>
                <a:gd name="T9" fmla="*/ 0 h 122"/>
                <a:gd name="T10" fmla="*/ 141624 w 66"/>
                <a:gd name="T11" fmla="*/ 76968 h 122"/>
                <a:gd name="T12" fmla="*/ 0 60000 65536"/>
                <a:gd name="T13" fmla="*/ 0 60000 65536"/>
                <a:gd name="T14" fmla="*/ 0 60000 65536"/>
                <a:gd name="T15" fmla="*/ 0 60000 65536"/>
                <a:gd name="T16" fmla="*/ 0 60000 65536"/>
                <a:gd name="T17" fmla="*/ 0 60000 65536"/>
                <a:gd name="T18" fmla="*/ 0 w 66"/>
                <a:gd name="T19" fmla="*/ 0 h 122"/>
                <a:gd name="T20" fmla="*/ 66 w 66"/>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66" h="122">
                  <a:moveTo>
                    <a:pt x="64" y="35"/>
                  </a:moveTo>
                  <a:cubicBezTo>
                    <a:pt x="66" y="79"/>
                    <a:pt x="38" y="116"/>
                    <a:pt x="1" y="122"/>
                  </a:cubicBezTo>
                  <a:cubicBezTo>
                    <a:pt x="0" y="113"/>
                    <a:pt x="0" y="113"/>
                    <a:pt x="0" y="113"/>
                  </a:cubicBezTo>
                  <a:cubicBezTo>
                    <a:pt x="36" y="104"/>
                    <a:pt x="62" y="67"/>
                    <a:pt x="60" y="25"/>
                  </a:cubicBezTo>
                  <a:cubicBezTo>
                    <a:pt x="60" y="16"/>
                    <a:pt x="58" y="8"/>
                    <a:pt x="56" y="0"/>
                  </a:cubicBezTo>
                  <a:cubicBezTo>
                    <a:pt x="61" y="11"/>
                    <a:pt x="64" y="23"/>
                    <a:pt x="64" y="35"/>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4" name="Freeform 32"/>
            <p:cNvSpPr>
              <a:spLocks noChangeArrowheads="1"/>
            </p:cNvSpPr>
            <p:nvPr/>
          </p:nvSpPr>
          <p:spPr bwMode="auto">
            <a:xfrm>
              <a:off x="8004930" y="5400647"/>
              <a:ext cx="228600" cy="227013"/>
            </a:xfrm>
            <a:custGeom>
              <a:avLst/>
              <a:gdLst>
                <a:gd name="T0" fmla="*/ 228600 w 103"/>
                <a:gd name="T1" fmla="*/ 178525 h 103"/>
                <a:gd name="T2" fmla="*/ 179773 w 103"/>
                <a:gd name="T3" fmla="*/ 0 h 103"/>
                <a:gd name="T4" fmla="*/ 0 w 103"/>
                <a:gd name="T5" fmla="*/ 48488 h 103"/>
                <a:gd name="T6" fmla="*/ 48827 w 103"/>
                <a:gd name="T7" fmla="*/ 227013 h 103"/>
                <a:gd name="T8" fmla="*/ 228600 w 103"/>
                <a:gd name="T9" fmla="*/ 178525 h 103"/>
                <a:gd name="T10" fmla="*/ 0 60000 65536"/>
                <a:gd name="T11" fmla="*/ 0 60000 65536"/>
                <a:gd name="T12" fmla="*/ 0 60000 65536"/>
                <a:gd name="T13" fmla="*/ 0 60000 65536"/>
                <a:gd name="T14" fmla="*/ 0 60000 65536"/>
                <a:gd name="T15" fmla="*/ 0 w 103"/>
                <a:gd name="T16" fmla="*/ 0 h 103"/>
                <a:gd name="T17" fmla="*/ 103 w 103"/>
                <a:gd name="T18" fmla="*/ 103 h 103"/>
              </a:gdLst>
              <a:ahLst/>
              <a:cxnLst>
                <a:cxn ang="T10">
                  <a:pos x="T0" y="T1"/>
                </a:cxn>
                <a:cxn ang="T11">
                  <a:pos x="T2" y="T3"/>
                </a:cxn>
                <a:cxn ang="T12">
                  <a:pos x="T4" y="T5"/>
                </a:cxn>
                <a:cxn ang="T13">
                  <a:pos x="T6" y="T7"/>
                </a:cxn>
                <a:cxn ang="T14">
                  <a:pos x="T8" y="T9"/>
                </a:cxn>
              </a:cxnLst>
              <a:rect l="T15" t="T16" r="T17" b="T18"/>
              <a:pathLst>
                <a:path w="103" h="103">
                  <a:moveTo>
                    <a:pt x="103" y="81"/>
                  </a:moveTo>
                  <a:cubicBezTo>
                    <a:pt x="75" y="65"/>
                    <a:pt x="65" y="28"/>
                    <a:pt x="81" y="0"/>
                  </a:cubicBezTo>
                  <a:cubicBezTo>
                    <a:pt x="65" y="28"/>
                    <a:pt x="29" y="38"/>
                    <a:pt x="0" y="22"/>
                  </a:cubicBezTo>
                  <a:cubicBezTo>
                    <a:pt x="29" y="38"/>
                    <a:pt x="39" y="75"/>
                    <a:pt x="22" y="103"/>
                  </a:cubicBezTo>
                  <a:cubicBezTo>
                    <a:pt x="39" y="75"/>
                    <a:pt x="75" y="65"/>
                    <a:pt x="103" y="8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5" name="Freeform 38"/>
            <p:cNvSpPr>
              <a:spLocks noChangeArrowheads="1"/>
            </p:cNvSpPr>
            <p:nvPr/>
          </p:nvSpPr>
          <p:spPr bwMode="auto">
            <a:xfrm>
              <a:off x="7709655" y="5321272"/>
              <a:ext cx="425450" cy="169863"/>
            </a:xfrm>
            <a:custGeom>
              <a:avLst/>
              <a:gdLst>
                <a:gd name="T0" fmla="*/ 97499 w 192"/>
                <a:gd name="T1" fmla="*/ 46936 h 76"/>
                <a:gd name="T2" fmla="*/ 425450 w 192"/>
                <a:gd name="T3" fmla="*/ 160923 h 76"/>
                <a:gd name="T4" fmla="*/ 398859 w 192"/>
                <a:gd name="T5" fmla="*/ 169863 h 76"/>
                <a:gd name="T6" fmla="*/ 68692 w 192"/>
                <a:gd name="T7" fmla="*/ 71521 h 76"/>
                <a:gd name="T8" fmla="*/ 0 w 192"/>
                <a:gd name="T9" fmla="*/ 107282 h 76"/>
                <a:gd name="T10" fmla="*/ 97499 w 192"/>
                <a:gd name="T11" fmla="*/ 46936 h 76"/>
                <a:gd name="T12" fmla="*/ 0 60000 65536"/>
                <a:gd name="T13" fmla="*/ 0 60000 65536"/>
                <a:gd name="T14" fmla="*/ 0 60000 65536"/>
                <a:gd name="T15" fmla="*/ 0 60000 65536"/>
                <a:gd name="T16" fmla="*/ 0 60000 65536"/>
                <a:gd name="T17" fmla="*/ 0 60000 65536"/>
                <a:gd name="T18" fmla="*/ 0 w 192"/>
                <a:gd name="T19" fmla="*/ 0 h 76"/>
                <a:gd name="T20" fmla="*/ 192 w 192"/>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192" h="76">
                  <a:moveTo>
                    <a:pt x="44" y="21"/>
                  </a:moveTo>
                  <a:cubicBezTo>
                    <a:pt x="103" y="0"/>
                    <a:pt x="167" y="22"/>
                    <a:pt x="192" y="72"/>
                  </a:cubicBezTo>
                  <a:cubicBezTo>
                    <a:pt x="180" y="76"/>
                    <a:pt x="180" y="76"/>
                    <a:pt x="180" y="76"/>
                  </a:cubicBezTo>
                  <a:cubicBezTo>
                    <a:pt x="151" y="30"/>
                    <a:pt x="89" y="11"/>
                    <a:pt x="31" y="32"/>
                  </a:cubicBezTo>
                  <a:cubicBezTo>
                    <a:pt x="20" y="36"/>
                    <a:pt x="9" y="42"/>
                    <a:pt x="0" y="48"/>
                  </a:cubicBezTo>
                  <a:cubicBezTo>
                    <a:pt x="12" y="37"/>
                    <a:pt x="27" y="28"/>
                    <a:pt x="44" y="2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6" name="Oval 39"/>
            <p:cNvSpPr>
              <a:spLocks noChangeArrowheads="1"/>
            </p:cNvSpPr>
            <p:nvPr/>
          </p:nvSpPr>
          <p:spPr bwMode="auto">
            <a:xfrm>
              <a:off x="3653593" y="1360460"/>
              <a:ext cx="4573587" cy="4575175"/>
            </a:xfrm>
            <a:prstGeom prst="ellipse">
              <a:avLst/>
            </a:prstGeom>
            <a:solidFill>
              <a:srgbClr val="D65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37" name="Oval 40">
              <a:hlinkClick r:id="rId2"/>
            </p:cNvPr>
            <p:cNvSpPr>
              <a:spLocks noChangeArrowheads="1"/>
            </p:cNvSpPr>
            <p:nvPr/>
          </p:nvSpPr>
          <p:spPr bwMode="auto">
            <a:xfrm>
              <a:off x="3653593" y="1360460"/>
              <a:ext cx="4573587" cy="4575175"/>
            </a:xfrm>
            <a:prstGeom prst="ellipse">
              <a:avLst/>
            </a:pr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38" name="Oval 41">
              <a:hlinkClick r:id="rId2"/>
            </p:cNvPr>
            <p:cNvSpPr>
              <a:spLocks noChangeArrowheads="1"/>
            </p:cNvSpPr>
            <p:nvPr/>
          </p:nvSpPr>
          <p:spPr bwMode="auto">
            <a:xfrm>
              <a:off x="3756780" y="1463647"/>
              <a:ext cx="4367213" cy="4368800"/>
            </a:xfrm>
            <a:prstGeom prst="ellipse">
              <a:avLst/>
            </a:pr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39" name="Oval 42"/>
            <p:cNvSpPr>
              <a:spLocks noChangeArrowheads="1"/>
            </p:cNvSpPr>
            <p:nvPr/>
          </p:nvSpPr>
          <p:spPr bwMode="auto">
            <a:xfrm>
              <a:off x="4037768" y="1744635"/>
              <a:ext cx="3805237" cy="3806825"/>
            </a:xfrm>
            <a:prstGeom prst="ellipse">
              <a:avLst/>
            </a:pr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440" name="组合 2"/>
            <p:cNvGrpSpPr/>
            <p:nvPr/>
          </p:nvGrpSpPr>
          <p:grpSpPr bwMode="auto">
            <a:xfrm rot="-2840649">
              <a:off x="4129842" y="1847823"/>
              <a:ext cx="3654425" cy="3657600"/>
              <a:chOff x="0" y="0"/>
              <a:chExt cx="3654426" cy="3656013"/>
            </a:xfrm>
          </p:grpSpPr>
          <p:sp>
            <p:nvSpPr>
              <p:cNvPr id="473" name="Oval 43"/>
              <p:cNvSpPr>
                <a:spLocks noChangeArrowheads="1"/>
              </p:cNvSpPr>
              <p:nvPr/>
            </p:nvSpPr>
            <p:spPr bwMode="auto">
              <a:xfrm>
                <a:off x="0" y="0"/>
                <a:ext cx="3654425" cy="3656013"/>
              </a:xfrm>
              <a:prstGeom prst="ellipse">
                <a:avLst/>
              </a:pr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74" name="Freeform 44"/>
              <p:cNvSpPr>
                <a:spLocks noChangeArrowheads="1"/>
              </p:cNvSpPr>
              <p:nvPr/>
            </p:nvSpPr>
            <p:spPr bwMode="auto">
              <a:xfrm>
                <a:off x="277813" y="2797175"/>
                <a:ext cx="581025" cy="581025"/>
              </a:xfrm>
              <a:custGeom>
                <a:avLst/>
                <a:gdLst>
                  <a:gd name="T0" fmla="*/ 491813 w 254"/>
                  <a:gd name="T1" fmla="*/ 521550 h 254"/>
                  <a:gd name="T2" fmla="*/ 59475 w 254"/>
                  <a:gd name="T3" fmla="*/ 89213 h 254"/>
                  <a:gd name="T4" fmla="*/ 0 w 254"/>
                  <a:gd name="T5" fmla="*/ 0 h 254"/>
                  <a:gd name="T6" fmla="*/ 581025 w 254"/>
                  <a:gd name="T7" fmla="*/ 581025 h 254"/>
                  <a:gd name="T8" fmla="*/ 491813 w 254"/>
                  <a:gd name="T9" fmla="*/ 521550 h 254"/>
                  <a:gd name="T10" fmla="*/ 0 60000 65536"/>
                  <a:gd name="T11" fmla="*/ 0 60000 65536"/>
                  <a:gd name="T12" fmla="*/ 0 60000 65536"/>
                  <a:gd name="T13" fmla="*/ 0 60000 65536"/>
                  <a:gd name="T14" fmla="*/ 0 60000 65536"/>
                  <a:gd name="T15" fmla="*/ 0 w 254"/>
                  <a:gd name="T16" fmla="*/ 0 h 254"/>
                  <a:gd name="T17" fmla="*/ 254 w 254"/>
                  <a:gd name="T18" fmla="*/ 254 h 254"/>
                </a:gdLst>
                <a:ahLst/>
                <a:cxnLst>
                  <a:cxn ang="T10">
                    <a:pos x="T0" y="T1"/>
                  </a:cxn>
                  <a:cxn ang="T11">
                    <a:pos x="T2" y="T3"/>
                  </a:cxn>
                  <a:cxn ang="T12">
                    <a:pos x="T4" y="T5"/>
                  </a:cxn>
                  <a:cxn ang="T13">
                    <a:pos x="T6" y="T7"/>
                  </a:cxn>
                  <a:cxn ang="T14">
                    <a:pos x="T8" y="T9"/>
                  </a:cxn>
                </a:cxnLst>
                <a:rect l="T15" t="T16" r="T17" b="T18"/>
                <a:pathLst>
                  <a:path w="254" h="254">
                    <a:moveTo>
                      <a:pt x="215" y="228"/>
                    </a:moveTo>
                    <a:cubicBezTo>
                      <a:pt x="26" y="39"/>
                      <a:pt x="26" y="39"/>
                      <a:pt x="26" y="39"/>
                    </a:cubicBezTo>
                    <a:cubicBezTo>
                      <a:pt x="17" y="26"/>
                      <a:pt x="8" y="13"/>
                      <a:pt x="0" y="0"/>
                    </a:cubicBezTo>
                    <a:cubicBezTo>
                      <a:pt x="254" y="254"/>
                      <a:pt x="254" y="254"/>
                      <a:pt x="254" y="254"/>
                    </a:cubicBezTo>
                    <a:cubicBezTo>
                      <a:pt x="241" y="246"/>
                      <a:pt x="228" y="237"/>
                      <a:pt x="215" y="22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5" name="Freeform 45"/>
              <p:cNvSpPr>
                <a:spLocks noChangeArrowheads="1"/>
              </p:cNvSpPr>
              <p:nvPr/>
            </p:nvSpPr>
            <p:spPr bwMode="auto">
              <a:xfrm>
                <a:off x="185738" y="2632075"/>
                <a:ext cx="839788" cy="839788"/>
              </a:xfrm>
              <a:custGeom>
                <a:avLst/>
                <a:gdLst>
                  <a:gd name="T0" fmla="*/ 778005 w 367"/>
                  <a:gd name="T1" fmla="*/ 807752 h 367"/>
                  <a:gd name="T2" fmla="*/ 29747 w 367"/>
                  <a:gd name="T3" fmla="*/ 59495 h 367"/>
                  <a:gd name="T4" fmla="*/ 0 w 367"/>
                  <a:gd name="T5" fmla="*/ 0 h 367"/>
                  <a:gd name="T6" fmla="*/ 839788 w 367"/>
                  <a:gd name="T7" fmla="*/ 839788 h 367"/>
                  <a:gd name="T8" fmla="*/ 778005 w 367"/>
                  <a:gd name="T9" fmla="*/ 807752 h 367"/>
                  <a:gd name="T10" fmla="*/ 0 60000 65536"/>
                  <a:gd name="T11" fmla="*/ 0 60000 65536"/>
                  <a:gd name="T12" fmla="*/ 0 60000 65536"/>
                  <a:gd name="T13" fmla="*/ 0 60000 65536"/>
                  <a:gd name="T14" fmla="*/ 0 60000 65536"/>
                  <a:gd name="T15" fmla="*/ 0 w 367"/>
                  <a:gd name="T16" fmla="*/ 0 h 367"/>
                  <a:gd name="T17" fmla="*/ 367 w 367"/>
                  <a:gd name="T18" fmla="*/ 367 h 367"/>
                </a:gdLst>
                <a:ahLst/>
                <a:cxnLst>
                  <a:cxn ang="T10">
                    <a:pos x="T0" y="T1"/>
                  </a:cxn>
                  <a:cxn ang="T11">
                    <a:pos x="T2" y="T3"/>
                  </a:cxn>
                  <a:cxn ang="T12">
                    <a:pos x="T4" y="T5"/>
                  </a:cxn>
                  <a:cxn ang="T13">
                    <a:pos x="T6" y="T7"/>
                  </a:cxn>
                  <a:cxn ang="T14">
                    <a:pos x="T8" y="T9"/>
                  </a:cxn>
                </a:cxnLst>
                <a:rect l="T15" t="T16" r="T17" b="T18"/>
                <a:pathLst>
                  <a:path w="367" h="367">
                    <a:moveTo>
                      <a:pt x="340" y="353"/>
                    </a:moveTo>
                    <a:cubicBezTo>
                      <a:pt x="13" y="26"/>
                      <a:pt x="13" y="26"/>
                      <a:pt x="13" y="26"/>
                    </a:cubicBezTo>
                    <a:cubicBezTo>
                      <a:pt x="9" y="17"/>
                      <a:pt x="4" y="9"/>
                      <a:pt x="0" y="0"/>
                    </a:cubicBezTo>
                    <a:cubicBezTo>
                      <a:pt x="367" y="367"/>
                      <a:pt x="367" y="367"/>
                      <a:pt x="367" y="367"/>
                    </a:cubicBezTo>
                    <a:cubicBezTo>
                      <a:pt x="358" y="362"/>
                      <a:pt x="349" y="358"/>
                      <a:pt x="340" y="35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6" name="Freeform 46"/>
              <p:cNvSpPr>
                <a:spLocks noChangeArrowheads="1"/>
              </p:cNvSpPr>
              <p:nvPr/>
            </p:nvSpPr>
            <p:spPr bwMode="auto">
              <a:xfrm>
                <a:off x="127000" y="2498725"/>
                <a:ext cx="1028700" cy="1030288"/>
              </a:xfrm>
              <a:custGeom>
                <a:avLst/>
                <a:gdLst>
                  <a:gd name="T0" fmla="*/ 978408 w 450"/>
                  <a:gd name="T1" fmla="*/ 1009682 h 450"/>
                  <a:gd name="T2" fmla="*/ 20574 w 450"/>
                  <a:gd name="T3" fmla="*/ 50370 h 450"/>
                  <a:gd name="T4" fmla="*/ 0 w 450"/>
                  <a:gd name="T5" fmla="*/ 0 h 450"/>
                  <a:gd name="T6" fmla="*/ 1028700 w 450"/>
                  <a:gd name="T7" fmla="*/ 1030288 h 450"/>
                  <a:gd name="T8" fmla="*/ 978408 w 450"/>
                  <a:gd name="T9" fmla="*/ 1009682 h 450"/>
                  <a:gd name="T10" fmla="*/ 0 60000 65536"/>
                  <a:gd name="T11" fmla="*/ 0 60000 65536"/>
                  <a:gd name="T12" fmla="*/ 0 60000 65536"/>
                  <a:gd name="T13" fmla="*/ 0 60000 65536"/>
                  <a:gd name="T14" fmla="*/ 0 60000 65536"/>
                  <a:gd name="T15" fmla="*/ 0 w 450"/>
                  <a:gd name="T16" fmla="*/ 0 h 450"/>
                  <a:gd name="T17" fmla="*/ 450 w 450"/>
                  <a:gd name="T18" fmla="*/ 450 h 450"/>
                </a:gdLst>
                <a:ahLst/>
                <a:cxnLst>
                  <a:cxn ang="T10">
                    <a:pos x="T0" y="T1"/>
                  </a:cxn>
                  <a:cxn ang="T11">
                    <a:pos x="T2" y="T3"/>
                  </a:cxn>
                  <a:cxn ang="T12">
                    <a:pos x="T4" y="T5"/>
                  </a:cxn>
                  <a:cxn ang="T13">
                    <a:pos x="T6" y="T7"/>
                  </a:cxn>
                  <a:cxn ang="T14">
                    <a:pos x="T8" y="T9"/>
                  </a:cxn>
                </a:cxnLst>
                <a:rect l="T15" t="T16" r="T17" b="T18"/>
                <a:pathLst>
                  <a:path w="450" h="450">
                    <a:moveTo>
                      <a:pt x="428" y="441"/>
                    </a:moveTo>
                    <a:cubicBezTo>
                      <a:pt x="9" y="22"/>
                      <a:pt x="9" y="22"/>
                      <a:pt x="9" y="22"/>
                    </a:cubicBezTo>
                    <a:cubicBezTo>
                      <a:pt x="6" y="15"/>
                      <a:pt x="3" y="7"/>
                      <a:pt x="0" y="0"/>
                    </a:cubicBezTo>
                    <a:cubicBezTo>
                      <a:pt x="450" y="450"/>
                      <a:pt x="450" y="450"/>
                      <a:pt x="450" y="450"/>
                    </a:cubicBezTo>
                    <a:cubicBezTo>
                      <a:pt x="443" y="447"/>
                      <a:pt x="436" y="444"/>
                      <a:pt x="428" y="44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7" name="Freeform 47"/>
              <p:cNvSpPr>
                <a:spLocks noChangeArrowheads="1"/>
              </p:cNvSpPr>
              <p:nvPr/>
            </p:nvSpPr>
            <p:spPr bwMode="auto">
              <a:xfrm>
                <a:off x="85725" y="2384425"/>
                <a:ext cx="1184275" cy="1185863"/>
              </a:xfrm>
              <a:custGeom>
                <a:avLst/>
                <a:gdLst>
                  <a:gd name="T0" fmla="*/ 1140836 w 518"/>
                  <a:gd name="T1" fmla="*/ 1169838 h 518"/>
                  <a:gd name="T2" fmla="*/ 16004 w 518"/>
                  <a:gd name="T3" fmla="*/ 43497 h 518"/>
                  <a:gd name="T4" fmla="*/ 0 w 518"/>
                  <a:gd name="T5" fmla="*/ 0 h 518"/>
                  <a:gd name="T6" fmla="*/ 1184275 w 518"/>
                  <a:gd name="T7" fmla="*/ 1185863 h 518"/>
                  <a:gd name="T8" fmla="*/ 1140836 w 518"/>
                  <a:gd name="T9" fmla="*/ 1169838 h 518"/>
                  <a:gd name="T10" fmla="*/ 0 60000 65536"/>
                  <a:gd name="T11" fmla="*/ 0 60000 65536"/>
                  <a:gd name="T12" fmla="*/ 0 60000 65536"/>
                  <a:gd name="T13" fmla="*/ 0 60000 65536"/>
                  <a:gd name="T14" fmla="*/ 0 60000 65536"/>
                  <a:gd name="T15" fmla="*/ 0 w 518"/>
                  <a:gd name="T16" fmla="*/ 0 h 518"/>
                  <a:gd name="T17" fmla="*/ 518 w 518"/>
                  <a:gd name="T18" fmla="*/ 518 h 518"/>
                </a:gdLst>
                <a:ahLst/>
                <a:cxnLst>
                  <a:cxn ang="T10">
                    <a:pos x="T0" y="T1"/>
                  </a:cxn>
                  <a:cxn ang="T11">
                    <a:pos x="T2" y="T3"/>
                  </a:cxn>
                  <a:cxn ang="T12">
                    <a:pos x="T4" y="T5"/>
                  </a:cxn>
                  <a:cxn ang="T13">
                    <a:pos x="T6" y="T7"/>
                  </a:cxn>
                  <a:cxn ang="T14">
                    <a:pos x="T8" y="T9"/>
                  </a:cxn>
                </a:cxnLst>
                <a:rect l="T15" t="T16" r="T17" b="T18"/>
                <a:pathLst>
                  <a:path w="518" h="518">
                    <a:moveTo>
                      <a:pt x="499" y="511"/>
                    </a:moveTo>
                    <a:cubicBezTo>
                      <a:pt x="7" y="19"/>
                      <a:pt x="7" y="19"/>
                      <a:pt x="7" y="19"/>
                    </a:cubicBezTo>
                    <a:cubicBezTo>
                      <a:pt x="5" y="13"/>
                      <a:pt x="3" y="6"/>
                      <a:pt x="0" y="0"/>
                    </a:cubicBezTo>
                    <a:cubicBezTo>
                      <a:pt x="518" y="518"/>
                      <a:pt x="518" y="518"/>
                      <a:pt x="518" y="518"/>
                    </a:cubicBezTo>
                    <a:cubicBezTo>
                      <a:pt x="512" y="516"/>
                      <a:pt x="505" y="514"/>
                      <a:pt x="499" y="5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8" name="Freeform 48"/>
              <p:cNvSpPr>
                <a:spLocks noChangeArrowheads="1"/>
              </p:cNvSpPr>
              <p:nvPr/>
            </p:nvSpPr>
            <p:spPr bwMode="auto">
              <a:xfrm>
                <a:off x="57150" y="2282825"/>
                <a:ext cx="1317625" cy="1316038"/>
              </a:xfrm>
              <a:custGeom>
                <a:avLst/>
                <a:gdLst>
                  <a:gd name="T0" fmla="*/ 1276449 w 576"/>
                  <a:gd name="T1" fmla="*/ 1304614 h 576"/>
                  <a:gd name="T2" fmla="*/ 9150 w 576"/>
                  <a:gd name="T3" fmla="*/ 41126 h 576"/>
                  <a:gd name="T4" fmla="*/ 0 w 576"/>
                  <a:gd name="T5" fmla="*/ 0 h 576"/>
                  <a:gd name="T6" fmla="*/ 1317625 w 576"/>
                  <a:gd name="T7" fmla="*/ 1316038 h 576"/>
                  <a:gd name="T8" fmla="*/ 1276449 w 576"/>
                  <a:gd name="T9" fmla="*/ 1304614 h 576"/>
                  <a:gd name="T10" fmla="*/ 0 60000 65536"/>
                  <a:gd name="T11" fmla="*/ 0 60000 65536"/>
                  <a:gd name="T12" fmla="*/ 0 60000 65536"/>
                  <a:gd name="T13" fmla="*/ 0 60000 65536"/>
                  <a:gd name="T14" fmla="*/ 0 60000 65536"/>
                  <a:gd name="T15" fmla="*/ 0 w 576"/>
                  <a:gd name="T16" fmla="*/ 0 h 576"/>
                  <a:gd name="T17" fmla="*/ 576 w 576"/>
                  <a:gd name="T18" fmla="*/ 576 h 576"/>
                </a:gdLst>
                <a:ahLst/>
                <a:cxnLst>
                  <a:cxn ang="T10">
                    <a:pos x="T0" y="T1"/>
                  </a:cxn>
                  <a:cxn ang="T11">
                    <a:pos x="T2" y="T3"/>
                  </a:cxn>
                  <a:cxn ang="T12">
                    <a:pos x="T4" y="T5"/>
                  </a:cxn>
                  <a:cxn ang="T13">
                    <a:pos x="T6" y="T7"/>
                  </a:cxn>
                  <a:cxn ang="T14">
                    <a:pos x="T8" y="T9"/>
                  </a:cxn>
                </a:cxnLst>
                <a:rect l="T15" t="T16" r="T17" b="T18"/>
                <a:pathLst>
                  <a:path w="576" h="576">
                    <a:moveTo>
                      <a:pt x="558" y="571"/>
                    </a:moveTo>
                    <a:cubicBezTo>
                      <a:pt x="4" y="18"/>
                      <a:pt x="4" y="18"/>
                      <a:pt x="4" y="18"/>
                    </a:cubicBezTo>
                    <a:cubicBezTo>
                      <a:pt x="3" y="12"/>
                      <a:pt x="1" y="6"/>
                      <a:pt x="0" y="0"/>
                    </a:cubicBezTo>
                    <a:cubicBezTo>
                      <a:pt x="576" y="576"/>
                      <a:pt x="576" y="576"/>
                      <a:pt x="576" y="576"/>
                    </a:cubicBezTo>
                    <a:cubicBezTo>
                      <a:pt x="570" y="574"/>
                      <a:pt x="564" y="573"/>
                      <a:pt x="558" y="57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9" name="Freeform 49"/>
              <p:cNvSpPr>
                <a:spLocks noChangeArrowheads="1"/>
              </p:cNvSpPr>
              <p:nvPr/>
            </p:nvSpPr>
            <p:spPr bwMode="auto">
              <a:xfrm>
                <a:off x="34925" y="2185987"/>
                <a:ext cx="1433513" cy="1433513"/>
              </a:xfrm>
              <a:custGeom>
                <a:avLst/>
                <a:gdLst>
                  <a:gd name="T0" fmla="*/ 1396932 w 627"/>
                  <a:gd name="T1" fmla="*/ 1426654 h 627"/>
                  <a:gd name="T2" fmla="*/ 6859 w 627"/>
                  <a:gd name="T3" fmla="*/ 38867 h 627"/>
                  <a:gd name="T4" fmla="*/ 0 w 627"/>
                  <a:gd name="T5" fmla="*/ 0 h 627"/>
                  <a:gd name="T6" fmla="*/ 1433513 w 627"/>
                  <a:gd name="T7" fmla="*/ 1433513 h 627"/>
                  <a:gd name="T8" fmla="*/ 1396932 w 627"/>
                  <a:gd name="T9" fmla="*/ 1426654 h 627"/>
                  <a:gd name="T10" fmla="*/ 0 60000 65536"/>
                  <a:gd name="T11" fmla="*/ 0 60000 65536"/>
                  <a:gd name="T12" fmla="*/ 0 60000 65536"/>
                  <a:gd name="T13" fmla="*/ 0 60000 65536"/>
                  <a:gd name="T14" fmla="*/ 0 60000 65536"/>
                  <a:gd name="T15" fmla="*/ 0 w 627"/>
                  <a:gd name="T16" fmla="*/ 0 h 627"/>
                  <a:gd name="T17" fmla="*/ 627 w 627"/>
                  <a:gd name="T18" fmla="*/ 627 h 627"/>
                </a:gdLst>
                <a:ahLst/>
                <a:cxnLst>
                  <a:cxn ang="T10">
                    <a:pos x="T0" y="T1"/>
                  </a:cxn>
                  <a:cxn ang="T11">
                    <a:pos x="T2" y="T3"/>
                  </a:cxn>
                  <a:cxn ang="T12">
                    <a:pos x="T4" y="T5"/>
                  </a:cxn>
                  <a:cxn ang="T13">
                    <a:pos x="T6" y="T7"/>
                  </a:cxn>
                  <a:cxn ang="T14">
                    <a:pos x="T8" y="T9"/>
                  </a:cxn>
                </a:cxnLst>
                <a:rect l="T15" t="T16" r="T17" b="T18"/>
                <a:pathLst>
                  <a:path w="627" h="627">
                    <a:moveTo>
                      <a:pt x="611" y="624"/>
                    </a:moveTo>
                    <a:cubicBezTo>
                      <a:pt x="3" y="17"/>
                      <a:pt x="3" y="17"/>
                      <a:pt x="3" y="17"/>
                    </a:cubicBezTo>
                    <a:cubicBezTo>
                      <a:pt x="2" y="11"/>
                      <a:pt x="1" y="6"/>
                      <a:pt x="0" y="0"/>
                    </a:cubicBezTo>
                    <a:cubicBezTo>
                      <a:pt x="627" y="627"/>
                      <a:pt x="627" y="627"/>
                      <a:pt x="627" y="627"/>
                    </a:cubicBezTo>
                    <a:cubicBezTo>
                      <a:pt x="622" y="626"/>
                      <a:pt x="616" y="625"/>
                      <a:pt x="611" y="62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0" name="Freeform 50"/>
              <p:cNvSpPr>
                <a:spLocks noChangeArrowheads="1"/>
              </p:cNvSpPr>
              <p:nvPr/>
            </p:nvSpPr>
            <p:spPr bwMode="auto">
              <a:xfrm>
                <a:off x="19050" y="2097087"/>
                <a:ext cx="1538288" cy="1538288"/>
              </a:xfrm>
              <a:custGeom>
                <a:avLst/>
                <a:gdLst>
                  <a:gd name="T0" fmla="*/ 1504002 w 673"/>
                  <a:gd name="T1" fmla="*/ 1533717 h 673"/>
                  <a:gd name="T2" fmla="*/ 6857 w 673"/>
                  <a:gd name="T3" fmla="*/ 36571 h 673"/>
                  <a:gd name="T4" fmla="*/ 0 w 673"/>
                  <a:gd name="T5" fmla="*/ 0 h 673"/>
                  <a:gd name="T6" fmla="*/ 1538288 w 673"/>
                  <a:gd name="T7" fmla="*/ 1538288 h 673"/>
                  <a:gd name="T8" fmla="*/ 1504002 w 673"/>
                  <a:gd name="T9" fmla="*/ 1533717 h 673"/>
                  <a:gd name="T10" fmla="*/ 0 60000 65536"/>
                  <a:gd name="T11" fmla="*/ 0 60000 65536"/>
                  <a:gd name="T12" fmla="*/ 0 60000 65536"/>
                  <a:gd name="T13" fmla="*/ 0 60000 65536"/>
                  <a:gd name="T14" fmla="*/ 0 60000 65536"/>
                  <a:gd name="T15" fmla="*/ 0 w 673"/>
                  <a:gd name="T16" fmla="*/ 0 h 673"/>
                  <a:gd name="T17" fmla="*/ 673 w 673"/>
                  <a:gd name="T18" fmla="*/ 673 h 673"/>
                </a:gdLst>
                <a:ahLst/>
                <a:cxnLst>
                  <a:cxn ang="T10">
                    <a:pos x="T0" y="T1"/>
                  </a:cxn>
                  <a:cxn ang="T11">
                    <a:pos x="T2" y="T3"/>
                  </a:cxn>
                  <a:cxn ang="T12">
                    <a:pos x="T4" y="T5"/>
                  </a:cxn>
                  <a:cxn ang="T13">
                    <a:pos x="T6" y="T7"/>
                  </a:cxn>
                  <a:cxn ang="T14">
                    <a:pos x="T8" y="T9"/>
                  </a:cxn>
                </a:cxnLst>
                <a:rect l="T15" t="T16" r="T17" b="T18"/>
                <a:pathLst>
                  <a:path w="673" h="673">
                    <a:moveTo>
                      <a:pt x="658" y="671"/>
                    </a:moveTo>
                    <a:cubicBezTo>
                      <a:pt x="3" y="16"/>
                      <a:pt x="3" y="16"/>
                      <a:pt x="3" y="16"/>
                    </a:cubicBezTo>
                    <a:cubicBezTo>
                      <a:pt x="2" y="11"/>
                      <a:pt x="1" y="5"/>
                      <a:pt x="0" y="0"/>
                    </a:cubicBezTo>
                    <a:cubicBezTo>
                      <a:pt x="673" y="673"/>
                      <a:pt x="673" y="673"/>
                      <a:pt x="673" y="673"/>
                    </a:cubicBezTo>
                    <a:cubicBezTo>
                      <a:pt x="668" y="672"/>
                      <a:pt x="663" y="672"/>
                      <a:pt x="658" y="67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1" name="Freeform 51"/>
              <p:cNvSpPr>
                <a:spLocks noChangeArrowheads="1"/>
              </p:cNvSpPr>
              <p:nvPr/>
            </p:nvSpPr>
            <p:spPr bwMode="auto">
              <a:xfrm>
                <a:off x="9525" y="2014537"/>
                <a:ext cx="1633538" cy="1633538"/>
              </a:xfrm>
              <a:custGeom>
                <a:avLst/>
                <a:gdLst>
                  <a:gd name="T0" fmla="*/ 1599220 w 714"/>
                  <a:gd name="T1" fmla="*/ 1628962 h 714"/>
                  <a:gd name="T2" fmla="*/ 2288 w 714"/>
                  <a:gd name="T3" fmla="*/ 32030 h 714"/>
                  <a:gd name="T4" fmla="*/ 0 w 714"/>
                  <a:gd name="T5" fmla="*/ 0 h 714"/>
                  <a:gd name="T6" fmla="*/ 1633538 w 714"/>
                  <a:gd name="T7" fmla="*/ 1633538 h 714"/>
                  <a:gd name="T8" fmla="*/ 1599220 w 714"/>
                  <a:gd name="T9" fmla="*/ 1628962 h 714"/>
                  <a:gd name="T10" fmla="*/ 0 60000 65536"/>
                  <a:gd name="T11" fmla="*/ 0 60000 65536"/>
                  <a:gd name="T12" fmla="*/ 0 60000 65536"/>
                  <a:gd name="T13" fmla="*/ 0 60000 65536"/>
                  <a:gd name="T14" fmla="*/ 0 60000 65536"/>
                  <a:gd name="T15" fmla="*/ 0 w 714"/>
                  <a:gd name="T16" fmla="*/ 0 h 714"/>
                  <a:gd name="T17" fmla="*/ 714 w 714"/>
                  <a:gd name="T18" fmla="*/ 714 h 714"/>
                </a:gdLst>
                <a:ahLst/>
                <a:cxnLst>
                  <a:cxn ang="T10">
                    <a:pos x="T0" y="T1"/>
                  </a:cxn>
                  <a:cxn ang="T11">
                    <a:pos x="T2" y="T3"/>
                  </a:cxn>
                  <a:cxn ang="T12">
                    <a:pos x="T4" y="T5"/>
                  </a:cxn>
                  <a:cxn ang="T13">
                    <a:pos x="T6" y="T7"/>
                  </a:cxn>
                  <a:cxn ang="T14">
                    <a:pos x="T8" y="T9"/>
                  </a:cxn>
                </a:cxnLst>
                <a:rect l="T15" t="T16" r="T17" b="T18"/>
                <a:pathLst>
                  <a:path w="714" h="714">
                    <a:moveTo>
                      <a:pt x="699" y="712"/>
                    </a:moveTo>
                    <a:cubicBezTo>
                      <a:pt x="1" y="14"/>
                      <a:pt x="1" y="14"/>
                      <a:pt x="1" y="14"/>
                    </a:cubicBezTo>
                    <a:cubicBezTo>
                      <a:pt x="1" y="9"/>
                      <a:pt x="0" y="4"/>
                      <a:pt x="0" y="0"/>
                    </a:cubicBezTo>
                    <a:cubicBezTo>
                      <a:pt x="714" y="714"/>
                      <a:pt x="714" y="714"/>
                      <a:pt x="714" y="714"/>
                    </a:cubicBezTo>
                    <a:cubicBezTo>
                      <a:pt x="709" y="713"/>
                      <a:pt x="704" y="713"/>
                      <a:pt x="699" y="71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2" name="Freeform 52"/>
              <p:cNvSpPr>
                <a:spLocks noChangeArrowheads="1"/>
              </p:cNvSpPr>
              <p:nvPr/>
            </p:nvSpPr>
            <p:spPr bwMode="auto">
              <a:xfrm>
                <a:off x="3175" y="1935162"/>
                <a:ext cx="1719263" cy="1716088"/>
              </a:xfrm>
              <a:custGeom>
                <a:avLst/>
                <a:gdLst>
                  <a:gd name="T0" fmla="*/ 1687255 w 752"/>
                  <a:gd name="T1" fmla="*/ 1716088 h 751"/>
                  <a:gd name="T2" fmla="*/ 2286 w 752"/>
                  <a:gd name="T3" fmla="*/ 29706 h 751"/>
                  <a:gd name="T4" fmla="*/ 0 w 752"/>
                  <a:gd name="T5" fmla="*/ 0 h 751"/>
                  <a:gd name="T6" fmla="*/ 1719263 w 752"/>
                  <a:gd name="T7" fmla="*/ 1716088 h 751"/>
                  <a:gd name="T8" fmla="*/ 1687255 w 752"/>
                  <a:gd name="T9" fmla="*/ 1716088 h 751"/>
                  <a:gd name="T10" fmla="*/ 0 60000 65536"/>
                  <a:gd name="T11" fmla="*/ 0 60000 65536"/>
                  <a:gd name="T12" fmla="*/ 0 60000 65536"/>
                  <a:gd name="T13" fmla="*/ 0 60000 65536"/>
                  <a:gd name="T14" fmla="*/ 0 60000 65536"/>
                  <a:gd name="T15" fmla="*/ 0 w 752"/>
                  <a:gd name="T16" fmla="*/ 0 h 751"/>
                  <a:gd name="T17" fmla="*/ 752 w 752"/>
                  <a:gd name="T18" fmla="*/ 751 h 751"/>
                </a:gdLst>
                <a:ahLst/>
                <a:cxnLst>
                  <a:cxn ang="T10">
                    <a:pos x="T0" y="T1"/>
                  </a:cxn>
                  <a:cxn ang="T11">
                    <a:pos x="T2" y="T3"/>
                  </a:cxn>
                  <a:cxn ang="T12">
                    <a:pos x="T4" y="T5"/>
                  </a:cxn>
                  <a:cxn ang="T13">
                    <a:pos x="T6" y="T7"/>
                  </a:cxn>
                  <a:cxn ang="T14">
                    <a:pos x="T8" y="T9"/>
                  </a:cxn>
                </a:cxnLst>
                <a:rect l="T15" t="T16" r="T17" b="T18"/>
                <a:pathLst>
                  <a:path w="752" h="751">
                    <a:moveTo>
                      <a:pt x="738" y="751"/>
                    </a:moveTo>
                    <a:cubicBezTo>
                      <a:pt x="1" y="13"/>
                      <a:pt x="1" y="13"/>
                      <a:pt x="1" y="13"/>
                    </a:cubicBezTo>
                    <a:cubicBezTo>
                      <a:pt x="1" y="9"/>
                      <a:pt x="0" y="4"/>
                      <a:pt x="0" y="0"/>
                    </a:cubicBezTo>
                    <a:cubicBezTo>
                      <a:pt x="752" y="751"/>
                      <a:pt x="752" y="751"/>
                      <a:pt x="752" y="751"/>
                    </a:cubicBezTo>
                    <a:cubicBezTo>
                      <a:pt x="747" y="751"/>
                      <a:pt x="743" y="751"/>
                      <a:pt x="738" y="75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3" name="Freeform 53"/>
              <p:cNvSpPr>
                <a:spLocks noChangeArrowheads="1"/>
              </p:cNvSpPr>
              <p:nvPr/>
            </p:nvSpPr>
            <p:spPr bwMode="auto">
              <a:xfrm>
                <a:off x="0" y="1857375"/>
                <a:ext cx="1798638" cy="1798638"/>
              </a:xfrm>
              <a:custGeom>
                <a:avLst/>
                <a:gdLst>
                  <a:gd name="T0" fmla="*/ 1768890 w 786"/>
                  <a:gd name="T1" fmla="*/ 1796353 h 787"/>
                  <a:gd name="T2" fmla="*/ 0 w 786"/>
                  <a:gd name="T3" fmla="*/ 29711 h 787"/>
                  <a:gd name="T4" fmla="*/ 0 w 786"/>
                  <a:gd name="T5" fmla="*/ 0 h 787"/>
                  <a:gd name="T6" fmla="*/ 1798638 w 786"/>
                  <a:gd name="T7" fmla="*/ 1798638 h 787"/>
                  <a:gd name="T8" fmla="*/ 1768890 w 786"/>
                  <a:gd name="T9" fmla="*/ 1796353 h 787"/>
                  <a:gd name="T10" fmla="*/ 0 60000 65536"/>
                  <a:gd name="T11" fmla="*/ 0 60000 65536"/>
                  <a:gd name="T12" fmla="*/ 0 60000 65536"/>
                  <a:gd name="T13" fmla="*/ 0 60000 65536"/>
                  <a:gd name="T14" fmla="*/ 0 60000 65536"/>
                  <a:gd name="T15" fmla="*/ 0 w 786"/>
                  <a:gd name="T16" fmla="*/ 0 h 787"/>
                  <a:gd name="T17" fmla="*/ 786 w 786"/>
                  <a:gd name="T18" fmla="*/ 787 h 787"/>
                </a:gdLst>
                <a:ahLst/>
                <a:cxnLst>
                  <a:cxn ang="T10">
                    <a:pos x="T0" y="T1"/>
                  </a:cxn>
                  <a:cxn ang="T11">
                    <a:pos x="T2" y="T3"/>
                  </a:cxn>
                  <a:cxn ang="T12">
                    <a:pos x="T4" y="T5"/>
                  </a:cxn>
                  <a:cxn ang="T13">
                    <a:pos x="T6" y="T7"/>
                  </a:cxn>
                  <a:cxn ang="T14">
                    <a:pos x="T8" y="T9"/>
                  </a:cxn>
                </a:cxnLst>
                <a:rect l="T15" t="T16" r="T17" b="T18"/>
                <a:pathLst>
                  <a:path w="786" h="787">
                    <a:moveTo>
                      <a:pt x="773" y="786"/>
                    </a:moveTo>
                    <a:cubicBezTo>
                      <a:pt x="0" y="13"/>
                      <a:pt x="0" y="13"/>
                      <a:pt x="0" y="13"/>
                    </a:cubicBezTo>
                    <a:cubicBezTo>
                      <a:pt x="0" y="9"/>
                      <a:pt x="0" y="5"/>
                      <a:pt x="0" y="0"/>
                    </a:cubicBezTo>
                    <a:cubicBezTo>
                      <a:pt x="786" y="787"/>
                      <a:pt x="786" y="787"/>
                      <a:pt x="786" y="787"/>
                    </a:cubicBezTo>
                    <a:cubicBezTo>
                      <a:pt x="782" y="787"/>
                      <a:pt x="777" y="786"/>
                      <a:pt x="773" y="7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4" name="Freeform 54"/>
              <p:cNvSpPr>
                <a:spLocks noChangeArrowheads="1"/>
              </p:cNvSpPr>
              <p:nvPr/>
            </p:nvSpPr>
            <p:spPr bwMode="auto">
              <a:xfrm>
                <a:off x="0" y="1784350"/>
                <a:ext cx="1871663" cy="1871663"/>
              </a:xfrm>
              <a:custGeom>
                <a:avLst/>
                <a:gdLst>
                  <a:gd name="T0" fmla="*/ 1844206 w 818"/>
                  <a:gd name="T1" fmla="*/ 1871663 h 819"/>
                  <a:gd name="T2" fmla="*/ 0 w 818"/>
                  <a:gd name="T3" fmla="*/ 29709 h 819"/>
                  <a:gd name="T4" fmla="*/ 0 w 818"/>
                  <a:gd name="T5" fmla="*/ 0 h 819"/>
                  <a:gd name="T6" fmla="*/ 1871663 w 818"/>
                  <a:gd name="T7" fmla="*/ 1871663 h 819"/>
                  <a:gd name="T8" fmla="*/ 1844206 w 818"/>
                  <a:gd name="T9" fmla="*/ 1871663 h 819"/>
                  <a:gd name="T10" fmla="*/ 0 60000 65536"/>
                  <a:gd name="T11" fmla="*/ 0 60000 65536"/>
                  <a:gd name="T12" fmla="*/ 0 60000 65536"/>
                  <a:gd name="T13" fmla="*/ 0 60000 65536"/>
                  <a:gd name="T14" fmla="*/ 0 60000 65536"/>
                  <a:gd name="T15" fmla="*/ 0 w 818"/>
                  <a:gd name="T16" fmla="*/ 0 h 819"/>
                  <a:gd name="T17" fmla="*/ 818 w 818"/>
                  <a:gd name="T18" fmla="*/ 819 h 819"/>
                </a:gdLst>
                <a:ahLst/>
                <a:cxnLst>
                  <a:cxn ang="T10">
                    <a:pos x="T0" y="T1"/>
                  </a:cxn>
                  <a:cxn ang="T11">
                    <a:pos x="T2" y="T3"/>
                  </a:cxn>
                  <a:cxn ang="T12">
                    <a:pos x="T4" y="T5"/>
                  </a:cxn>
                  <a:cxn ang="T13">
                    <a:pos x="T6" y="T7"/>
                  </a:cxn>
                  <a:cxn ang="T14">
                    <a:pos x="T8" y="T9"/>
                  </a:cxn>
                </a:cxnLst>
                <a:rect l="T15" t="T16" r="T17" b="T18"/>
                <a:pathLst>
                  <a:path w="818" h="819">
                    <a:moveTo>
                      <a:pt x="806" y="819"/>
                    </a:moveTo>
                    <a:cubicBezTo>
                      <a:pt x="0" y="13"/>
                      <a:pt x="0" y="13"/>
                      <a:pt x="0" y="13"/>
                    </a:cubicBezTo>
                    <a:cubicBezTo>
                      <a:pt x="0" y="9"/>
                      <a:pt x="0" y="4"/>
                      <a:pt x="0" y="0"/>
                    </a:cubicBezTo>
                    <a:cubicBezTo>
                      <a:pt x="818" y="819"/>
                      <a:pt x="818" y="819"/>
                      <a:pt x="818" y="819"/>
                    </a:cubicBezTo>
                    <a:cubicBezTo>
                      <a:pt x="814" y="819"/>
                      <a:pt x="810" y="819"/>
                      <a:pt x="806" y="81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5" name="Freeform 55"/>
              <p:cNvSpPr>
                <a:spLocks noChangeArrowheads="1"/>
              </p:cNvSpPr>
              <p:nvPr/>
            </p:nvSpPr>
            <p:spPr bwMode="auto">
              <a:xfrm>
                <a:off x="3175" y="1712912"/>
                <a:ext cx="1938338" cy="1941513"/>
              </a:xfrm>
              <a:custGeom>
                <a:avLst/>
                <a:gdLst>
                  <a:gd name="T0" fmla="*/ 1910909 w 848"/>
                  <a:gd name="T1" fmla="*/ 1941513 h 849"/>
                  <a:gd name="T2" fmla="*/ 0 w 848"/>
                  <a:gd name="T3" fmla="*/ 29729 h 849"/>
                  <a:gd name="T4" fmla="*/ 0 w 848"/>
                  <a:gd name="T5" fmla="*/ 0 h 849"/>
                  <a:gd name="T6" fmla="*/ 1938338 w 848"/>
                  <a:gd name="T7" fmla="*/ 1939226 h 849"/>
                  <a:gd name="T8" fmla="*/ 1910909 w 848"/>
                  <a:gd name="T9" fmla="*/ 1941513 h 849"/>
                  <a:gd name="T10" fmla="*/ 0 60000 65536"/>
                  <a:gd name="T11" fmla="*/ 0 60000 65536"/>
                  <a:gd name="T12" fmla="*/ 0 60000 65536"/>
                  <a:gd name="T13" fmla="*/ 0 60000 65536"/>
                  <a:gd name="T14" fmla="*/ 0 60000 65536"/>
                  <a:gd name="T15" fmla="*/ 0 w 848"/>
                  <a:gd name="T16" fmla="*/ 0 h 849"/>
                  <a:gd name="T17" fmla="*/ 848 w 848"/>
                  <a:gd name="T18" fmla="*/ 849 h 849"/>
                </a:gdLst>
                <a:ahLst/>
                <a:cxnLst>
                  <a:cxn ang="T10">
                    <a:pos x="T0" y="T1"/>
                  </a:cxn>
                  <a:cxn ang="T11">
                    <a:pos x="T2" y="T3"/>
                  </a:cxn>
                  <a:cxn ang="T12">
                    <a:pos x="T4" y="T5"/>
                  </a:cxn>
                  <a:cxn ang="T13">
                    <a:pos x="T6" y="T7"/>
                  </a:cxn>
                  <a:cxn ang="T14">
                    <a:pos x="T8" y="T9"/>
                  </a:cxn>
                </a:cxnLst>
                <a:rect l="T15" t="T16" r="T17" b="T18"/>
                <a:pathLst>
                  <a:path w="848" h="849">
                    <a:moveTo>
                      <a:pt x="836" y="849"/>
                    </a:moveTo>
                    <a:cubicBezTo>
                      <a:pt x="0" y="13"/>
                      <a:pt x="0" y="13"/>
                      <a:pt x="0" y="13"/>
                    </a:cubicBezTo>
                    <a:cubicBezTo>
                      <a:pt x="0" y="9"/>
                      <a:pt x="0" y="4"/>
                      <a:pt x="0" y="0"/>
                    </a:cubicBezTo>
                    <a:cubicBezTo>
                      <a:pt x="848" y="848"/>
                      <a:pt x="848" y="848"/>
                      <a:pt x="848" y="848"/>
                    </a:cubicBezTo>
                    <a:cubicBezTo>
                      <a:pt x="844" y="848"/>
                      <a:pt x="840" y="849"/>
                      <a:pt x="836" y="84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6" name="Freeform 56"/>
              <p:cNvSpPr>
                <a:spLocks noChangeArrowheads="1"/>
              </p:cNvSpPr>
              <p:nvPr/>
            </p:nvSpPr>
            <p:spPr bwMode="auto">
              <a:xfrm>
                <a:off x="7938" y="1646237"/>
                <a:ext cx="2003425" cy="2003425"/>
              </a:xfrm>
              <a:custGeom>
                <a:avLst/>
                <a:gdLst>
                  <a:gd name="T0" fmla="*/ 1975981 w 876"/>
                  <a:gd name="T1" fmla="*/ 2003425 h 876"/>
                  <a:gd name="T2" fmla="*/ 0 w 876"/>
                  <a:gd name="T3" fmla="*/ 25157 h 876"/>
                  <a:gd name="T4" fmla="*/ 2287 w 876"/>
                  <a:gd name="T5" fmla="*/ 0 h 876"/>
                  <a:gd name="T6" fmla="*/ 2003425 w 876"/>
                  <a:gd name="T7" fmla="*/ 2001138 h 876"/>
                  <a:gd name="T8" fmla="*/ 1975981 w 876"/>
                  <a:gd name="T9" fmla="*/ 2003425 h 876"/>
                  <a:gd name="T10" fmla="*/ 0 60000 65536"/>
                  <a:gd name="T11" fmla="*/ 0 60000 65536"/>
                  <a:gd name="T12" fmla="*/ 0 60000 65536"/>
                  <a:gd name="T13" fmla="*/ 0 60000 65536"/>
                  <a:gd name="T14" fmla="*/ 0 60000 65536"/>
                  <a:gd name="T15" fmla="*/ 0 w 876"/>
                  <a:gd name="T16" fmla="*/ 0 h 876"/>
                  <a:gd name="T17" fmla="*/ 876 w 876"/>
                  <a:gd name="T18" fmla="*/ 876 h 876"/>
                </a:gdLst>
                <a:ahLst/>
                <a:cxnLst>
                  <a:cxn ang="T10">
                    <a:pos x="T0" y="T1"/>
                  </a:cxn>
                  <a:cxn ang="T11">
                    <a:pos x="T2" y="T3"/>
                  </a:cxn>
                  <a:cxn ang="T12">
                    <a:pos x="T4" y="T5"/>
                  </a:cxn>
                  <a:cxn ang="T13">
                    <a:pos x="T6" y="T7"/>
                  </a:cxn>
                  <a:cxn ang="T14">
                    <a:pos x="T8" y="T9"/>
                  </a:cxn>
                </a:cxnLst>
                <a:rect l="T15" t="T16" r="T17" b="T18"/>
                <a:pathLst>
                  <a:path w="876" h="876">
                    <a:moveTo>
                      <a:pt x="864" y="876"/>
                    </a:moveTo>
                    <a:cubicBezTo>
                      <a:pt x="0" y="11"/>
                      <a:pt x="0" y="11"/>
                      <a:pt x="0" y="11"/>
                    </a:cubicBezTo>
                    <a:cubicBezTo>
                      <a:pt x="0" y="7"/>
                      <a:pt x="0" y="3"/>
                      <a:pt x="1" y="0"/>
                    </a:cubicBezTo>
                    <a:cubicBezTo>
                      <a:pt x="876" y="875"/>
                      <a:pt x="876" y="875"/>
                      <a:pt x="876" y="875"/>
                    </a:cubicBezTo>
                    <a:cubicBezTo>
                      <a:pt x="872" y="875"/>
                      <a:pt x="868" y="876"/>
                      <a:pt x="864" y="87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7" name="Freeform 57"/>
              <p:cNvSpPr>
                <a:spLocks noChangeArrowheads="1"/>
              </p:cNvSpPr>
              <p:nvPr/>
            </p:nvSpPr>
            <p:spPr bwMode="auto">
              <a:xfrm>
                <a:off x="14288" y="1579562"/>
                <a:ext cx="2062163" cy="2063750"/>
              </a:xfrm>
              <a:custGeom>
                <a:avLst/>
                <a:gdLst>
                  <a:gd name="T0" fmla="*/ 2034728 w 902"/>
                  <a:gd name="T1" fmla="*/ 2063750 h 902"/>
                  <a:gd name="T2" fmla="*/ 0 w 902"/>
                  <a:gd name="T3" fmla="*/ 25168 h 902"/>
                  <a:gd name="T4" fmla="*/ 2286 w 902"/>
                  <a:gd name="T5" fmla="*/ 0 h 902"/>
                  <a:gd name="T6" fmla="*/ 2062163 w 902"/>
                  <a:gd name="T7" fmla="*/ 2059174 h 902"/>
                  <a:gd name="T8" fmla="*/ 2034728 w 902"/>
                  <a:gd name="T9" fmla="*/ 2063750 h 902"/>
                  <a:gd name="T10" fmla="*/ 0 60000 65536"/>
                  <a:gd name="T11" fmla="*/ 0 60000 65536"/>
                  <a:gd name="T12" fmla="*/ 0 60000 65536"/>
                  <a:gd name="T13" fmla="*/ 0 60000 65536"/>
                  <a:gd name="T14" fmla="*/ 0 60000 65536"/>
                  <a:gd name="T15" fmla="*/ 0 w 902"/>
                  <a:gd name="T16" fmla="*/ 0 h 902"/>
                  <a:gd name="T17" fmla="*/ 902 w 902"/>
                  <a:gd name="T18" fmla="*/ 902 h 902"/>
                </a:gdLst>
                <a:ahLst/>
                <a:cxnLst>
                  <a:cxn ang="T10">
                    <a:pos x="T0" y="T1"/>
                  </a:cxn>
                  <a:cxn ang="T11">
                    <a:pos x="T2" y="T3"/>
                  </a:cxn>
                  <a:cxn ang="T12">
                    <a:pos x="T4" y="T5"/>
                  </a:cxn>
                  <a:cxn ang="T13">
                    <a:pos x="T6" y="T7"/>
                  </a:cxn>
                  <a:cxn ang="T14">
                    <a:pos x="T8" y="T9"/>
                  </a:cxn>
                </a:cxnLst>
                <a:rect l="T15" t="T16" r="T17" b="T18"/>
                <a:pathLst>
                  <a:path w="902" h="902">
                    <a:moveTo>
                      <a:pt x="890" y="902"/>
                    </a:moveTo>
                    <a:cubicBezTo>
                      <a:pt x="0" y="11"/>
                      <a:pt x="0" y="11"/>
                      <a:pt x="0" y="11"/>
                    </a:cubicBezTo>
                    <a:cubicBezTo>
                      <a:pt x="0" y="7"/>
                      <a:pt x="1" y="4"/>
                      <a:pt x="1" y="0"/>
                    </a:cubicBezTo>
                    <a:cubicBezTo>
                      <a:pt x="902" y="900"/>
                      <a:pt x="902" y="900"/>
                      <a:pt x="902" y="900"/>
                    </a:cubicBezTo>
                    <a:cubicBezTo>
                      <a:pt x="898" y="901"/>
                      <a:pt x="894" y="901"/>
                      <a:pt x="890" y="90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8" name="Freeform 58"/>
              <p:cNvSpPr>
                <a:spLocks noChangeArrowheads="1"/>
              </p:cNvSpPr>
              <p:nvPr/>
            </p:nvSpPr>
            <p:spPr bwMode="auto">
              <a:xfrm>
                <a:off x="20638" y="1516062"/>
                <a:ext cx="2120900" cy="2117725"/>
              </a:xfrm>
              <a:custGeom>
                <a:avLst/>
                <a:gdLst>
                  <a:gd name="T0" fmla="*/ 2093445 w 927"/>
                  <a:gd name="T1" fmla="*/ 2117725 h 926"/>
                  <a:gd name="T2" fmla="*/ 0 w 927"/>
                  <a:gd name="T3" fmla="*/ 25157 h 926"/>
                  <a:gd name="T4" fmla="*/ 4576 w 927"/>
                  <a:gd name="T5" fmla="*/ 0 h 926"/>
                  <a:gd name="T6" fmla="*/ 2120900 w 927"/>
                  <a:gd name="T7" fmla="*/ 2113151 h 926"/>
                  <a:gd name="T8" fmla="*/ 2093445 w 927"/>
                  <a:gd name="T9" fmla="*/ 2117725 h 926"/>
                  <a:gd name="T10" fmla="*/ 0 60000 65536"/>
                  <a:gd name="T11" fmla="*/ 0 60000 65536"/>
                  <a:gd name="T12" fmla="*/ 0 60000 65536"/>
                  <a:gd name="T13" fmla="*/ 0 60000 65536"/>
                  <a:gd name="T14" fmla="*/ 0 60000 65536"/>
                  <a:gd name="T15" fmla="*/ 0 w 927"/>
                  <a:gd name="T16" fmla="*/ 0 h 926"/>
                  <a:gd name="T17" fmla="*/ 927 w 927"/>
                  <a:gd name="T18" fmla="*/ 926 h 926"/>
                </a:gdLst>
                <a:ahLst/>
                <a:cxnLst>
                  <a:cxn ang="T10">
                    <a:pos x="T0" y="T1"/>
                  </a:cxn>
                  <a:cxn ang="T11">
                    <a:pos x="T2" y="T3"/>
                  </a:cxn>
                  <a:cxn ang="T12">
                    <a:pos x="T4" y="T5"/>
                  </a:cxn>
                  <a:cxn ang="T13">
                    <a:pos x="T6" y="T7"/>
                  </a:cxn>
                  <a:cxn ang="T14">
                    <a:pos x="T8" y="T9"/>
                  </a:cxn>
                </a:cxnLst>
                <a:rect l="T15" t="T16" r="T17" b="T18"/>
                <a:pathLst>
                  <a:path w="927" h="926">
                    <a:moveTo>
                      <a:pt x="915" y="926"/>
                    </a:moveTo>
                    <a:cubicBezTo>
                      <a:pt x="0" y="11"/>
                      <a:pt x="0" y="11"/>
                      <a:pt x="0" y="11"/>
                    </a:cubicBezTo>
                    <a:cubicBezTo>
                      <a:pt x="1" y="7"/>
                      <a:pt x="2" y="4"/>
                      <a:pt x="2" y="0"/>
                    </a:cubicBezTo>
                    <a:cubicBezTo>
                      <a:pt x="927" y="924"/>
                      <a:pt x="927" y="924"/>
                      <a:pt x="927" y="924"/>
                    </a:cubicBezTo>
                    <a:cubicBezTo>
                      <a:pt x="923" y="925"/>
                      <a:pt x="919" y="925"/>
                      <a:pt x="915" y="92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9" name="Freeform 59"/>
              <p:cNvSpPr>
                <a:spLocks noChangeArrowheads="1"/>
              </p:cNvSpPr>
              <p:nvPr/>
            </p:nvSpPr>
            <p:spPr bwMode="auto">
              <a:xfrm>
                <a:off x="31750" y="1454150"/>
                <a:ext cx="2171700" cy="2168525"/>
              </a:xfrm>
              <a:custGeom>
                <a:avLst/>
                <a:gdLst>
                  <a:gd name="T0" fmla="*/ 2146528 w 949"/>
                  <a:gd name="T1" fmla="*/ 2168525 h 948"/>
                  <a:gd name="T2" fmla="*/ 0 w 949"/>
                  <a:gd name="T3" fmla="*/ 25162 h 948"/>
                  <a:gd name="T4" fmla="*/ 4577 w 949"/>
                  <a:gd name="T5" fmla="*/ 0 h 948"/>
                  <a:gd name="T6" fmla="*/ 2171700 w 949"/>
                  <a:gd name="T7" fmla="*/ 2163950 h 948"/>
                  <a:gd name="T8" fmla="*/ 2146528 w 949"/>
                  <a:gd name="T9" fmla="*/ 2168525 h 948"/>
                  <a:gd name="T10" fmla="*/ 0 60000 65536"/>
                  <a:gd name="T11" fmla="*/ 0 60000 65536"/>
                  <a:gd name="T12" fmla="*/ 0 60000 65536"/>
                  <a:gd name="T13" fmla="*/ 0 60000 65536"/>
                  <a:gd name="T14" fmla="*/ 0 60000 65536"/>
                  <a:gd name="T15" fmla="*/ 0 w 949"/>
                  <a:gd name="T16" fmla="*/ 0 h 948"/>
                  <a:gd name="T17" fmla="*/ 949 w 949"/>
                  <a:gd name="T18" fmla="*/ 948 h 948"/>
                </a:gdLst>
                <a:ahLst/>
                <a:cxnLst>
                  <a:cxn ang="T10">
                    <a:pos x="T0" y="T1"/>
                  </a:cxn>
                  <a:cxn ang="T11">
                    <a:pos x="T2" y="T3"/>
                  </a:cxn>
                  <a:cxn ang="T12">
                    <a:pos x="T4" y="T5"/>
                  </a:cxn>
                  <a:cxn ang="T13">
                    <a:pos x="T6" y="T7"/>
                  </a:cxn>
                  <a:cxn ang="T14">
                    <a:pos x="T8" y="T9"/>
                  </a:cxn>
                </a:cxnLst>
                <a:rect l="T15" t="T16" r="T17" b="T18"/>
                <a:pathLst>
                  <a:path w="949" h="948">
                    <a:moveTo>
                      <a:pt x="938" y="948"/>
                    </a:moveTo>
                    <a:cubicBezTo>
                      <a:pt x="0" y="11"/>
                      <a:pt x="0" y="11"/>
                      <a:pt x="0" y="11"/>
                    </a:cubicBezTo>
                    <a:cubicBezTo>
                      <a:pt x="1" y="7"/>
                      <a:pt x="2" y="3"/>
                      <a:pt x="2" y="0"/>
                    </a:cubicBezTo>
                    <a:cubicBezTo>
                      <a:pt x="949" y="946"/>
                      <a:pt x="949" y="946"/>
                      <a:pt x="949" y="946"/>
                    </a:cubicBezTo>
                    <a:cubicBezTo>
                      <a:pt x="945" y="947"/>
                      <a:pt x="941" y="947"/>
                      <a:pt x="938" y="94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0" name="Freeform 60"/>
              <p:cNvSpPr>
                <a:spLocks noChangeArrowheads="1"/>
              </p:cNvSpPr>
              <p:nvPr/>
            </p:nvSpPr>
            <p:spPr bwMode="auto">
              <a:xfrm>
                <a:off x="46038" y="1395412"/>
                <a:ext cx="2216150" cy="2216150"/>
              </a:xfrm>
              <a:custGeom>
                <a:avLst/>
                <a:gdLst>
                  <a:gd name="T0" fmla="*/ 2190992 w 969"/>
                  <a:gd name="T1" fmla="*/ 2216150 h 969"/>
                  <a:gd name="T2" fmla="*/ 0 w 969"/>
                  <a:gd name="T3" fmla="*/ 22870 h 969"/>
                  <a:gd name="T4" fmla="*/ 4574 w 969"/>
                  <a:gd name="T5" fmla="*/ 0 h 969"/>
                  <a:gd name="T6" fmla="*/ 2216150 w 969"/>
                  <a:gd name="T7" fmla="*/ 2209289 h 969"/>
                  <a:gd name="T8" fmla="*/ 2190992 w 969"/>
                  <a:gd name="T9" fmla="*/ 2216150 h 969"/>
                  <a:gd name="T10" fmla="*/ 0 60000 65536"/>
                  <a:gd name="T11" fmla="*/ 0 60000 65536"/>
                  <a:gd name="T12" fmla="*/ 0 60000 65536"/>
                  <a:gd name="T13" fmla="*/ 0 60000 65536"/>
                  <a:gd name="T14" fmla="*/ 0 60000 65536"/>
                  <a:gd name="T15" fmla="*/ 0 w 969"/>
                  <a:gd name="T16" fmla="*/ 0 h 969"/>
                  <a:gd name="T17" fmla="*/ 969 w 969"/>
                  <a:gd name="T18" fmla="*/ 969 h 969"/>
                </a:gdLst>
                <a:ahLst/>
                <a:cxnLst>
                  <a:cxn ang="T10">
                    <a:pos x="T0" y="T1"/>
                  </a:cxn>
                  <a:cxn ang="T11">
                    <a:pos x="T2" y="T3"/>
                  </a:cxn>
                  <a:cxn ang="T12">
                    <a:pos x="T4" y="T5"/>
                  </a:cxn>
                  <a:cxn ang="T13">
                    <a:pos x="T6" y="T7"/>
                  </a:cxn>
                  <a:cxn ang="T14">
                    <a:pos x="T8" y="T9"/>
                  </a:cxn>
                </a:cxnLst>
                <a:rect l="T15" t="T16" r="T17" b="T18"/>
                <a:pathLst>
                  <a:path w="969" h="969">
                    <a:moveTo>
                      <a:pt x="958" y="969"/>
                    </a:moveTo>
                    <a:cubicBezTo>
                      <a:pt x="0" y="10"/>
                      <a:pt x="0" y="10"/>
                      <a:pt x="0" y="10"/>
                    </a:cubicBezTo>
                    <a:cubicBezTo>
                      <a:pt x="1" y="7"/>
                      <a:pt x="2" y="3"/>
                      <a:pt x="2" y="0"/>
                    </a:cubicBezTo>
                    <a:cubicBezTo>
                      <a:pt x="969" y="966"/>
                      <a:pt x="969" y="966"/>
                      <a:pt x="969" y="966"/>
                    </a:cubicBezTo>
                    <a:cubicBezTo>
                      <a:pt x="965" y="967"/>
                      <a:pt x="962" y="968"/>
                      <a:pt x="958" y="96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1" name="Freeform 61"/>
              <p:cNvSpPr>
                <a:spLocks noChangeArrowheads="1"/>
              </p:cNvSpPr>
              <p:nvPr/>
            </p:nvSpPr>
            <p:spPr bwMode="auto">
              <a:xfrm>
                <a:off x="60325" y="1335087"/>
                <a:ext cx="2259013" cy="2259013"/>
              </a:xfrm>
              <a:custGeom>
                <a:avLst/>
                <a:gdLst>
                  <a:gd name="T0" fmla="*/ 2236148 w 988"/>
                  <a:gd name="T1" fmla="*/ 2259013 h 988"/>
                  <a:gd name="T2" fmla="*/ 0 w 988"/>
                  <a:gd name="T3" fmla="*/ 22865 h 988"/>
                  <a:gd name="T4" fmla="*/ 6859 w 988"/>
                  <a:gd name="T5" fmla="*/ 0 h 988"/>
                  <a:gd name="T6" fmla="*/ 2259013 w 988"/>
                  <a:gd name="T7" fmla="*/ 2252154 h 988"/>
                  <a:gd name="T8" fmla="*/ 2236148 w 988"/>
                  <a:gd name="T9" fmla="*/ 2259013 h 988"/>
                  <a:gd name="T10" fmla="*/ 0 60000 65536"/>
                  <a:gd name="T11" fmla="*/ 0 60000 65536"/>
                  <a:gd name="T12" fmla="*/ 0 60000 65536"/>
                  <a:gd name="T13" fmla="*/ 0 60000 65536"/>
                  <a:gd name="T14" fmla="*/ 0 60000 65536"/>
                  <a:gd name="T15" fmla="*/ 0 w 988"/>
                  <a:gd name="T16" fmla="*/ 0 h 988"/>
                  <a:gd name="T17" fmla="*/ 988 w 988"/>
                  <a:gd name="T18" fmla="*/ 988 h 988"/>
                </a:gdLst>
                <a:ahLst/>
                <a:cxnLst>
                  <a:cxn ang="T10">
                    <a:pos x="T0" y="T1"/>
                  </a:cxn>
                  <a:cxn ang="T11">
                    <a:pos x="T2" y="T3"/>
                  </a:cxn>
                  <a:cxn ang="T12">
                    <a:pos x="T4" y="T5"/>
                  </a:cxn>
                  <a:cxn ang="T13">
                    <a:pos x="T6" y="T7"/>
                  </a:cxn>
                  <a:cxn ang="T14">
                    <a:pos x="T8" y="T9"/>
                  </a:cxn>
                </a:cxnLst>
                <a:rect l="T15" t="T16" r="T17" b="T18"/>
                <a:pathLst>
                  <a:path w="988" h="988">
                    <a:moveTo>
                      <a:pt x="978" y="988"/>
                    </a:moveTo>
                    <a:cubicBezTo>
                      <a:pt x="0" y="10"/>
                      <a:pt x="0" y="10"/>
                      <a:pt x="0" y="10"/>
                    </a:cubicBezTo>
                    <a:cubicBezTo>
                      <a:pt x="1" y="7"/>
                      <a:pt x="2" y="3"/>
                      <a:pt x="3" y="0"/>
                    </a:cubicBezTo>
                    <a:cubicBezTo>
                      <a:pt x="988" y="985"/>
                      <a:pt x="988" y="985"/>
                      <a:pt x="988" y="985"/>
                    </a:cubicBezTo>
                    <a:cubicBezTo>
                      <a:pt x="985" y="986"/>
                      <a:pt x="982" y="987"/>
                      <a:pt x="978" y="98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2" name="Freeform 62"/>
              <p:cNvSpPr>
                <a:spLocks noChangeArrowheads="1"/>
              </p:cNvSpPr>
              <p:nvPr/>
            </p:nvSpPr>
            <p:spPr bwMode="auto">
              <a:xfrm>
                <a:off x="76200" y="1277937"/>
                <a:ext cx="2300288" cy="2300288"/>
              </a:xfrm>
              <a:custGeom>
                <a:avLst/>
                <a:gdLst>
                  <a:gd name="T0" fmla="*/ 2277422 w 1006"/>
                  <a:gd name="T1" fmla="*/ 2300288 h 1006"/>
                  <a:gd name="T2" fmla="*/ 0 w 1006"/>
                  <a:gd name="T3" fmla="*/ 22866 h 1006"/>
                  <a:gd name="T4" fmla="*/ 6860 w 1006"/>
                  <a:gd name="T5" fmla="*/ 0 h 1006"/>
                  <a:gd name="T6" fmla="*/ 2300288 w 1006"/>
                  <a:gd name="T7" fmla="*/ 2293428 h 1006"/>
                  <a:gd name="T8" fmla="*/ 2277422 w 1006"/>
                  <a:gd name="T9" fmla="*/ 2300288 h 1006"/>
                  <a:gd name="T10" fmla="*/ 0 60000 65536"/>
                  <a:gd name="T11" fmla="*/ 0 60000 65536"/>
                  <a:gd name="T12" fmla="*/ 0 60000 65536"/>
                  <a:gd name="T13" fmla="*/ 0 60000 65536"/>
                  <a:gd name="T14" fmla="*/ 0 60000 65536"/>
                  <a:gd name="T15" fmla="*/ 0 w 1006"/>
                  <a:gd name="T16" fmla="*/ 0 h 1006"/>
                  <a:gd name="T17" fmla="*/ 1006 w 1006"/>
                  <a:gd name="T18" fmla="*/ 1006 h 1006"/>
                </a:gdLst>
                <a:ahLst/>
                <a:cxnLst>
                  <a:cxn ang="T10">
                    <a:pos x="T0" y="T1"/>
                  </a:cxn>
                  <a:cxn ang="T11">
                    <a:pos x="T2" y="T3"/>
                  </a:cxn>
                  <a:cxn ang="T12">
                    <a:pos x="T4" y="T5"/>
                  </a:cxn>
                  <a:cxn ang="T13">
                    <a:pos x="T6" y="T7"/>
                  </a:cxn>
                  <a:cxn ang="T14">
                    <a:pos x="T8" y="T9"/>
                  </a:cxn>
                </a:cxnLst>
                <a:rect l="T15" t="T16" r="T17" b="T18"/>
                <a:pathLst>
                  <a:path w="1006" h="1006">
                    <a:moveTo>
                      <a:pt x="996" y="1006"/>
                    </a:moveTo>
                    <a:cubicBezTo>
                      <a:pt x="0" y="10"/>
                      <a:pt x="0" y="10"/>
                      <a:pt x="0" y="10"/>
                    </a:cubicBezTo>
                    <a:cubicBezTo>
                      <a:pt x="1" y="7"/>
                      <a:pt x="2" y="4"/>
                      <a:pt x="3" y="0"/>
                    </a:cubicBezTo>
                    <a:cubicBezTo>
                      <a:pt x="1006" y="1003"/>
                      <a:pt x="1006" y="1003"/>
                      <a:pt x="1006" y="1003"/>
                    </a:cubicBezTo>
                    <a:cubicBezTo>
                      <a:pt x="1003" y="1004"/>
                      <a:pt x="1000" y="1005"/>
                      <a:pt x="996" y="100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3" name="Freeform 63"/>
              <p:cNvSpPr>
                <a:spLocks noChangeArrowheads="1"/>
              </p:cNvSpPr>
              <p:nvPr/>
            </p:nvSpPr>
            <p:spPr bwMode="auto">
              <a:xfrm>
                <a:off x="93663" y="1223962"/>
                <a:ext cx="2338388" cy="2336800"/>
              </a:xfrm>
              <a:custGeom>
                <a:avLst/>
                <a:gdLst>
                  <a:gd name="T0" fmla="*/ 2317796 w 1022"/>
                  <a:gd name="T1" fmla="*/ 2336800 h 1022"/>
                  <a:gd name="T2" fmla="*/ 0 w 1022"/>
                  <a:gd name="T3" fmla="*/ 22865 h 1022"/>
                  <a:gd name="T4" fmla="*/ 6864 w 1022"/>
                  <a:gd name="T5" fmla="*/ 0 h 1022"/>
                  <a:gd name="T6" fmla="*/ 2338388 w 1022"/>
                  <a:gd name="T7" fmla="*/ 2329941 h 1022"/>
                  <a:gd name="T8" fmla="*/ 2317796 w 1022"/>
                  <a:gd name="T9" fmla="*/ 2336800 h 1022"/>
                  <a:gd name="T10" fmla="*/ 0 60000 65536"/>
                  <a:gd name="T11" fmla="*/ 0 60000 65536"/>
                  <a:gd name="T12" fmla="*/ 0 60000 65536"/>
                  <a:gd name="T13" fmla="*/ 0 60000 65536"/>
                  <a:gd name="T14" fmla="*/ 0 60000 65536"/>
                  <a:gd name="T15" fmla="*/ 0 w 1022"/>
                  <a:gd name="T16" fmla="*/ 0 h 1022"/>
                  <a:gd name="T17" fmla="*/ 1022 w 1022"/>
                  <a:gd name="T18" fmla="*/ 1022 h 1022"/>
                </a:gdLst>
                <a:ahLst/>
                <a:cxnLst>
                  <a:cxn ang="T10">
                    <a:pos x="T0" y="T1"/>
                  </a:cxn>
                  <a:cxn ang="T11">
                    <a:pos x="T2" y="T3"/>
                  </a:cxn>
                  <a:cxn ang="T12">
                    <a:pos x="T4" y="T5"/>
                  </a:cxn>
                  <a:cxn ang="T13">
                    <a:pos x="T6" y="T7"/>
                  </a:cxn>
                  <a:cxn ang="T14">
                    <a:pos x="T8" y="T9"/>
                  </a:cxn>
                </a:cxnLst>
                <a:rect l="T15" t="T16" r="T17" b="T18"/>
                <a:pathLst>
                  <a:path w="1022" h="1022">
                    <a:moveTo>
                      <a:pt x="1013" y="1022"/>
                    </a:moveTo>
                    <a:cubicBezTo>
                      <a:pt x="0" y="10"/>
                      <a:pt x="0" y="10"/>
                      <a:pt x="0" y="10"/>
                    </a:cubicBezTo>
                    <a:cubicBezTo>
                      <a:pt x="1" y="7"/>
                      <a:pt x="2" y="3"/>
                      <a:pt x="3" y="0"/>
                    </a:cubicBezTo>
                    <a:cubicBezTo>
                      <a:pt x="1022" y="1019"/>
                      <a:pt x="1022" y="1019"/>
                      <a:pt x="1022" y="1019"/>
                    </a:cubicBezTo>
                    <a:cubicBezTo>
                      <a:pt x="1019" y="1020"/>
                      <a:pt x="1016" y="1021"/>
                      <a:pt x="1013" y="102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4" name="Freeform 64"/>
              <p:cNvSpPr>
                <a:spLocks noChangeArrowheads="1"/>
              </p:cNvSpPr>
              <p:nvPr/>
            </p:nvSpPr>
            <p:spPr bwMode="auto">
              <a:xfrm>
                <a:off x="114300" y="1171575"/>
                <a:ext cx="2371725" cy="2370138"/>
              </a:xfrm>
              <a:custGeom>
                <a:avLst/>
                <a:gdLst>
                  <a:gd name="T0" fmla="*/ 2348854 w 1037"/>
                  <a:gd name="T1" fmla="*/ 2370138 h 1037"/>
                  <a:gd name="T2" fmla="*/ 0 w 1037"/>
                  <a:gd name="T3" fmla="*/ 20570 h 1037"/>
                  <a:gd name="T4" fmla="*/ 6861 w 1037"/>
                  <a:gd name="T5" fmla="*/ 0 h 1037"/>
                  <a:gd name="T6" fmla="*/ 2371725 w 1037"/>
                  <a:gd name="T7" fmla="*/ 2360996 h 1037"/>
                  <a:gd name="T8" fmla="*/ 2348854 w 1037"/>
                  <a:gd name="T9" fmla="*/ 2370138 h 1037"/>
                  <a:gd name="T10" fmla="*/ 0 60000 65536"/>
                  <a:gd name="T11" fmla="*/ 0 60000 65536"/>
                  <a:gd name="T12" fmla="*/ 0 60000 65536"/>
                  <a:gd name="T13" fmla="*/ 0 60000 65536"/>
                  <a:gd name="T14" fmla="*/ 0 60000 65536"/>
                  <a:gd name="T15" fmla="*/ 0 w 1037"/>
                  <a:gd name="T16" fmla="*/ 0 h 1037"/>
                  <a:gd name="T17" fmla="*/ 1037 w 1037"/>
                  <a:gd name="T18" fmla="*/ 1037 h 1037"/>
                </a:gdLst>
                <a:ahLst/>
                <a:cxnLst>
                  <a:cxn ang="T10">
                    <a:pos x="T0" y="T1"/>
                  </a:cxn>
                  <a:cxn ang="T11">
                    <a:pos x="T2" y="T3"/>
                  </a:cxn>
                  <a:cxn ang="T12">
                    <a:pos x="T4" y="T5"/>
                  </a:cxn>
                  <a:cxn ang="T13">
                    <a:pos x="T6" y="T7"/>
                  </a:cxn>
                  <a:cxn ang="T14">
                    <a:pos x="T8" y="T9"/>
                  </a:cxn>
                </a:cxnLst>
                <a:rect l="T15" t="T16" r="T17" b="T18"/>
                <a:pathLst>
                  <a:path w="1037" h="1037">
                    <a:moveTo>
                      <a:pt x="1027" y="1037"/>
                    </a:moveTo>
                    <a:cubicBezTo>
                      <a:pt x="0" y="9"/>
                      <a:pt x="0" y="9"/>
                      <a:pt x="0" y="9"/>
                    </a:cubicBezTo>
                    <a:cubicBezTo>
                      <a:pt x="1" y="6"/>
                      <a:pt x="2" y="3"/>
                      <a:pt x="3" y="0"/>
                    </a:cubicBezTo>
                    <a:cubicBezTo>
                      <a:pt x="1037" y="1033"/>
                      <a:pt x="1037" y="1033"/>
                      <a:pt x="1037" y="1033"/>
                    </a:cubicBezTo>
                    <a:cubicBezTo>
                      <a:pt x="1034" y="1035"/>
                      <a:pt x="1031" y="1036"/>
                      <a:pt x="1027" y="10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5" name="Freeform 65"/>
              <p:cNvSpPr>
                <a:spLocks noChangeArrowheads="1"/>
              </p:cNvSpPr>
              <p:nvPr/>
            </p:nvSpPr>
            <p:spPr bwMode="auto">
              <a:xfrm>
                <a:off x="134938" y="1119187"/>
                <a:ext cx="2403475" cy="2401888"/>
              </a:xfrm>
              <a:custGeom>
                <a:avLst/>
                <a:gdLst>
                  <a:gd name="T0" fmla="*/ 2382893 w 1051"/>
                  <a:gd name="T1" fmla="*/ 2401888 h 1051"/>
                  <a:gd name="T2" fmla="*/ 0 w 1051"/>
                  <a:gd name="T3" fmla="*/ 20568 h 1051"/>
                  <a:gd name="T4" fmla="*/ 6861 w 1051"/>
                  <a:gd name="T5" fmla="*/ 0 h 1051"/>
                  <a:gd name="T6" fmla="*/ 2403475 w 1051"/>
                  <a:gd name="T7" fmla="*/ 2392747 h 1051"/>
                  <a:gd name="T8" fmla="*/ 2382893 w 1051"/>
                  <a:gd name="T9" fmla="*/ 2401888 h 1051"/>
                  <a:gd name="T10" fmla="*/ 0 60000 65536"/>
                  <a:gd name="T11" fmla="*/ 0 60000 65536"/>
                  <a:gd name="T12" fmla="*/ 0 60000 65536"/>
                  <a:gd name="T13" fmla="*/ 0 60000 65536"/>
                  <a:gd name="T14" fmla="*/ 0 60000 65536"/>
                  <a:gd name="T15" fmla="*/ 0 w 1051"/>
                  <a:gd name="T16" fmla="*/ 0 h 1051"/>
                  <a:gd name="T17" fmla="*/ 1051 w 1051"/>
                  <a:gd name="T18" fmla="*/ 1051 h 1051"/>
                </a:gdLst>
                <a:ahLst/>
                <a:cxnLst>
                  <a:cxn ang="T10">
                    <a:pos x="T0" y="T1"/>
                  </a:cxn>
                  <a:cxn ang="T11">
                    <a:pos x="T2" y="T3"/>
                  </a:cxn>
                  <a:cxn ang="T12">
                    <a:pos x="T4" y="T5"/>
                  </a:cxn>
                  <a:cxn ang="T13">
                    <a:pos x="T6" y="T7"/>
                  </a:cxn>
                  <a:cxn ang="T14">
                    <a:pos x="T8" y="T9"/>
                  </a:cxn>
                </a:cxnLst>
                <a:rect l="T15" t="T16" r="T17" b="T18"/>
                <a:pathLst>
                  <a:path w="1051" h="1051">
                    <a:moveTo>
                      <a:pt x="1042" y="1051"/>
                    </a:moveTo>
                    <a:cubicBezTo>
                      <a:pt x="0" y="9"/>
                      <a:pt x="0" y="9"/>
                      <a:pt x="0" y="9"/>
                    </a:cubicBezTo>
                    <a:cubicBezTo>
                      <a:pt x="1" y="6"/>
                      <a:pt x="2" y="3"/>
                      <a:pt x="3" y="0"/>
                    </a:cubicBezTo>
                    <a:cubicBezTo>
                      <a:pt x="1051" y="1047"/>
                      <a:pt x="1051" y="1047"/>
                      <a:pt x="1051" y="1047"/>
                    </a:cubicBezTo>
                    <a:cubicBezTo>
                      <a:pt x="1048" y="1048"/>
                      <a:pt x="1045" y="1050"/>
                      <a:pt x="1042" y="105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6" name="Freeform 66"/>
              <p:cNvSpPr>
                <a:spLocks noChangeArrowheads="1"/>
              </p:cNvSpPr>
              <p:nvPr/>
            </p:nvSpPr>
            <p:spPr bwMode="auto">
              <a:xfrm>
                <a:off x="155575" y="1065212"/>
                <a:ext cx="2433638" cy="2433638"/>
              </a:xfrm>
              <a:custGeom>
                <a:avLst/>
                <a:gdLst>
                  <a:gd name="T0" fmla="*/ 2413053 w 1064"/>
                  <a:gd name="T1" fmla="*/ 2433638 h 1064"/>
                  <a:gd name="T2" fmla="*/ 0 w 1064"/>
                  <a:gd name="T3" fmla="*/ 20585 h 1064"/>
                  <a:gd name="T4" fmla="*/ 9149 w 1064"/>
                  <a:gd name="T5" fmla="*/ 0 h 1064"/>
                  <a:gd name="T6" fmla="*/ 2433638 w 1064"/>
                  <a:gd name="T7" fmla="*/ 2424489 h 1064"/>
                  <a:gd name="T8" fmla="*/ 2413053 w 1064"/>
                  <a:gd name="T9" fmla="*/ 2433638 h 1064"/>
                  <a:gd name="T10" fmla="*/ 0 60000 65536"/>
                  <a:gd name="T11" fmla="*/ 0 60000 65536"/>
                  <a:gd name="T12" fmla="*/ 0 60000 65536"/>
                  <a:gd name="T13" fmla="*/ 0 60000 65536"/>
                  <a:gd name="T14" fmla="*/ 0 60000 65536"/>
                  <a:gd name="T15" fmla="*/ 0 w 1064"/>
                  <a:gd name="T16" fmla="*/ 0 h 1064"/>
                  <a:gd name="T17" fmla="*/ 1064 w 1064"/>
                  <a:gd name="T18" fmla="*/ 1064 h 1064"/>
                </a:gdLst>
                <a:ahLst/>
                <a:cxnLst>
                  <a:cxn ang="T10">
                    <a:pos x="T0" y="T1"/>
                  </a:cxn>
                  <a:cxn ang="T11">
                    <a:pos x="T2" y="T3"/>
                  </a:cxn>
                  <a:cxn ang="T12">
                    <a:pos x="T4" y="T5"/>
                  </a:cxn>
                  <a:cxn ang="T13">
                    <a:pos x="T6" y="T7"/>
                  </a:cxn>
                  <a:cxn ang="T14">
                    <a:pos x="T8" y="T9"/>
                  </a:cxn>
                </a:cxnLst>
                <a:rect l="T15" t="T16" r="T17" b="T18"/>
                <a:pathLst>
                  <a:path w="1064" h="1064">
                    <a:moveTo>
                      <a:pt x="1055" y="1064"/>
                    </a:moveTo>
                    <a:cubicBezTo>
                      <a:pt x="0" y="9"/>
                      <a:pt x="0" y="9"/>
                      <a:pt x="0" y="9"/>
                    </a:cubicBezTo>
                    <a:cubicBezTo>
                      <a:pt x="2" y="6"/>
                      <a:pt x="3" y="3"/>
                      <a:pt x="4" y="0"/>
                    </a:cubicBezTo>
                    <a:cubicBezTo>
                      <a:pt x="1064" y="1060"/>
                      <a:pt x="1064" y="1060"/>
                      <a:pt x="1064" y="1060"/>
                    </a:cubicBezTo>
                    <a:cubicBezTo>
                      <a:pt x="1061" y="1062"/>
                      <a:pt x="1058" y="1063"/>
                      <a:pt x="1055" y="106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7" name="Freeform 67"/>
              <p:cNvSpPr>
                <a:spLocks noChangeArrowheads="1"/>
              </p:cNvSpPr>
              <p:nvPr/>
            </p:nvSpPr>
            <p:spPr bwMode="auto">
              <a:xfrm>
                <a:off x="179388" y="1017587"/>
                <a:ext cx="2460625" cy="2459038"/>
              </a:xfrm>
              <a:custGeom>
                <a:avLst/>
                <a:gdLst>
                  <a:gd name="T0" fmla="*/ 2440044 w 1076"/>
                  <a:gd name="T1" fmla="*/ 2459038 h 1075"/>
                  <a:gd name="T2" fmla="*/ 0 w 1076"/>
                  <a:gd name="T3" fmla="*/ 18300 h 1075"/>
                  <a:gd name="T4" fmla="*/ 11434 w 1076"/>
                  <a:gd name="T5" fmla="*/ 0 h 1075"/>
                  <a:gd name="T6" fmla="*/ 2460625 w 1076"/>
                  <a:gd name="T7" fmla="*/ 2449888 h 1075"/>
                  <a:gd name="T8" fmla="*/ 2440044 w 1076"/>
                  <a:gd name="T9" fmla="*/ 2459038 h 1075"/>
                  <a:gd name="T10" fmla="*/ 0 60000 65536"/>
                  <a:gd name="T11" fmla="*/ 0 60000 65536"/>
                  <a:gd name="T12" fmla="*/ 0 60000 65536"/>
                  <a:gd name="T13" fmla="*/ 0 60000 65536"/>
                  <a:gd name="T14" fmla="*/ 0 60000 65536"/>
                  <a:gd name="T15" fmla="*/ 0 w 1076"/>
                  <a:gd name="T16" fmla="*/ 0 h 1075"/>
                  <a:gd name="T17" fmla="*/ 1076 w 1076"/>
                  <a:gd name="T18" fmla="*/ 1075 h 1075"/>
                </a:gdLst>
                <a:ahLst/>
                <a:cxnLst>
                  <a:cxn ang="T10">
                    <a:pos x="T0" y="T1"/>
                  </a:cxn>
                  <a:cxn ang="T11">
                    <a:pos x="T2" y="T3"/>
                  </a:cxn>
                  <a:cxn ang="T12">
                    <a:pos x="T4" y="T5"/>
                  </a:cxn>
                  <a:cxn ang="T13">
                    <a:pos x="T6" y="T7"/>
                  </a:cxn>
                  <a:cxn ang="T14">
                    <a:pos x="T8" y="T9"/>
                  </a:cxn>
                </a:cxnLst>
                <a:rect l="T15" t="T16" r="T17" b="T18"/>
                <a:pathLst>
                  <a:path w="1076" h="1075">
                    <a:moveTo>
                      <a:pt x="1067" y="1075"/>
                    </a:moveTo>
                    <a:cubicBezTo>
                      <a:pt x="0" y="8"/>
                      <a:pt x="0" y="8"/>
                      <a:pt x="0" y="8"/>
                    </a:cubicBezTo>
                    <a:cubicBezTo>
                      <a:pt x="2" y="5"/>
                      <a:pt x="3" y="2"/>
                      <a:pt x="5" y="0"/>
                    </a:cubicBezTo>
                    <a:cubicBezTo>
                      <a:pt x="1076" y="1071"/>
                      <a:pt x="1076" y="1071"/>
                      <a:pt x="1076" y="1071"/>
                    </a:cubicBezTo>
                    <a:cubicBezTo>
                      <a:pt x="1073" y="1072"/>
                      <a:pt x="1070" y="1074"/>
                      <a:pt x="1067" y="107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8" name="Freeform 68"/>
              <p:cNvSpPr>
                <a:spLocks noChangeArrowheads="1"/>
              </p:cNvSpPr>
              <p:nvPr/>
            </p:nvSpPr>
            <p:spPr bwMode="auto">
              <a:xfrm>
                <a:off x="204788" y="966787"/>
                <a:ext cx="2482850" cy="2484438"/>
              </a:xfrm>
              <a:custGeom>
                <a:avLst/>
                <a:gdLst>
                  <a:gd name="T0" fmla="*/ 2464560 w 1086"/>
                  <a:gd name="T1" fmla="*/ 2484438 h 1086"/>
                  <a:gd name="T2" fmla="*/ 0 w 1086"/>
                  <a:gd name="T3" fmla="*/ 20589 h 1086"/>
                  <a:gd name="T4" fmla="*/ 11431 w 1086"/>
                  <a:gd name="T5" fmla="*/ 0 h 1086"/>
                  <a:gd name="T6" fmla="*/ 2482850 w 1086"/>
                  <a:gd name="T7" fmla="*/ 2475287 h 1086"/>
                  <a:gd name="T8" fmla="*/ 2464560 w 1086"/>
                  <a:gd name="T9" fmla="*/ 2484438 h 1086"/>
                  <a:gd name="T10" fmla="*/ 0 60000 65536"/>
                  <a:gd name="T11" fmla="*/ 0 60000 65536"/>
                  <a:gd name="T12" fmla="*/ 0 60000 65536"/>
                  <a:gd name="T13" fmla="*/ 0 60000 65536"/>
                  <a:gd name="T14" fmla="*/ 0 60000 65536"/>
                  <a:gd name="T15" fmla="*/ 0 w 1086"/>
                  <a:gd name="T16" fmla="*/ 0 h 1086"/>
                  <a:gd name="T17" fmla="*/ 1086 w 1086"/>
                  <a:gd name="T18" fmla="*/ 1086 h 1086"/>
                </a:gdLst>
                <a:ahLst/>
                <a:cxnLst>
                  <a:cxn ang="T10">
                    <a:pos x="T0" y="T1"/>
                  </a:cxn>
                  <a:cxn ang="T11">
                    <a:pos x="T2" y="T3"/>
                  </a:cxn>
                  <a:cxn ang="T12">
                    <a:pos x="T4" y="T5"/>
                  </a:cxn>
                  <a:cxn ang="T13">
                    <a:pos x="T6" y="T7"/>
                  </a:cxn>
                  <a:cxn ang="T14">
                    <a:pos x="T8" y="T9"/>
                  </a:cxn>
                </a:cxnLst>
                <a:rect l="T15" t="T16" r="T17" b="T18"/>
                <a:pathLst>
                  <a:path w="1086" h="1086">
                    <a:moveTo>
                      <a:pt x="1078" y="1086"/>
                    </a:moveTo>
                    <a:cubicBezTo>
                      <a:pt x="0" y="9"/>
                      <a:pt x="0" y="9"/>
                      <a:pt x="0" y="9"/>
                    </a:cubicBezTo>
                    <a:cubicBezTo>
                      <a:pt x="2" y="6"/>
                      <a:pt x="3" y="3"/>
                      <a:pt x="5" y="0"/>
                    </a:cubicBezTo>
                    <a:cubicBezTo>
                      <a:pt x="1086" y="1082"/>
                      <a:pt x="1086" y="1082"/>
                      <a:pt x="1086" y="1082"/>
                    </a:cubicBezTo>
                    <a:cubicBezTo>
                      <a:pt x="1083" y="1083"/>
                      <a:pt x="1080" y="1085"/>
                      <a:pt x="1078" y="10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9" name="Freeform 69"/>
              <p:cNvSpPr>
                <a:spLocks noChangeArrowheads="1"/>
              </p:cNvSpPr>
              <p:nvPr/>
            </p:nvSpPr>
            <p:spPr bwMode="auto">
              <a:xfrm>
                <a:off x="228600" y="922337"/>
                <a:ext cx="2506663" cy="2503488"/>
              </a:xfrm>
              <a:custGeom>
                <a:avLst/>
                <a:gdLst>
                  <a:gd name="T0" fmla="*/ 2488366 w 1096"/>
                  <a:gd name="T1" fmla="*/ 2503488 h 1095"/>
                  <a:gd name="T2" fmla="*/ 0 w 1096"/>
                  <a:gd name="T3" fmla="*/ 18290 h 1095"/>
                  <a:gd name="T4" fmla="*/ 11436 w 1096"/>
                  <a:gd name="T5" fmla="*/ 0 h 1095"/>
                  <a:gd name="T6" fmla="*/ 2506663 w 1096"/>
                  <a:gd name="T7" fmla="*/ 2492057 h 1095"/>
                  <a:gd name="T8" fmla="*/ 2488366 w 1096"/>
                  <a:gd name="T9" fmla="*/ 2503488 h 1095"/>
                  <a:gd name="T10" fmla="*/ 0 60000 65536"/>
                  <a:gd name="T11" fmla="*/ 0 60000 65536"/>
                  <a:gd name="T12" fmla="*/ 0 60000 65536"/>
                  <a:gd name="T13" fmla="*/ 0 60000 65536"/>
                  <a:gd name="T14" fmla="*/ 0 60000 65536"/>
                  <a:gd name="T15" fmla="*/ 0 w 1096"/>
                  <a:gd name="T16" fmla="*/ 0 h 1095"/>
                  <a:gd name="T17" fmla="*/ 1096 w 1096"/>
                  <a:gd name="T18" fmla="*/ 1095 h 1095"/>
                </a:gdLst>
                <a:ahLst/>
                <a:cxnLst>
                  <a:cxn ang="T10">
                    <a:pos x="T0" y="T1"/>
                  </a:cxn>
                  <a:cxn ang="T11">
                    <a:pos x="T2" y="T3"/>
                  </a:cxn>
                  <a:cxn ang="T12">
                    <a:pos x="T4" y="T5"/>
                  </a:cxn>
                  <a:cxn ang="T13">
                    <a:pos x="T6" y="T7"/>
                  </a:cxn>
                  <a:cxn ang="T14">
                    <a:pos x="T8" y="T9"/>
                  </a:cxn>
                </a:cxnLst>
                <a:rect l="T15" t="T16" r="T17" b="T18"/>
                <a:pathLst>
                  <a:path w="1096" h="1095">
                    <a:moveTo>
                      <a:pt x="1088" y="1095"/>
                    </a:moveTo>
                    <a:cubicBezTo>
                      <a:pt x="0" y="8"/>
                      <a:pt x="0" y="8"/>
                      <a:pt x="0" y="8"/>
                    </a:cubicBezTo>
                    <a:cubicBezTo>
                      <a:pt x="2" y="5"/>
                      <a:pt x="3" y="2"/>
                      <a:pt x="5" y="0"/>
                    </a:cubicBezTo>
                    <a:cubicBezTo>
                      <a:pt x="1096" y="1090"/>
                      <a:pt x="1096" y="1090"/>
                      <a:pt x="1096" y="1090"/>
                    </a:cubicBezTo>
                    <a:cubicBezTo>
                      <a:pt x="1093" y="1092"/>
                      <a:pt x="1090" y="1094"/>
                      <a:pt x="1088" y="109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0" name="Freeform 70"/>
              <p:cNvSpPr>
                <a:spLocks noChangeArrowheads="1"/>
              </p:cNvSpPr>
              <p:nvPr/>
            </p:nvSpPr>
            <p:spPr bwMode="auto">
              <a:xfrm>
                <a:off x="257175" y="873125"/>
                <a:ext cx="2524125" cy="2525713"/>
              </a:xfrm>
              <a:custGeom>
                <a:avLst/>
                <a:gdLst>
                  <a:gd name="T0" fmla="*/ 2505834 w 1104"/>
                  <a:gd name="T1" fmla="*/ 2525713 h 1104"/>
                  <a:gd name="T2" fmla="*/ 0 w 1104"/>
                  <a:gd name="T3" fmla="*/ 18302 h 1104"/>
                  <a:gd name="T4" fmla="*/ 11432 w 1104"/>
                  <a:gd name="T5" fmla="*/ 0 h 1104"/>
                  <a:gd name="T6" fmla="*/ 2524125 w 1104"/>
                  <a:gd name="T7" fmla="*/ 2514274 h 1104"/>
                  <a:gd name="T8" fmla="*/ 2505834 w 1104"/>
                  <a:gd name="T9" fmla="*/ 2525713 h 1104"/>
                  <a:gd name="T10" fmla="*/ 0 60000 65536"/>
                  <a:gd name="T11" fmla="*/ 0 60000 65536"/>
                  <a:gd name="T12" fmla="*/ 0 60000 65536"/>
                  <a:gd name="T13" fmla="*/ 0 60000 65536"/>
                  <a:gd name="T14" fmla="*/ 0 60000 65536"/>
                  <a:gd name="T15" fmla="*/ 0 w 1104"/>
                  <a:gd name="T16" fmla="*/ 0 h 1104"/>
                  <a:gd name="T17" fmla="*/ 1104 w 1104"/>
                  <a:gd name="T18" fmla="*/ 1104 h 1104"/>
                </a:gdLst>
                <a:ahLst/>
                <a:cxnLst>
                  <a:cxn ang="T10">
                    <a:pos x="T0" y="T1"/>
                  </a:cxn>
                  <a:cxn ang="T11">
                    <a:pos x="T2" y="T3"/>
                  </a:cxn>
                  <a:cxn ang="T12">
                    <a:pos x="T4" y="T5"/>
                  </a:cxn>
                  <a:cxn ang="T13">
                    <a:pos x="T6" y="T7"/>
                  </a:cxn>
                  <a:cxn ang="T14">
                    <a:pos x="T8" y="T9"/>
                  </a:cxn>
                </a:cxnLst>
                <a:rect l="T15" t="T16" r="T17" b="T18"/>
                <a:pathLst>
                  <a:path w="1104" h="1104">
                    <a:moveTo>
                      <a:pt x="1096" y="1104"/>
                    </a:moveTo>
                    <a:cubicBezTo>
                      <a:pt x="0" y="8"/>
                      <a:pt x="0" y="8"/>
                      <a:pt x="0" y="8"/>
                    </a:cubicBezTo>
                    <a:cubicBezTo>
                      <a:pt x="2" y="6"/>
                      <a:pt x="3" y="3"/>
                      <a:pt x="5" y="0"/>
                    </a:cubicBezTo>
                    <a:cubicBezTo>
                      <a:pt x="1104" y="1099"/>
                      <a:pt x="1104" y="1099"/>
                      <a:pt x="1104" y="1099"/>
                    </a:cubicBezTo>
                    <a:cubicBezTo>
                      <a:pt x="1101" y="1101"/>
                      <a:pt x="1099" y="1103"/>
                      <a:pt x="1096" y="110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1" name="Freeform 71"/>
              <p:cNvSpPr>
                <a:spLocks noChangeArrowheads="1"/>
              </p:cNvSpPr>
              <p:nvPr/>
            </p:nvSpPr>
            <p:spPr bwMode="auto">
              <a:xfrm>
                <a:off x="284163" y="830262"/>
                <a:ext cx="2543175" cy="2540000"/>
              </a:xfrm>
              <a:custGeom>
                <a:avLst/>
                <a:gdLst>
                  <a:gd name="T0" fmla="*/ 2524879 w 1112"/>
                  <a:gd name="T1" fmla="*/ 2540000 h 1111"/>
                  <a:gd name="T2" fmla="*/ 0 w 1112"/>
                  <a:gd name="T3" fmla="*/ 18290 h 1111"/>
                  <a:gd name="T4" fmla="*/ 11435 w 1112"/>
                  <a:gd name="T5" fmla="*/ 0 h 1111"/>
                  <a:gd name="T6" fmla="*/ 2543175 w 1112"/>
                  <a:gd name="T7" fmla="*/ 2528569 h 1111"/>
                  <a:gd name="T8" fmla="*/ 2524879 w 1112"/>
                  <a:gd name="T9" fmla="*/ 2540000 h 1111"/>
                  <a:gd name="T10" fmla="*/ 0 60000 65536"/>
                  <a:gd name="T11" fmla="*/ 0 60000 65536"/>
                  <a:gd name="T12" fmla="*/ 0 60000 65536"/>
                  <a:gd name="T13" fmla="*/ 0 60000 65536"/>
                  <a:gd name="T14" fmla="*/ 0 60000 65536"/>
                  <a:gd name="T15" fmla="*/ 0 w 1112"/>
                  <a:gd name="T16" fmla="*/ 0 h 1111"/>
                  <a:gd name="T17" fmla="*/ 1112 w 1112"/>
                  <a:gd name="T18" fmla="*/ 1111 h 1111"/>
                </a:gdLst>
                <a:ahLst/>
                <a:cxnLst>
                  <a:cxn ang="T10">
                    <a:pos x="T0" y="T1"/>
                  </a:cxn>
                  <a:cxn ang="T11">
                    <a:pos x="T2" y="T3"/>
                  </a:cxn>
                  <a:cxn ang="T12">
                    <a:pos x="T4" y="T5"/>
                  </a:cxn>
                  <a:cxn ang="T13">
                    <a:pos x="T6" y="T7"/>
                  </a:cxn>
                  <a:cxn ang="T14">
                    <a:pos x="T8" y="T9"/>
                  </a:cxn>
                </a:cxnLst>
                <a:rect l="T15" t="T16" r="T17" b="T18"/>
                <a:pathLst>
                  <a:path w="1112" h="1111">
                    <a:moveTo>
                      <a:pt x="1104" y="1111"/>
                    </a:moveTo>
                    <a:cubicBezTo>
                      <a:pt x="0" y="8"/>
                      <a:pt x="0" y="8"/>
                      <a:pt x="0" y="8"/>
                    </a:cubicBezTo>
                    <a:cubicBezTo>
                      <a:pt x="2" y="5"/>
                      <a:pt x="4" y="2"/>
                      <a:pt x="5" y="0"/>
                    </a:cubicBezTo>
                    <a:cubicBezTo>
                      <a:pt x="1112" y="1106"/>
                      <a:pt x="1112" y="1106"/>
                      <a:pt x="1112" y="1106"/>
                    </a:cubicBezTo>
                    <a:cubicBezTo>
                      <a:pt x="1109" y="1108"/>
                      <a:pt x="1106" y="1109"/>
                      <a:pt x="1104" y="11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2" name="Freeform 72"/>
              <p:cNvSpPr>
                <a:spLocks noChangeArrowheads="1"/>
              </p:cNvSpPr>
              <p:nvPr/>
            </p:nvSpPr>
            <p:spPr bwMode="auto">
              <a:xfrm>
                <a:off x="314325" y="784225"/>
                <a:ext cx="2555875" cy="2557463"/>
              </a:xfrm>
              <a:custGeom>
                <a:avLst/>
                <a:gdLst>
                  <a:gd name="T0" fmla="*/ 2537586 w 1118"/>
                  <a:gd name="T1" fmla="*/ 2557463 h 1118"/>
                  <a:gd name="T2" fmla="*/ 0 w 1118"/>
                  <a:gd name="T3" fmla="*/ 18300 h 1118"/>
                  <a:gd name="T4" fmla="*/ 11431 w 1118"/>
                  <a:gd name="T5" fmla="*/ 0 h 1118"/>
                  <a:gd name="T6" fmla="*/ 2555875 w 1118"/>
                  <a:gd name="T7" fmla="*/ 2546025 h 1118"/>
                  <a:gd name="T8" fmla="*/ 2537586 w 1118"/>
                  <a:gd name="T9" fmla="*/ 2557463 h 1118"/>
                  <a:gd name="T10" fmla="*/ 0 60000 65536"/>
                  <a:gd name="T11" fmla="*/ 0 60000 65536"/>
                  <a:gd name="T12" fmla="*/ 0 60000 65536"/>
                  <a:gd name="T13" fmla="*/ 0 60000 65536"/>
                  <a:gd name="T14" fmla="*/ 0 60000 65536"/>
                  <a:gd name="T15" fmla="*/ 0 w 1118"/>
                  <a:gd name="T16" fmla="*/ 0 h 1118"/>
                  <a:gd name="T17" fmla="*/ 1118 w 1118"/>
                  <a:gd name="T18" fmla="*/ 1118 h 1118"/>
                </a:gdLst>
                <a:ahLst/>
                <a:cxnLst>
                  <a:cxn ang="T10">
                    <a:pos x="T0" y="T1"/>
                  </a:cxn>
                  <a:cxn ang="T11">
                    <a:pos x="T2" y="T3"/>
                  </a:cxn>
                  <a:cxn ang="T12">
                    <a:pos x="T4" y="T5"/>
                  </a:cxn>
                  <a:cxn ang="T13">
                    <a:pos x="T6" y="T7"/>
                  </a:cxn>
                  <a:cxn ang="T14">
                    <a:pos x="T8" y="T9"/>
                  </a:cxn>
                </a:cxnLst>
                <a:rect l="T15" t="T16" r="T17" b="T18"/>
                <a:pathLst>
                  <a:path w="1118" h="1118">
                    <a:moveTo>
                      <a:pt x="1110" y="1118"/>
                    </a:moveTo>
                    <a:cubicBezTo>
                      <a:pt x="0" y="8"/>
                      <a:pt x="0" y="8"/>
                      <a:pt x="0" y="8"/>
                    </a:cubicBezTo>
                    <a:cubicBezTo>
                      <a:pt x="2" y="6"/>
                      <a:pt x="4" y="3"/>
                      <a:pt x="5" y="0"/>
                    </a:cubicBezTo>
                    <a:cubicBezTo>
                      <a:pt x="1118" y="1113"/>
                      <a:pt x="1118" y="1113"/>
                      <a:pt x="1118" y="1113"/>
                    </a:cubicBezTo>
                    <a:cubicBezTo>
                      <a:pt x="1115" y="1115"/>
                      <a:pt x="1113" y="1117"/>
                      <a:pt x="1110" y="111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3" name="Freeform 73"/>
              <p:cNvSpPr>
                <a:spLocks noChangeArrowheads="1"/>
              </p:cNvSpPr>
              <p:nvPr/>
            </p:nvSpPr>
            <p:spPr bwMode="auto">
              <a:xfrm>
                <a:off x="342900" y="742950"/>
                <a:ext cx="2571750" cy="2568575"/>
              </a:xfrm>
              <a:custGeom>
                <a:avLst/>
                <a:gdLst>
                  <a:gd name="T0" fmla="*/ 2553446 w 1124"/>
                  <a:gd name="T1" fmla="*/ 2568575 h 1123"/>
                  <a:gd name="T2" fmla="*/ 0 w 1124"/>
                  <a:gd name="T3" fmla="*/ 16011 h 1123"/>
                  <a:gd name="T4" fmla="*/ 13728 w 1124"/>
                  <a:gd name="T5" fmla="*/ 0 h 1123"/>
                  <a:gd name="T6" fmla="*/ 2571750 w 1124"/>
                  <a:gd name="T7" fmla="*/ 2557139 h 1123"/>
                  <a:gd name="T8" fmla="*/ 2553446 w 1124"/>
                  <a:gd name="T9" fmla="*/ 2568575 h 1123"/>
                  <a:gd name="T10" fmla="*/ 0 60000 65536"/>
                  <a:gd name="T11" fmla="*/ 0 60000 65536"/>
                  <a:gd name="T12" fmla="*/ 0 60000 65536"/>
                  <a:gd name="T13" fmla="*/ 0 60000 65536"/>
                  <a:gd name="T14" fmla="*/ 0 60000 65536"/>
                  <a:gd name="T15" fmla="*/ 0 w 1124"/>
                  <a:gd name="T16" fmla="*/ 0 h 1123"/>
                  <a:gd name="T17" fmla="*/ 1124 w 1124"/>
                  <a:gd name="T18" fmla="*/ 1123 h 1123"/>
                </a:gdLst>
                <a:ahLst/>
                <a:cxnLst>
                  <a:cxn ang="T10">
                    <a:pos x="T0" y="T1"/>
                  </a:cxn>
                  <a:cxn ang="T11">
                    <a:pos x="T2" y="T3"/>
                  </a:cxn>
                  <a:cxn ang="T12">
                    <a:pos x="T4" y="T5"/>
                  </a:cxn>
                  <a:cxn ang="T13">
                    <a:pos x="T6" y="T7"/>
                  </a:cxn>
                  <a:cxn ang="T14">
                    <a:pos x="T8" y="T9"/>
                  </a:cxn>
                </a:cxnLst>
                <a:rect l="T15" t="T16" r="T17" b="T18"/>
                <a:pathLst>
                  <a:path w="1124" h="1123">
                    <a:moveTo>
                      <a:pt x="1116" y="1123"/>
                    </a:moveTo>
                    <a:cubicBezTo>
                      <a:pt x="0" y="7"/>
                      <a:pt x="0" y="7"/>
                      <a:pt x="0" y="7"/>
                    </a:cubicBezTo>
                    <a:cubicBezTo>
                      <a:pt x="2" y="5"/>
                      <a:pt x="4" y="2"/>
                      <a:pt x="6" y="0"/>
                    </a:cubicBezTo>
                    <a:cubicBezTo>
                      <a:pt x="1124" y="1118"/>
                      <a:pt x="1124" y="1118"/>
                      <a:pt x="1124" y="1118"/>
                    </a:cubicBezTo>
                    <a:cubicBezTo>
                      <a:pt x="1121" y="1119"/>
                      <a:pt x="1119" y="1121"/>
                      <a:pt x="1116" y="11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4" name="Freeform 74"/>
              <p:cNvSpPr>
                <a:spLocks noChangeArrowheads="1"/>
              </p:cNvSpPr>
              <p:nvPr/>
            </p:nvSpPr>
            <p:spPr bwMode="auto">
              <a:xfrm>
                <a:off x="376238" y="700087"/>
                <a:ext cx="2579688" cy="2579688"/>
              </a:xfrm>
              <a:custGeom>
                <a:avLst/>
                <a:gdLst>
                  <a:gd name="T0" fmla="*/ 2563679 w 1128"/>
                  <a:gd name="T1" fmla="*/ 2579688 h 1128"/>
                  <a:gd name="T2" fmla="*/ 0 w 1128"/>
                  <a:gd name="T3" fmla="*/ 18296 h 1128"/>
                  <a:gd name="T4" fmla="*/ 13722 w 1128"/>
                  <a:gd name="T5" fmla="*/ 0 h 1128"/>
                  <a:gd name="T6" fmla="*/ 2579688 w 1128"/>
                  <a:gd name="T7" fmla="*/ 2568253 h 1128"/>
                  <a:gd name="T8" fmla="*/ 2563679 w 1128"/>
                  <a:gd name="T9" fmla="*/ 2579688 h 1128"/>
                  <a:gd name="T10" fmla="*/ 0 60000 65536"/>
                  <a:gd name="T11" fmla="*/ 0 60000 65536"/>
                  <a:gd name="T12" fmla="*/ 0 60000 65536"/>
                  <a:gd name="T13" fmla="*/ 0 60000 65536"/>
                  <a:gd name="T14" fmla="*/ 0 60000 65536"/>
                  <a:gd name="T15" fmla="*/ 0 w 1128"/>
                  <a:gd name="T16" fmla="*/ 0 h 1128"/>
                  <a:gd name="T17" fmla="*/ 1128 w 1128"/>
                  <a:gd name="T18" fmla="*/ 1128 h 1128"/>
                </a:gdLst>
                <a:ahLst/>
                <a:cxnLst>
                  <a:cxn ang="T10">
                    <a:pos x="T0" y="T1"/>
                  </a:cxn>
                  <a:cxn ang="T11">
                    <a:pos x="T2" y="T3"/>
                  </a:cxn>
                  <a:cxn ang="T12">
                    <a:pos x="T4" y="T5"/>
                  </a:cxn>
                  <a:cxn ang="T13">
                    <a:pos x="T6" y="T7"/>
                  </a:cxn>
                  <a:cxn ang="T14">
                    <a:pos x="T8" y="T9"/>
                  </a:cxn>
                </a:cxnLst>
                <a:rect l="T15" t="T16" r="T17" b="T18"/>
                <a:pathLst>
                  <a:path w="1128" h="1128">
                    <a:moveTo>
                      <a:pt x="1121" y="1128"/>
                    </a:moveTo>
                    <a:cubicBezTo>
                      <a:pt x="0" y="8"/>
                      <a:pt x="0" y="8"/>
                      <a:pt x="0" y="8"/>
                    </a:cubicBezTo>
                    <a:cubicBezTo>
                      <a:pt x="2" y="5"/>
                      <a:pt x="4" y="3"/>
                      <a:pt x="6" y="0"/>
                    </a:cubicBezTo>
                    <a:cubicBezTo>
                      <a:pt x="1128" y="1123"/>
                      <a:pt x="1128" y="1123"/>
                      <a:pt x="1128" y="1123"/>
                    </a:cubicBezTo>
                    <a:cubicBezTo>
                      <a:pt x="1126" y="1125"/>
                      <a:pt x="1123" y="1126"/>
                      <a:pt x="1121" y="112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5" name="Freeform 75"/>
              <p:cNvSpPr>
                <a:spLocks noChangeArrowheads="1"/>
              </p:cNvSpPr>
              <p:nvPr/>
            </p:nvSpPr>
            <p:spPr bwMode="auto">
              <a:xfrm>
                <a:off x="407988" y="660400"/>
                <a:ext cx="2589213" cy="2586038"/>
              </a:xfrm>
              <a:custGeom>
                <a:avLst/>
                <a:gdLst>
                  <a:gd name="T0" fmla="*/ 2573202 w 1132"/>
                  <a:gd name="T1" fmla="*/ 2586038 h 1131"/>
                  <a:gd name="T2" fmla="*/ 0 w 1132"/>
                  <a:gd name="T3" fmla="*/ 16006 h 1131"/>
                  <a:gd name="T4" fmla="*/ 13724 w 1132"/>
                  <a:gd name="T5" fmla="*/ 0 h 1131"/>
                  <a:gd name="T6" fmla="*/ 2589213 w 1132"/>
                  <a:gd name="T7" fmla="*/ 2572319 h 1131"/>
                  <a:gd name="T8" fmla="*/ 2573202 w 1132"/>
                  <a:gd name="T9" fmla="*/ 2586038 h 1131"/>
                  <a:gd name="T10" fmla="*/ 0 60000 65536"/>
                  <a:gd name="T11" fmla="*/ 0 60000 65536"/>
                  <a:gd name="T12" fmla="*/ 0 60000 65536"/>
                  <a:gd name="T13" fmla="*/ 0 60000 65536"/>
                  <a:gd name="T14" fmla="*/ 0 60000 65536"/>
                  <a:gd name="T15" fmla="*/ 0 w 1132"/>
                  <a:gd name="T16" fmla="*/ 0 h 1131"/>
                  <a:gd name="T17" fmla="*/ 1132 w 1132"/>
                  <a:gd name="T18" fmla="*/ 1131 h 1131"/>
                </a:gdLst>
                <a:ahLst/>
                <a:cxnLst>
                  <a:cxn ang="T10">
                    <a:pos x="T0" y="T1"/>
                  </a:cxn>
                  <a:cxn ang="T11">
                    <a:pos x="T2" y="T3"/>
                  </a:cxn>
                  <a:cxn ang="T12">
                    <a:pos x="T4" y="T5"/>
                  </a:cxn>
                  <a:cxn ang="T13">
                    <a:pos x="T6" y="T7"/>
                  </a:cxn>
                  <a:cxn ang="T14">
                    <a:pos x="T8" y="T9"/>
                  </a:cxn>
                </a:cxnLst>
                <a:rect l="T15" t="T16" r="T17" b="T18"/>
                <a:pathLst>
                  <a:path w="1132" h="1131">
                    <a:moveTo>
                      <a:pt x="1125" y="1131"/>
                    </a:moveTo>
                    <a:cubicBezTo>
                      <a:pt x="0" y="7"/>
                      <a:pt x="0" y="7"/>
                      <a:pt x="0" y="7"/>
                    </a:cubicBezTo>
                    <a:cubicBezTo>
                      <a:pt x="2" y="4"/>
                      <a:pt x="4" y="2"/>
                      <a:pt x="6" y="0"/>
                    </a:cubicBezTo>
                    <a:cubicBezTo>
                      <a:pt x="1132" y="1125"/>
                      <a:pt x="1132" y="1125"/>
                      <a:pt x="1132" y="1125"/>
                    </a:cubicBezTo>
                    <a:cubicBezTo>
                      <a:pt x="1129" y="1127"/>
                      <a:pt x="1127" y="1129"/>
                      <a:pt x="1125" y="113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6" name="Freeform 76"/>
              <p:cNvSpPr>
                <a:spLocks noChangeArrowheads="1"/>
              </p:cNvSpPr>
              <p:nvPr/>
            </p:nvSpPr>
            <p:spPr bwMode="auto">
              <a:xfrm>
                <a:off x="441325" y="620712"/>
                <a:ext cx="2593975" cy="2592388"/>
              </a:xfrm>
              <a:custGeom>
                <a:avLst/>
                <a:gdLst>
                  <a:gd name="T0" fmla="*/ 2577963 w 1134"/>
                  <a:gd name="T1" fmla="*/ 2592388 h 1134"/>
                  <a:gd name="T2" fmla="*/ 0 w 1134"/>
                  <a:gd name="T3" fmla="*/ 16002 h 1134"/>
                  <a:gd name="T4" fmla="*/ 13725 w 1134"/>
                  <a:gd name="T5" fmla="*/ 0 h 1134"/>
                  <a:gd name="T6" fmla="*/ 2593975 w 1134"/>
                  <a:gd name="T7" fmla="*/ 2578672 h 1134"/>
                  <a:gd name="T8" fmla="*/ 2577963 w 1134"/>
                  <a:gd name="T9" fmla="*/ 2592388 h 1134"/>
                  <a:gd name="T10" fmla="*/ 0 60000 65536"/>
                  <a:gd name="T11" fmla="*/ 0 60000 65536"/>
                  <a:gd name="T12" fmla="*/ 0 60000 65536"/>
                  <a:gd name="T13" fmla="*/ 0 60000 65536"/>
                  <a:gd name="T14" fmla="*/ 0 60000 65536"/>
                  <a:gd name="T15" fmla="*/ 0 w 1134"/>
                  <a:gd name="T16" fmla="*/ 0 h 1134"/>
                  <a:gd name="T17" fmla="*/ 1134 w 1134"/>
                  <a:gd name="T18" fmla="*/ 1134 h 1134"/>
                </a:gdLst>
                <a:ahLst/>
                <a:cxnLst>
                  <a:cxn ang="T10">
                    <a:pos x="T0" y="T1"/>
                  </a:cxn>
                  <a:cxn ang="T11">
                    <a:pos x="T2" y="T3"/>
                  </a:cxn>
                  <a:cxn ang="T12">
                    <a:pos x="T4" y="T5"/>
                  </a:cxn>
                  <a:cxn ang="T13">
                    <a:pos x="T6" y="T7"/>
                  </a:cxn>
                  <a:cxn ang="T14">
                    <a:pos x="T8" y="T9"/>
                  </a:cxn>
                </a:cxnLst>
                <a:rect l="T15" t="T16" r="T17" b="T18"/>
                <a:pathLst>
                  <a:path w="1134" h="1134">
                    <a:moveTo>
                      <a:pt x="1127" y="1134"/>
                    </a:moveTo>
                    <a:cubicBezTo>
                      <a:pt x="0" y="7"/>
                      <a:pt x="0" y="7"/>
                      <a:pt x="0" y="7"/>
                    </a:cubicBezTo>
                    <a:cubicBezTo>
                      <a:pt x="2" y="5"/>
                      <a:pt x="4" y="3"/>
                      <a:pt x="6" y="0"/>
                    </a:cubicBezTo>
                    <a:cubicBezTo>
                      <a:pt x="1134" y="1128"/>
                      <a:pt x="1134" y="1128"/>
                      <a:pt x="1134" y="1128"/>
                    </a:cubicBezTo>
                    <a:cubicBezTo>
                      <a:pt x="1132" y="1130"/>
                      <a:pt x="1129" y="1132"/>
                      <a:pt x="1127" y="113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7" name="Freeform 77"/>
              <p:cNvSpPr>
                <a:spLocks noChangeArrowheads="1"/>
              </p:cNvSpPr>
              <p:nvPr/>
            </p:nvSpPr>
            <p:spPr bwMode="auto">
              <a:xfrm>
                <a:off x="476250" y="581025"/>
                <a:ext cx="2597150" cy="2597150"/>
              </a:xfrm>
              <a:custGeom>
                <a:avLst/>
                <a:gdLst>
                  <a:gd name="T0" fmla="*/ 2581146 w 1136"/>
                  <a:gd name="T1" fmla="*/ 2597150 h 1136"/>
                  <a:gd name="T2" fmla="*/ 0 w 1136"/>
                  <a:gd name="T3" fmla="*/ 16004 h 1136"/>
                  <a:gd name="T4" fmla="*/ 13717 w 1136"/>
                  <a:gd name="T5" fmla="*/ 0 h 1136"/>
                  <a:gd name="T6" fmla="*/ 2597150 w 1136"/>
                  <a:gd name="T7" fmla="*/ 2583433 h 1136"/>
                  <a:gd name="T8" fmla="*/ 2581146 w 1136"/>
                  <a:gd name="T9" fmla="*/ 2597150 h 1136"/>
                  <a:gd name="T10" fmla="*/ 0 60000 65536"/>
                  <a:gd name="T11" fmla="*/ 0 60000 65536"/>
                  <a:gd name="T12" fmla="*/ 0 60000 65536"/>
                  <a:gd name="T13" fmla="*/ 0 60000 65536"/>
                  <a:gd name="T14" fmla="*/ 0 60000 65536"/>
                  <a:gd name="T15" fmla="*/ 0 w 1136"/>
                  <a:gd name="T16" fmla="*/ 0 h 1136"/>
                  <a:gd name="T17" fmla="*/ 1136 w 1136"/>
                  <a:gd name="T18" fmla="*/ 1136 h 1136"/>
                </a:gdLst>
                <a:ahLst/>
                <a:cxnLst>
                  <a:cxn ang="T10">
                    <a:pos x="T0" y="T1"/>
                  </a:cxn>
                  <a:cxn ang="T11">
                    <a:pos x="T2" y="T3"/>
                  </a:cxn>
                  <a:cxn ang="T12">
                    <a:pos x="T4" y="T5"/>
                  </a:cxn>
                  <a:cxn ang="T13">
                    <a:pos x="T6" y="T7"/>
                  </a:cxn>
                  <a:cxn ang="T14">
                    <a:pos x="T8" y="T9"/>
                  </a:cxn>
                </a:cxnLst>
                <a:rect l="T15" t="T16" r="T17" b="T18"/>
                <a:pathLst>
                  <a:path w="1136" h="1136">
                    <a:moveTo>
                      <a:pt x="1129" y="1136"/>
                    </a:moveTo>
                    <a:cubicBezTo>
                      <a:pt x="0" y="7"/>
                      <a:pt x="0" y="7"/>
                      <a:pt x="0" y="7"/>
                    </a:cubicBezTo>
                    <a:cubicBezTo>
                      <a:pt x="2" y="5"/>
                      <a:pt x="4" y="3"/>
                      <a:pt x="6" y="0"/>
                    </a:cubicBezTo>
                    <a:cubicBezTo>
                      <a:pt x="1136" y="1130"/>
                      <a:pt x="1136" y="1130"/>
                      <a:pt x="1136" y="1130"/>
                    </a:cubicBezTo>
                    <a:cubicBezTo>
                      <a:pt x="1134" y="1132"/>
                      <a:pt x="1131" y="1134"/>
                      <a:pt x="1129" y="113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8" name="Freeform 78">
                <a:hlinkClick r:id="rId2"/>
              </p:cNvPr>
              <p:cNvSpPr>
                <a:spLocks noChangeArrowheads="1"/>
              </p:cNvSpPr>
              <p:nvPr/>
            </p:nvSpPr>
            <p:spPr bwMode="auto">
              <a:xfrm>
                <a:off x="512763" y="544512"/>
                <a:ext cx="2598738" cy="2600325"/>
              </a:xfrm>
              <a:custGeom>
                <a:avLst/>
                <a:gdLst>
                  <a:gd name="T0" fmla="*/ 2585012 w 1136"/>
                  <a:gd name="T1" fmla="*/ 2600325 h 1137"/>
                  <a:gd name="T2" fmla="*/ 0 w 1136"/>
                  <a:gd name="T3" fmla="*/ 16009 h 1137"/>
                  <a:gd name="T4" fmla="*/ 13726 w 1136"/>
                  <a:gd name="T5" fmla="*/ 0 h 1137"/>
                  <a:gd name="T6" fmla="*/ 2598738 w 1136"/>
                  <a:gd name="T7" fmla="*/ 2584316 h 1137"/>
                  <a:gd name="T8" fmla="*/ 2585012 w 1136"/>
                  <a:gd name="T9" fmla="*/ 2600325 h 1137"/>
                  <a:gd name="T10" fmla="*/ 0 60000 65536"/>
                  <a:gd name="T11" fmla="*/ 0 60000 65536"/>
                  <a:gd name="T12" fmla="*/ 0 60000 65536"/>
                  <a:gd name="T13" fmla="*/ 0 60000 65536"/>
                  <a:gd name="T14" fmla="*/ 0 60000 65536"/>
                  <a:gd name="T15" fmla="*/ 0 w 1136"/>
                  <a:gd name="T16" fmla="*/ 0 h 1137"/>
                  <a:gd name="T17" fmla="*/ 1136 w 1136"/>
                  <a:gd name="T18" fmla="*/ 1137 h 1137"/>
                </a:gdLst>
                <a:ahLst/>
                <a:cxnLst>
                  <a:cxn ang="T10">
                    <a:pos x="T0" y="T1"/>
                  </a:cxn>
                  <a:cxn ang="T11">
                    <a:pos x="T2" y="T3"/>
                  </a:cxn>
                  <a:cxn ang="T12">
                    <a:pos x="T4" y="T5"/>
                  </a:cxn>
                  <a:cxn ang="T13">
                    <a:pos x="T6" y="T7"/>
                  </a:cxn>
                  <a:cxn ang="T14">
                    <a:pos x="T8" y="T9"/>
                  </a:cxn>
                </a:cxnLst>
                <a:rect l="T15" t="T16" r="T17" b="T18"/>
                <a:pathLst>
                  <a:path w="1136" h="1137">
                    <a:moveTo>
                      <a:pt x="1130" y="1137"/>
                    </a:moveTo>
                    <a:cubicBezTo>
                      <a:pt x="0" y="7"/>
                      <a:pt x="0" y="7"/>
                      <a:pt x="0" y="7"/>
                    </a:cubicBezTo>
                    <a:cubicBezTo>
                      <a:pt x="2" y="4"/>
                      <a:pt x="4" y="2"/>
                      <a:pt x="6" y="0"/>
                    </a:cubicBezTo>
                    <a:cubicBezTo>
                      <a:pt x="1136" y="1130"/>
                      <a:pt x="1136" y="1130"/>
                      <a:pt x="1136" y="1130"/>
                    </a:cubicBezTo>
                    <a:cubicBezTo>
                      <a:pt x="1134" y="1133"/>
                      <a:pt x="1132" y="1135"/>
                      <a:pt x="1130" y="11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9" name="Freeform 79"/>
              <p:cNvSpPr>
                <a:spLocks noChangeArrowheads="1"/>
              </p:cNvSpPr>
              <p:nvPr/>
            </p:nvSpPr>
            <p:spPr bwMode="auto">
              <a:xfrm>
                <a:off x="549275" y="508000"/>
                <a:ext cx="2598738" cy="2600325"/>
              </a:xfrm>
              <a:custGeom>
                <a:avLst/>
                <a:gdLst>
                  <a:gd name="T0" fmla="*/ 2585012 w 1136"/>
                  <a:gd name="T1" fmla="*/ 2600325 h 1137"/>
                  <a:gd name="T2" fmla="*/ 0 w 1136"/>
                  <a:gd name="T3" fmla="*/ 13722 h 1137"/>
                  <a:gd name="T4" fmla="*/ 13726 w 1136"/>
                  <a:gd name="T5" fmla="*/ 0 h 1137"/>
                  <a:gd name="T6" fmla="*/ 2598738 w 1136"/>
                  <a:gd name="T7" fmla="*/ 2584316 h 1137"/>
                  <a:gd name="T8" fmla="*/ 2585012 w 1136"/>
                  <a:gd name="T9" fmla="*/ 2600325 h 1137"/>
                  <a:gd name="T10" fmla="*/ 0 60000 65536"/>
                  <a:gd name="T11" fmla="*/ 0 60000 65536"/>
                  <a:gd name="T12" fmla="*/ 0 60000 65536"/>
                  <a:gd name="T13" fmla="*/ 0 60000 65536"/>
                  <a:gd name="T14" fmla="*/ 0 60000 65536"/>
                  <a:gd name="T15" fmla="*/ 0 w 1136"/>
                  <a:gd name="T16" fmla="*/ 0 h 1137"/>
                  <a:gd name="T17" fmla="*/ 1136 w 1136"/>
                  <a:gd name="T18" fmla="*/ 1137 h 1137"/>
                </a:gdLst>
                <a:ahLst/>
                <a:cxnLst>
                  <a:cxn ang="T10">
                    <a:pos x="T0" y="T1"/>
                  </a:cxn>
                  <a:cxn ang="T11">
                    <a:pos x="T2" y="T3"/>
                  </a:cxn>
                  <a:cxn ang="T12">
                    <a:pos x="T4" y="T5"/>
                  </a:cxn>
                  <a:cxn ang="T13">
                    <a:pos x="T6" y="T7"/>
                  </a:cxn>
                  <a:cxn ang="T14">
                    <a:pos x="T8" y="T9"/>
                  </a:cxn>
                </a:cxnLst>
                <a:rect l="T15" t="T16" r="T17" b="T18"/>
                <a:pathLst>
                  <a:path w="1136" h="1137">
                    <a:moveTo>
                      <a:pt x="1130" y="1137"/>
                    </a:moveTo>
                    <a:cubicBezTo>
                      <a:pt x="0" y="6"/>
                      <a:pt x="0" y="6"/>
                      <a:pt x="0" y="6"/>
                    </a:cubicBezTo>
                    <a:cubicBezTo>
                      <a:pt x="2" y="4"/>
                      <a:pt x="4" y="2"/>
                      <a:pt x="6" y="0"/>
                    </a:cubicBezTo>
                    <a:cubicBezTo>
                      <a:pt x="1136" y="1130"/>
                      <a:pt x="1136" y="1130"/>
                      <a:pt x="1136" y="1130"/>
                    </a:cubicBezTo>
                    <a:cubicBezTo>
                      <a:pt x="1134" y="1132"/>
                      <a:pt x="1132" y="1135"/>
                      <a:pt x="1130" y="11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0" name="Freeform 80"/>
              <p:cNvSpPr>
                <a:spLocks noChangeArrowheads="1"/>
              </p:cNvSpPr>
              <p:nvPr/>
            </p:nvSpPr>
            <p:spPr bwMode="auto">
              <a:xfrm>
                <a:off x="585788" y="473075"/>
                <a:ext cx="2598738" cy="2595563"/>
              </a:xfrm>
              <a:custGeom>
                <a:avLst/>
                <a:gdLst>
                  <a:gd name="T0" fmla="*/ 2585012 w 1136"/>
                  <a:gd name="T1" fmla="*/ 2595563 h 1135"/>
                  <a:gd name="T2" fmla="*/ 0 w 1136"/>
                  <a:gd name="T3" fmla="*/ 13721 h 1135"/>
                  <a:gd name="T4" fmla="*/ 16013 w 1136"/>
                  <a:gd name="T5" fmla="*/ 0 h 1135"/>
                  <a:gd name="T6" fmla="*/ 2598738 w 1136"/>
                  <a:gd name="T7" fmla="*/ 2581842 h 1135"/>
                  <a:gd name="T8" fmla="*/ 2585012 w 1136"/>
                  <a:gd name="T9" fmla="*/ 2595563 h 1135"/>
                  <a:gd name="T10" fmla="*/ 0 60000 65536"/>
                  <a:gd name="T11" fmla="*/ 0 60000 65536"/>
                  <a:gd name="T12" fmla="*/ 0 60000 65536"/>
                  <a:gd name="T13" fmla="*/ 0 60000 65536"/>
                  <a:gd name="T14" fmla="*/ 0 60000 65536"/>
                  <a:gd name="T15" fmla="*/ 0 w 1136"/>
                  <a:gd name="T16" fmla="*/ 0 h 1135"/>
                  <a:gd name="T17" fmla="*/ 1136 w 1136"/>
                  <a:gd name="T18" fmla="*/ 1135 h 1135"/>
                </a:gdLst>
                <a:ahLst/>
                <a:cxnLst>
                  <a:cxn ang="T10">
                    <a:pos x="T0" y="T1"/>
                  </a:cxn>
                  <a:cxn ang="T11">
                    <a:pos x="T2" y="T3"/>
                  </a:cxn>
                  <a:cxn ang="T12">
                    <a:pos x="T4" y="T5"/>
                  </a:cxn>
                  <a:cxn ang="T13">
                    <a:pos x="T6" y="T7"/>
                  </a:cxn>
                  <a:cxn ang="T14">
                    <a:pos x="T8" y="T9"/>
                  </a:cxn>
                </a:cxnLst>
                <a:rect l="T15" t="T16" r="T17" b="T18"/>
                <a:pathLst>
                  <a:path w="1136" h="1135">
                    <a:moveTo>
                      <a:pt x="1130" y="1135"/>
                    </a:moveTo>
                    <a:cubicBezTo>
                      <a:pt x="0" y="6"/>
                      <a:pt x="0" y="6"/>
                      <a:pt x="0" y="6"/>
                    </a:cubicBezTo>
                    <a:cubicBezTo>
                      <a:pt x="2" y="4"/>
                      <a:pt x="5" y="2"/>
                      <a:pt x="7" y="0"/>
                    </a:cubicBezTo>
                    <a:cubicBezTo>
                      <a:pt x="1136" y="1129"/>
                      <a:pt x="1136" y="1129"/>
                      <a:pt x="1136" y="1129"/>
                    </a:cubicBezTo>
                    <a:cubicBezTo>
                      <a:pt x="1134" y="1131"/>
                      <a:pt x="1132" y="1133"/>
                      <a:pt x="1130" y="113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1" name="Freeform 81"/>
              <p:cNvSpPr>
                <a:spLocks noChangeArrowheads="1"/>
              </p:cNvSpPr>
              <p:nvPr/>
            </p:nvSpPr>
            <p:spPr bwMode="auto">
              <a:xfrm>
                <a:off x="625475" y="439737"/>
                <a:ext cx="2592388" cy="2590800"/>
              </a:xfrm>
              <a:custGeom>
                <a:avLst/>
                <a:gdLst>
                  <a:gd name="T0" fmla="*/ 2578672 w 1134"/>
                  <a:gd name="T1" fmla="*/ 2590800 h 1133"/>
                  <a:gd name="T2" fmla="*/ 0 w 1134"/>
                  <a:gd name="T3" fmla="*/ 13720 h 1133"/>
                  <a:gd name="T4" fmla="*/ 16002 w 1134"/>
                  <a:gd name="T5" fmla="*/ 0 h 1133"/>
                  <a:gd name="T6" fmla="*/ 2592388 w 1134"/>
                  <a:gd name="T7" fmla="*/ 2574793 h 1133"/>
                  <a:gd name="T8" fmla="*/ 2578672 w 1134"/>
                  <a:gd name="T9" fmla="*/ 2590800 h 1133"/>
                  <a:gd name="T10" fmla="*/ 0 60000 65536"/>
                  <a:gd name="T11" fmla="*/ 0 60000 65536"/>
                  <a:gd name="T12" fmla="*/ 0 60000 65536"/>
                  <a:gd name="T13" fmla="*/ 0 60000 65536"/>
                  <a:gd name="T14" fmla="*/ 0 60000 65536"/>
                  <a:gd name="T15" fmla="*/ 0 w 1134"/>
                  <a:gd name="T16" fmla="*/ 0 h 1133"/>
                  <a:gd name="T17" fmla="*/ 1134 w 1134"/>
                  <a:gd name="T18" fmla="*/ 1133 h 1133"/>
                </a:gdLst>
                <a:ahLst/>
                <a:cxnLst>
                  <a:cxn ang="T10">
                    <a:pos x="T0" y="T1"/>
                  </a:cxn>
                  <a:cxn ang="T11">
                    <a:pos x="T2" y="T3"/>
                  </a:cxn>
                  <a:cxn ang="T12">
                    <a:pos x="T4" y="T5"/>
                  </a:cxn>
                  <a:cxn ang="T13">
                    <a:pos x="T6" y="T7"/>
                  </a:cxn>
                  <a:cxn ang="T14">
                    <a:pos x="T8" y="T9"/>
                  </a:cxn>
                </a:cxnLst>
                <a:rect l="T15" t="T16" r="T17" b="T18"/>
                <a:pathLst>
                  <a:path w="1134" h="1133">
                    <a:moveTo>
                      <a:pt x="1128" y="1133"/>
                    </a:moveTo>
                    <a:cubicBezTo>
                      <a:pt x="0" y="6"/>
                      <a:pt x="0" y="6"/>
                      <a:pt x="0" y="6"/>
                    </a:cubicBezTo>
                    <a:cubicBezTo>
                      <a:pt x="2" y="4"/>
                      <a:pt x="5" y="2"/>
                      <a:pt x="7" y="0"/>
                    </a:cubicBezTo>
                    <a:cubicBezTo>
                      <a:pt x="1134" y="1126"/>
                      <a:pt x="1134" y="1126"/>
                      <a:pt x="1134" y="1126"/>
                    </a:cubicBezTo>
                    <a:cubicBezTo>
                      <a:pt x="1132" y="1129"/>
                      <a:pt x="1130" y="1131"/>
                      <a:pt x="1128" y="113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2" name="Freeform 82"/>
              <p:cNvSpPr>
                <a:spLocks noChangeArrowheads="1"/>
              </p:cNvSpPr>
              <p:nvPr/>
            </p:nvSpPr>
            <p:spPr bwMode="auto">
              <a:xfrm>
                <a:off x="663575" y="404812"/>
                <a:ext cx="2589213" cy="2586038"/>
              </a:xfrm>
              <a:custGeom>
                <a:avLst/>
                <a:gdLst>
                  <a:gd name="T0" fmla="*/ 2575489 w 1132"/>
                  <a:gd name="T1" fmla="*/ 2586038 h 1131"/>
                  <a:gd name="T2" fmla="*/ 0 w 1132"/>
                  <a:gd name="T3" fmla="*/ 13719 h 1131"/>
                  <a:gd name="T4" fmla="*/ 18298 w 1132"/>
                  <a:gd name="T5" fmla="*/ 0 h 1131"/>
                  <a:gd name="T6" fmla="*/ 2589213 w 1132"/>
                  <a:gd name="T7" fmla="*/ 2570032 h 1131"/>
                  <a:gd name="T8" fmla="*/ 2575489 w 1132"/>
                  <a:gd name="T9" fmla="*/ 2586038 h 1131"/>
                  <a:gd name="T10" fmla="*/ 0 60000 65536"/>
                  <a:gd name="T11" fmla="*/ 0 60000 65536"/>
                  <a:gd name="T12" fmla="*/ 0 60000 65536"/>
                  <a:gd name="T13" fmla="*/ 0 60000 65536"/>
                  <a:gd name="T14" fmla="*/ 0 60000 65536"/>
                  <a:gd name="T15" fmla="*/ 0 w 1132"/>
                  <a:gd name="T16" fmla="*/ 0 h 1131"/>
                  <a:gd name="T17" fmla="*/ 1132 w 1132"/>
                  <a:gd name="T18" fmla="*/ 1131 h 1131"/>
                </a:gdLst>
                <a:ahLst/>
                <a:cxnLst>
                  <a:cxn ang="T10">
                    <a:pos x="T0" y="T1"/>
                  </a:cxn>
                  <a:cxn ang="T11">
                    <a:pos x="T2" y="T3"/>
                  </a:cxn>
                  <a:cxn ang="T12">
                    <a:pos x="T4" y="T5"/>
                  </a:cxn>
                  <a:cxn ang="T13">
                    <a:pos x="T6" y="T7"/>
                  </a:cxn>
                  <a:cxn ang="T14">
                    <a:pos x="T8" y="T9"/>
                  </a:cxn>
                </a:cxnLst>
                <a:rect l="T15" t="T16" r="T17" b="T18"/>
                <a:pathLst>
                  <a:path w="1132" h="1131">
                    <a:moveTo>
                      <a:pt x="1126" y="1131"/>
                    </a:moveTo>
                    <a:cubicBezTo>
                      <a:pt x="0" y="6"/>
                      <a:pt x="0" y="6"/>
                      <a:pt x="0" y="6"/>
                    </a:cubicBezTo>
                    <a:cubicBezTo>
                      <a:pt x="3" y="4"/>
                      <a:pt x="5" y="2"/>
                      <a:pt x="8" y="0"/>
                    </a:cubicBezTo>
                    <a:cubicBezTo>
                      <a:pt x="1132" y="1124"/>
                      <a:pt x="1132" y="1124"/>
                      <a:pt x="1132" y="1124"/>
                    </a:cubicBezTo>
                    <a:cubicBezTo>
                      <a:pt x="1130" y="1126"/>
                      <a:pt x="1128" y="1129"/>
                      <a:pt x="1126" y="113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3" name="Freeform 83"/>
              <p:cNvSpPr>
                <a:spLocks noChangeArrowheads="1"/>
              </p:cNvSpPr>
              <p:nvPr/>
            </p:nvSpPr>
            <p:spPr bwMode="auto">
              <a:xfrm>
                <a:off x="704850" y="373062"/>
                <a:ext cx="2579688" cy="2576513"/>
              </a:xfrm>
              <a:custGeom>
                <a:avLst/>
                <a:gdLst>
                  <a:gd name="T0" fmla="*/ 2565966 w 1128"/>
                  <a:gd name="T1" fmla="*/ 2576513 h 1127"/>
                  <a:gd name="T2" fmla="*/ 0 w 1128"/>
                  <a:gd name="T3" fmla="*/ 11431 h 1127"/>
                  <a:gd name="T4" fmla="*/ 18296 w 1128"/>
                  <a:gd name="T5" fmla="*/ 0 h 1127"/>
                  <a:gd name="T6" fmla="*/ 2579688 w 1128"/>
                  <a:gd name="T7" fmla="*/ 2560510 h 1127"/>
                  <a:gd name="T8" fmla="*/ 2565966 w 1128"/>
                  <a:gd name="T9" fmla="*/ 2576513 h 1127"/>
                  <a:gd name="T10" fmla="*/ 0 60000 65536"/>
                  <a:gd name="T11" fmla="*/ 0 60000 65536"/>
                  <a:gd name="T12" fmla="*/ 0 60000 65536"/>
                  <a:gd name="T13" fmla="*/ 0 60000 65536"/>
                  <a:gd name="T14" fmla="*/ 0 60000 65536"/>
                  <a:gd name="T15" fmla="*/ 0 w 1128"/>
                  <a:gd name="T16" fmla="*/ 0 h 1127"/>
                  <a:gd name="T17" fmla="*/ 1128 w 1128"/>
                  <a:gd name="T18" fmla="*/ 1127 h 1127"/>
                </a:gdLst>
                <a:ahLst/>
                <a:cxnLst>
                  <a:cxn ang="T10">
                    <a:pos x="T0" y="T1"/>
                  </a:cxn>
                  <a:cxn ang="T11">
                    <a:pos x="T2" y="T3"/>
                  </a:cxn>
                  <a:cxn ang="T12">
                    <a:pos x="T4" y="T5"/>
                  </a:cxn>
                  <a:cxn ang="T13">
                    <a:pos x="T6" y="T7"/>
                  </a:cxn>
                  <a:cxn ang="T14">
                    <a:pos x="T8" y="T9"/>
                  </a:cxn>
                </a:cxnLst>
                <a:rect l="T15" t="T16" r="T17" b="T18"/>
                <a:pathLst>
                  <a:path w="1128" h="1127">
                    <a:moveTo>
                      <a:pt x="1122" y="1127"/>
                    </a:moveTo>
                    <a:cubicBezTo>
                      <a:pt x="0" y="5"/>
                      <a:pt x="0" y="5"/>
                      <a:pt x="0" y="5"/>
                    </a:cubicBezTo>
                    <a:cubicBezTo>
                      <a:pt x="3" y="4"/>
                      <a:pt x="5" y="2"/>
                      <a:pt x="8" y="0"/>
                    </a:cubicBezTo>
                    <a:cubicBezTo>
                      <a:pt x="1128" y="1120"/>
                      <a:pt x="1128" y="1120"/>
                      <a:pt x="1128" y="1120"/>
                    </a:cubicBezTo>
                    <a:cubicBezTo>
                      <a:pt x="1126" y="1122"/>
                      <a:pt x="1124" y="1125"/>
                      <a:pt x="1122" y="112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4" name="Freeform 84"/>
              <p:cNvSpPr>
                <a:spLocks noChangeArrowheads="1"/>
              </p:cNvSpPr>
              <p:nvPr/>
            </p:nvSpPr>
            <p:spPr bwMode="auto">
              <a:xfrm>
                <a:off x="747713" y="341312"/>
                <a:ext cx="2566988" cy="2566988"/>
              </a:xfrm>
              <a:custGeom>
                <a:avLst/>
                <a:gdLst>
                  <a:gd name="T0" fmla="*/ 2555549 w 1122"/>
                  <a:gd name="T1" fmla="*/ 2566988 h 1123"/>
                  <a:gd name="T2" fmla="*/ 0 w 1122"/>
                  <a:gd name="T3" fmla="*/ 13715 h 1123"/>
                  <a:gd name="T4" fmla="*/ 16015 w 1122"/>
                  <a:gd name="T5" fmla="*/ 0 h 1123"/>
                  <a:gd name="T6" fmla="*/ 2566988 w 1122"/>
                  <a:gd name="T7" fmla="*/ 2548701 h 1123"/>
                  <a:gd name="T8" fmla="*/ 2555549 w 1122"/>
                  <a:gd name="T9" fmla="*/ 2566988 h 1123"/>
                  <a:gd name="T10" fmla="*/ 0 60000 65536"/>
                  <a:gd name="T11" fmla="*/ 0 60000 65536"/>
                  <a:gd name="T12" fmla="*/ 0 60000 65536"/>
                  <a:gd name="T13" fmla="*/ 0 60000 65536"/>
                  <a:gd name="T14" fmla="*/ 0 60000 65536"/>
                  <a:gd name="T15" fmla="*/ 0 w 1122"/>
                  <a:gd name="T16" fmla="*/ 0 h 1123"/>
                  <a:gd name="T17" fmla="*/ 1122 w 1122"/>
                  <a:gd name="T18" fmla="*/ 1123 h 1123"/>
                </a:gdLst>
                <a:ahLst/>
                <a:cxnLst>
                  <a:cxn ang="T10">
                    <a:pos x="T0" y="T1"/>
                  </a:cxn>
                  <a:cxn ang="T11">
                    <a:pos x="T2" y="T3"/>
                  </a:cxn>
                  <a:cxn ang="T12">
                    <a:pos x="T4" y="T5"/>
                  </a:cxn>
                  <a:cxn ang="T13">
                    <a:pos x="T6" y="T7"/>
                  </a:cxn>
                  <a:cxn ang="T14">
                    <a:pos x="T8" y="T9"/>
                  </a:cxn>
                </a:cxnLst>
                <a:rect l="T15" t="T16" r="T17" b="T18"/>
                <a:pathLst>
                  <a:path w="1122" h="1123">
                    <a:moveTo>
                      <a:pt x="1117" y="1123"/>
                    </a:moveTo>
                    <a:cubicBezTo>
                      <a:pt x="0" y="6"/>
                      <a:pt x="0" y="6"/>
                      <a:pt x="0" y="6"/>
                    </a:cubicBezTo>
                    <a:cubicBezTo>
                      <a:pt x="2" y="4"/>
                      <a:pt x="5" y="2"/>
                      <a:pt x="7" y="0"/>
                    </a:cubicBezTo>
                    <a:cubicBezTo>
                      <a:pt x="1122" y="1115"/>
                      <a:pt x="1122" y="1115"/>
                      <a:pt x="1122" y="1115"/>
                    </a:cubicBezTo>
                    <a:cubicBezTo>
                      <a:pt x="1120" y="1118"/>
                      <a:pt x="1119" y="1120"/>
                      <a:pt x="1117" y="11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5" name="Freeform 85"/>
              <p:cNvSpPr>
                <a:spLocks noChangeArrowheads="1"/>
              </p:cNvSpPr>
              <p:nvPr/>
            </p:nvSpPr>
            <p:spPr bwMode="auto">
              <a:xfrm>
                <a:off x="788988" y="311150"/>
                <a:ext cx="2554288" cy="2554288"/>
              </a:xfrm>
              <a:custGeom>
                <a:avLst/>
                <a:gdLst>
                  <a:gd name="T0" fmla="*/ 2542854 w 1117"/>
                  <a:gd name="T1" fmla="*/ 2554288 h 1117"/>
                  <a:gd name="T2" fmla="*/ 0 w 1117"/>
                  <a:gd name="T3" fmla="*/ 11434 h 1117"/>
                  <a:gd name="T4" fmla="*/ 18294 w 1117"/>
                  <a:gd name="T5" fmla="*/ 0 h 1117"/>
                  <a:gd name="T6" fmla="*/ 2554288 w 1117"/>
                  <a:gd name="T7" fmla="*/ 2535994 h 1117"/>
                  <a:gd name="T8" fmla="*/ 2542854 w 1117"/>
                  <a:gd name="T9" fmla="*/ 2554288 h 1117"/>
                  <a:gd name="T10" fmla="*/ 0 60000 65536"/>
                  <a:gd name="T11" fmla="*/ 0 60000 65536"/>
                  <a:gd name="T12" fmla="*/ 0 60000 65536"/>
                  <a:gd name="T13" fmla="*/ 0 60000 65536"/>
                  <a:gd name="T14" fmla="*/ 0 60000 65536"/>
                  <a:gd name="T15" fmla="*/ 0 w 1117"/>
                  <a:gd name="T16" fmla="*/ 0 h 1117"/>
                  <a:gd name="T17" fmla="*/ 1117 w 1117"/>
                  <a:gd name="T18" fmla="*/ 1117 h 1117"/>
                </a:gdLst>
                <a:ahLst/>
                <a:cxnLst>
                  <a:cxn ang="T10">
                    <a:pos x="T0" y="T1"/>
                  </a:cxn>
                  <a:cxn ang="T11">
                    <a:pos x="T2" y="T3"/>
                  </a:cxn>
                  <a:cxn ang="T12">
                    <a:pos x="T4" y="T5"/>
                  </a:cxn>
                  <a:cxn ang="T13">
                    <a:pos x="T6" y="T7"/>
                  </a:cxn>
                  <a:cxn ang="T14">
                    <a:pos x="T8" y="T9"/>
                  </a:cxn>
                </a:cxnLst>
                <a:rect l="T15" t="T16" r="T17" b="T18"/>
                <a:pathLst>
                  <a:path w="1117" h="1117">
                    <a:moveTo>
                      <a:pt x="1112" y="1117"/>
                    </a:moveTo>
                    <a:cubicBezTo>
                      <a:pt x="0" y="5"/>
                      <a:pt x="0" y="5"/>
                      <a:pt x="0" y="5"/>
                    </a:cubicBezTo>
                    <a:cubicBezTo>
                      <a:pt x="3" y="3"/>
                      <a:pt x="6" y="2"/>
                      <a:pt x="8" y="0"/>
                    </a:cubicBezTo>
                    <a:cubicBezTo>
                      <a:pt x="1117" y="1109"/>
                      <a:pt x="1117" y="1109"/>
                      <a:pt x="1117" y="1109"/>
                    </a:cubicBezTo>
                    <a:cubicBezTo>
                      <a:pt x="1116" y="1112"/>
                      <a:pt x="1114" y="1114"/>
                      <a:pt x="1112" y="111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6" name="Freeform 86"/>
              <p:cNvSpPr>
                <a:spLocks noChangeArrowheads="1"/>
              </p:cNvSpPr>
              <p:nvPr/>
            </p:nvSpPr>
            <p:spPr bwMode="auto">
              <a:xfrm>
                <a:off x="835025" y="280987"/>
                <a:ext cx="2538413" cy="2541588"/>
              </a:xfrm>
              <a:custGeom>
                <a:avLst/>
                <a:gdLst>
                  <a:gd name="T0" fmla="*/ 2526979 w 1110"/>
                  <a:gd name="T1" fmla="*/ 2541588 h 1111"/>
                  <a:gd name="T2" fmla="*/ 0 w 1110"/>
                  <a:gd name="T3" fmla="*/ 11438 h 1111"/>
                  <a:gd name="T4" fmla="*/ 18295 w 1110"/>
                  <a:gd name="T5" fmla="*/ 0 h 1111"/>
                  <a:gd name="T6" fmla="*/ 2538413 w 1110"/>
                  <a:gd name="T7" fmla="*/ 2523287 h 1111"/>
                  <a:gd name="T8" fmla="*/ 2526979 w 1110"/>
                  <a:gd name="T9" fmla="*/ 2541588 h 1111"/>
                  <a:gd name="T10" fmla="*/ 0 60000 65536"/>
                  <a:gd name="T11" fmla="*/ 0 60000 65536"/>
                  <a:gd name="T12" fmla="*/ 0 60000 65536"/>
                  <a:gd name="T13" fmla="*/ 0 60000 65536"/>
                  <a:gd name="T14" fmla="*/ 0 60000 65536"/>
                  <a:gd name="T15" fmla="*/ 0 w 1110"/>
                  <a:gd name="T16" fmla="*/ 0 h 1111"/>
                  <a:gd name="T17" fmla="*/ 1110 w 1110"/>
                  <a:gd name="T18" fmla="*/ 1111 h 1111"/>
                </a:gdLst>
                <a:ahLst/>
                <a:cxnLst>
                  <a:cxn ang="T10">
                    <a:pos x="T0" y="T1"/>
                  </a:cxn>
                  <a:cxn ang="T11">
                    <a:pos x="T2" y="T3"/>
                  </a:cxn>
                  <a:cxn ang="T12">
                    <a:pos x="T4" y="T5"/>
                  </a:cxn>
                  <a:cxn ang="T13">
                    <a:pos x="T6" y="T7"/>
                  </a:cxn>
                  <a:cxn ang="T14">
                    <a:pos x="T8" y="T9"/>
                  </a:cxn>
                </a:cxnLst>
                <a:rect l="T15" t="T16" r="T17" b="T18"/>
                <a:pathLst>
                  <a:path w="1110" h="1111">
                    <a:moveTo>
                      <a:pt x="1105" y="1111"/>
                    </a:moveTo>
                    <a:cubicBezTo>
                      <a:pt x="0" y="5"/>
                      <a:pt x="0" y="5"/>
                      <a:pt x="0" y="5"/>
                    </a:cubicBezTo>
                    <a:cubicBezTo>
                      <a:pt x="2" y="4"/>
                      <a:pt x="5" y="2"/>
                      <a:pt x="8" y="0"/>
                    </a:cubicBezTo>
                    <a:cubicBezTo>
                      <a:pt x="1110" y="1103"/>
                      <a:pt x="1110" y="1103"/>
                      <a:pt x="1110" y="1103"/>
                    </a:cubicBezTo>
                    <a:cubicBezTo>
                      <a:pt x="1109" y="1105"/>
                      <a:pt x="1107" y="1108"/>
                      <a:pt x="1105" y="11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7" name="Freeform 87"/>
              <p:cNvSpPr>
                <a:spLocks noChangeArrowheads="1"/>
              </p:cNvSpPr>
              <p:nvPr/>
            </p:nvSpPr>
            <p:spPr bwMode="auto">
              <a:xfrm>
                <a:off x="881063" y="254000"/>
                <a:ext cx="2519363" cy="2522538"/>
              </a:xfrm>
              <a:custGeom>
                <a:avLst/>
                <a:gdLst>
                  <a:gd name="T0" fmla="*/ 2510218 w 1102"/>
                  <a:gd name="T1" fmla="*/ 2522538 h 1103"/>
                  <a:gd name="T2" fmla="*/ 0 w 1102"/>
                  <a:gd name="T3" fmla="*/ 11435 h 1103"/>
                  <a:gd name="T4" fmla="*/ 18289 w 1102"/>
                  <a:gd name="T5" fmla="*/ 0 h 1103"/>
                  <a:gd name="T6" fmla="*/ 2519363 w 1102"/>
                  <a:gd name="T7" fmla="*/ 2504242 h 1103"/>
                  <a:gd name="T8" fmla="*/ 2510218 w 1102"/>
                  <a:gd name="T9" fmla="*/ 2522538 h 1103"/>
                  <a:gd name="T10" fmla="*/ 0 60000 65536"/>
                  <a:gd name="T11" fmla="*/ 0 60000 65536"/>
                  <a:gd name="T12" fmla="*/ 0 60000 65536"/>
                  <a:gd name="T13" fmla="*/ 0 60000 65536"/>
                  <a:gd name="T14" fmla="*/ 0 60000 65536"/>
                  <a:gd name="T15" fmla="*/ 0 w 1102"/>
                  <a:gd name="T16" fmla="*/ 0 h 1103"/>
                  <a:gd name="T17" fmla="*/ 1102 w 1102"/>
                  <a:gd name="T18" fmla="*/ 1103 h 1103"/>
                </a:gdLst>
                <a:ahLst/>
                <a:cxnLst>
                  <a:cxn ang="T10">
                    <a:pos x="T0" y="T1"/>
                  </a:cxn>
                  <a:cxn ang="T11">
                    <a:pos x="T2" y="T3"/>
                  </a:cxn>
                  <a:cxn ang="T12">
                    <a:pos x="T4" y="T5"/>
                  </a:cxn>
                  <a:cxn ang="T13">
                    <a:pos x="T6" y="T7"/>
                  </a:cxn>
                  <a:cxn ang="T14">
                    <a:pos x="T8" y="T9"/>
                  </a:cxn>
                </a:cxnLst>
                <a:rect l="T15" t="T16" r="T17" b="T18"/>
                <a:pathLst>
                  <a:path w="1102" h="1103">
                    <a:moveTo>
                      <a:pt x="1098" y="1103"/>
                    </a:moveTo>
                    <a:cubicBezTo>
                      <a:pt x="0" y="5"/>
                      <a:pt x="0" y="5"/>
                      <a:pt x="0" y="5"/>
                    </a:cubicBezTo>
                    <a:cubicBezTo>
                      <a:pt x="2" y="3"/>
                      <a:pt x="5" y="2"/>
                      <a:pt x="8" y="0"/>
                    </a:cubicBezTo>
                    <a:cubicBezTo>
                      <a:pt x="1102" y="1095"/>
                      <a:pt x="1102" y="1095"/>
                      <a:pt x="1102" y="1095"/>
                    </a:cubicBezTo>
                    <a:cubicBezTo>
                      <a:pt x="1101" y="1098"/>
                      <a:pt x="1099" y="1100"/>
                      <a:pt x="1098" y="110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8" name="Freeform 88"/>
              <p:cNvSpPr>
                <a:spLocks noChangeArrowheads="1"/>
              </p:cNvSpPr>
              <p:nvPr/>
            </p:nvSpPr>
            <p:spPr bwMode="auto">
              <a:xfrm>
                <a:off x="927100" y="227012"/>
                <a:ext cx="2501900" cy="2503488"/>
              </a:xfrm>
              <a:custGeom>
                <a:avLst/>
                <a:gdLst>
                  <a:gd name="T0" fmla="*/ 2490465 w 1094"/>
                  <a:gd name="T1" fmla="*/ 2503488 h 1095"/>
                  <a:gd name="T2" fmla="*/ 0 w 1094"/>
                  <a:gd name="T3" fmla="*/ 11431 h 1095"/>
                  <a:gd name="T4" fmla="*/ 18295 w 1094"/>
                  <a:gd name="T5" fmla="*/ 0 h 1095"/>
                  <a:gd name="T6" fmla="*/ 2501900 w 1094"/>
                  <a:gd name="T7" fmla="*/ 2482911 h 1095"/>
                  <a:gd name="T8" fmla="*/ 2490465 w 1094"/>
                  <a:gd name="T9" fmla="*/ 2503488 h 1095"/>
                  <a:gd name="T10" fmla="*/ 0 60000 65536"/>
                  <a:gd name="T11" fmla="*/ 0 60000 65536"/>
                  <a:gd name="T12" fmla="*/ 0 60000 65536"/>
                  <a:gd name="T13" fmla="*/ 0 60000 65536"/>
                  <a:gd name="T14" fmla="*/ 0 60000 65536"/>
                  <a:gd name="T15" fmla="*/ 0 w 1094"/>
                  <a:gd name="T16" fmla="*/ 0 h 1095"/>
                  <a:gd name="T17" fmla="*/ 1094 w 1094"/>
                  <a:gd name="T18" fmla="*/ 1095 h 1095"/>
                </a:gdLst>
                <a:ahLst/>
                <a:cxnLst>
                  <a:cxn ang="T10">
                    <a:pos x="T0" y="T1"/>
                  </a:cxn>
                  <a:cxn ang="T11">
                    <a:pos x="T2" y="T3"/>
                  </a:cxn>
                  <a:cxn ang="T12">
                    <a:pos x="T4" y="T5"/>
                  </a:cxn>
                  <a:cxn ang="T13">
                    <a:pos x="T6" y="T7"/>
                  </a:cxn>
                  <a:cxn ang="T14">
                    <a:pos x="T8" y="T9"/>
                  </a:cxn>
                </a:cxnLst>
                <a:rect l="T15" t="T16" r="T17" b="T18"/>
                <a:pathLst>
                  <a:path w="1094" h="1095">
                    <a:moveTo>
                      <a:pt x="1089" y="1095"/>
                    </a:moveTo>
                    <a:cubicBezTo>
                      <a:pt x="0" y="5"/>
                      <a:pt x="0" y="5"/>
                      <a:pt x="0" y="5"/>
                    </a:cubicBezTo>
                    <a:cubicBezTo>
                      <a:pt x="3" y="3"/>
                      <a:pt x="5" y="2"/>
                      <a:pt x="8" y="0"/>
                    </a:cubicBezTo>
                    <a:cubicBezTo>
                      <a:pt x="1094" y="1086"/>
                      <a:pt x="1094" y="1086"/>
                      <a:pt x="1094" y="1086"/>
                    </a:cubicBezTo>
                    <a:cubicBezTo>
                      <a:pt x="1093" y="1089"/>
                      <a:pt x="1091" y="1092"/>
                      <a:pt x="1089" y="109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9" name="Freeform 89"/>
              <p:cNvSpPr>
                <a:spLocks noChangeArrowheads="1"/>
              </p:cNvSpPr>
              <p:nvPr/>
            </p:nvSpPr>
            <p:spPr bwMode="auto">
              <a:xfrm>
                <a:off x="974725" y="201612"/>
                <a:ext cx="2479675" cy="2481263"/>
              </a:xfrm>
              <a:custGeom>
                <a:avLst/>
                <a:gdLst>
                  <a:gd name="T0" fmla="*/ 2470525 w 1084"/>
                  <a:gd name="T1" fmla="*/ 2481263 h 1085"/>
                  <a:gd name="T2" fmla="*/ 0 w 1084"/>
                  <a:gd name="T3" fmla="*/ 11434 h 1085"/>
                  <a:gd name="T4" fmla="*/ 18300 w 1084"/>
                  <a:gd name="T5" fmla="*/ 0 h 1085"/>
                  <a:gd name="T6" fmla="*/ 2479675 w 1084"/>
                  <a:gd name="T7" fmla="*/ 2460681 h 1085"/>
                  <a:gd name="T8" fmla="*/ 2470525 w 1084"/>
                  <a:gd name="T9" fmla="*/ 2481263 h 1085"/>
                  <a:gd name="T10" fmla="*/ 0 60000 65536"/>
                  <a:gd name="T11" fmla="*/ 0 60000 65536"/>
                  <a:gd name="T12" fmla="*/ 0 60000 65536"/>
                  <a:gd name="T13" fmla="*/ 0 60000 65536"/>
                  <a:gd name="T14" fmla="*/ 0 60000 65536"/>
                  <a:gd name="T15" fmla="*/ 0 w 1084"/>
                  <a:gd name="T16" fmla="*/ 0 h 1085"/>
                  <a:gd name="T17" fmla="*/ 1084 w 1084"/>
                  <a:gd name="T18" fmla="*/ 1085 h 1085"/>
                </a:gdLst>
                <a:ahLst/>
                <a:cxnLst>
                  <a:cxn ang="T10">
                    <a:pos x="T0" y="T1"/>
                  </a:cxn>
                  <a:cxn ang="T11">
                    <a:pos x="T2" y="T3"/>
                  </a:cxn>
                  <a:cxn ang="T12">
                    <a:pos x="T4" y="T5"/>
                  </a:cxn>
                  <a:cxn ang="T13">
                    <a:pos x="T6" y="T7"/>
                  </a:cxn>
                  <a:cxn ang="T14">
                    <a:pos x="T8" y="T9"/>
                  </a:cxn>
                </a:cxnLst>
                <a:rect l="T15" t="T16" r="T17" b="T18"/>
                <a:pathLst>
                  <a:path w="1084" h="1085">
                    <a:moveTo>
                      <a:pt x="1080" y="1085"/>
                    </a:moveTo>
                    <a:cubicBezTo>
                      <a:pt x="0" y="5"/>
                      <a:pt x="0" y="5"/>
                      <a:pt x="0" y="5"/>
                    </a:cubicBezTo>
                    <a:cubicBezTo>
                      <a:pt x="2" y="3"/>
                      <a:pt x="5" y="2"/>
                      <a:pt x="8" y="0"/>
                    </a:cubicBezTo>
                    <a:cubicBezTo>
                      <a:pt x="1084" y="1076"/>
                      <a:pt x="1084" y="1076"/>
                      <a:pt x="1084" y="1076"/>
                    </a:cubicBezTo>
                    <a:cubicBezTo>
                      <a:pt x="1083" y="1079"/>
                      <a:pt x="1081" y="1082"/>
                      <a:pt x="1080" y="108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0" name="Freeform 90"/>
              <p:cNvSpPr>
                <a:spLocks noChangeArrowheads="1"/>
              </p:cNvSpPr>
              <p:nvPr/>
            </p:nvSpPr>
            <p:spPr bwMode="auto">
              <a:xfrm>
                <a:off x="1022350" y="176212"/>
                <a:ext cx="2455863" cy="2457450"/>
              </a:xfrm>
              <a:custGeom>
                <a:avLst/>
                <a:gdLst>
                  <a:gd name="T0" fmla="*/ 2446716 w 1074"/>
                  <a:gd name="T1" fmla="*/ 2457450 h 1075"/>
                  <a:gd name="T2" fmla="*/ 0 w 1074"/>
                  <a:gd name="T3" fmla="*/ 11430 h 1075"/>
                  <a:gd name="T4" fmla="*/ 20580 w 1074"/>
                  <a:gd name="T5" fmla="*/ 0 h 1075"/>
                  <a:gd name="T6" fmla="*/ 2455863 w 1074"/>
                  <a:gd name="T7" fmla="*/ 2436876 h 1075"/>
                  <a:gd name="T8" fmla="*/ 2446716 w 1074"/>
                  <a:gd name="T9" fmla="*/ 2457450 h 1075"/>
                  <a:gd name="T10" fmla="*/ 0 60000 65536"/>
                  <a:gd name="T11" fmla="*/ 0 60000 65536"/>
                  <a:gd name="T12" fmla="*/ 0 60000 65536"/>
                  <a:gd name="T13" fmla="*/ 0 60000 65536"/>
                  <a:gd name="T14" fmla="*/ 0 60000 65536"/>
                  <a:gd name="T15" fmla="*/ 0 w 1074"/>
                  <a:gd name="T16" fmla="*/ 0 h 1075"/>
                  <a:gd name="T17" fmla="*/ 1074 w 1074"/>
                  <a:gd name="T18" fmla="*/ 1075 h 1075"/>
                </a:gdLst>
                <a:ahLst/>
                <a:cxnLst>
                  <a:cxn ang="T10">
                    <a:pos x="T0" y="T1"/>
                  </a:cxn>
                  <a:cxn ang="T11">
                    <a:pos x="T2" y="T3"/>
                  </a:cxn>
                  <a:cxn ang="T12">
                    <a:pos x="T4" y="T5"/>
                  </a:cxn>
                  <a:cxn ang="T13">
                    <a:pos x="T6" y="T7"/>
                  </a:cxn>
                  <a:cxn ang="T14">
                    <a:pos x="T8" y="T9"/>
                  </a:cxn>
                </a:cxnLst>
                <a:rect l="T15" t="T16" r="T17" b="T18"/>
                <a:pathLst>
                  <a:path w="1074" h="1075">
                    <a:moveTo>
                      <a:pt x="1070" y="1075"/>
                    </a:moveTo>
                    <a:cubicBezTo>
                      <a:pt x="0" y="5"/>
                      <a:pt x="0" y="5"/>
                      <a:pt x="0" y="5"/>
                    </a:cubicBezTo>
                    <a:cubicBezTo>
                      <a:pt x="3" y="3"/>
                      <a:pt x="6" y="2"/>
                      <a:pt x="9" y="0"/>
                    </a:cubicBezTo>
                    <a:cubicBezTo>
                      <a:pt x="1074" y="1066"/>
                      <a:pt x="1074" y="1066"/>
                      <a:pt x="1074" y="1066"/>
                    </a:cubicBezTo>
                    <a:cubicBezTo>
                      <a:pt x="1073" y="1069"/>
                      <a:pt x="1071" y="1072"/>
                      <a:pt x="1070" y="107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1" name="Freeform 91"/>
              <p:cNvSpPr>
                <a:spLocks noChangeArrowheads="1"/>
              </p:cNvSpPr>
              <p:nvPr/>
            </p:nvSpPr>
            <p:spPr bwMode="auto">
              <a:xfrm>
                <a:off x="1073150" y="153987"/>
                <a:ext cx="2428875" cy="2430463"/>
              </a:xfrm>
              <a:custGeom>
                <a:avLst/>
                <a:gdLst>
                  <a:gd name="T0" fmla="*/ 2419727 w 1062"/>
                  <a:gd name="T1" fmla="*/ 2430463 h 1063"/>
                  <a:gd name="T2" fmla="*/ 0 w 1062"/>
                  <a:gd name="T3" fmla="*/ 9146 h 1063"/>
                  <a:gd name="T4" fmla="*/ 20584 w 1062"/>
                  <a:gd name="T5" fmla="*/ 0 h 1063"/>
                  <a:gd name="T6" fmla="*/ 2428875 w 1062"/>
                  <a:gd name="T7" fmla="*/ 2409885 h 1063"/>
                  <a:gd name="T8" fmla="*/ 2419727 w 1062"/>
                  <a:gd name="T9" fmla="*/ 2430463 h 1063"/>
                  <a:gd name="T10" fmla="*/ 0 60000 65536"/>
                  <a:gd name="T11" fmla="*/ 0 60000 65536"/>
                  <a:gd name="T12" fmla="*/ 0 60000 65536"/>
                  <a:gd name="T13" fmla="*/ 0 60000 65536"/>
                  <a:gd name="T14" fmla="*/ 0 60000 65536"/>
                  <a:gd name="T15" fmla="*/ 0 w 1062"/>
                  <a:gd name="T16" fmla="*/ 0 h 1063"/>
                  <a:gd name="T17" fmla="*/ 1062 w 1062"/>
                  <a:gd name="T18" fmla="*/ 1063 h 1063"/>
                </a:gdLst>
                <a:ahLst/>
                <a:cxnLst>
                  <a:cxn ang="T10">
                    <a:pos x="T0" y="T1"/>
                  </a:cxn>
                  <a:cxn ang="T11">
                    <a:pos x="T2" y="T3"/>
                  </a:cxn>
                  <a:cxn ang="T12">
                    <a:pos x="T4" y="T5"/>
                  </a:cxn>
                  <a:cxn ang="T13">
                    <a:pos x="T6" y="T7"/>
                  </a:cxn>
                  <a:cxn ang="T14">
                    <a:pos x="T8" y="T9"/>
                  </a:cxn>
                </a:cxnLst>
                <a:rect l="T15" t="T16" r="T17" b="T18"/>
                <a:pathLst>
                  <a:path w="1062" h="1063">
                    <a:moveTo>
                      <a:pt x="1058" y="1063"/>
                    </a:moveTo>
                    <a:cubicBezTo>
                      <a:pt x="0" y="4"/>
                      <a:pt x="0" y="4"/>
                      <a:pt x="0" y="4"/>
                    </a:cubicBezTo>
                    <a:cubicBezTo>
                      <a:pt x="3" y="3"/>
                      <a:pt x="6" y="2"/>
                      <a:pt x="9" y="0"/>
                    </a:cubicBezTo>
                    <a:cubicBezTo>
                      <a:pt x="1062" y="1054"/>
                      <a:pt x="1062" y="1054"/>
                      <a:pt x="1062" y="1054"/>
                    </a:cubicBezTo>
                    <a:cubicBezTo>
                      <a:pt x="1061" y="1057"/>
                      <a:pt x="1059" y="1060"/>
                      <a:pt x="1058" y="106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2" name="Freeform 92"/>
              <p:cNvSpPr>
                <a:spLocks noChangeArrowheads="1"/>
              </p:cNvSpPr>
              <p:nvPr/>
            </p:nvSpPr>
            <p:spPr bwMode="auto">
              <a:xfrm>
                <a:off x="1123950" y="133350"/>
                <a:ext cx="2400300" cy="2398713"/>
              </a:xfrm>
              <a:custGeom>
                <a:avLst/>
                <a:gdLst>
                  <a:gd name="T0" fmla="*/ 2391156 w 1050"/>
                  <a:gd name="T1" fmla="*/ 2398713 h 1049"/>
                  <a:gd name="T2" fmla="*/ 0 w 1050"/>
                  <a:gd name="T3" fmla="*/ 9147 h 1049"/>
                  <a:gd name="T4" fmla="*/ 20574 w 1050"/>
                  <a:gd name="T5" fmla="*/ 0 h 1049"/>
                  <a:gd name="T6" fmla="*/ 2400300 w 1050"/>
                  <a:gd name="T7" fmla="*/ 2378133 h 1049"/>
                  <a:gd name="T8" fmla="*/ 2391156 w 1050"/>
                  <a:gd name="T9" fmla="*/ 2398713 h 1049"/>
                  <a:gd name="T10" fmla="*/ 0 60000 65536"/>
                  <a:gd name="T11" fmla="*/ 0 60000 65536"/>
                  <a:gd name="T12" fmla="*/ 0 60000 65536"/>
                  <a:gd name="T13" fmla="*/ 0 60000 65536"/>
                  <a:gd name="T14" fmla="*/ 0 60000 65536"/>
                  <a:gd name="T15" fmla="*/ 0 w 1050"/>
                  <a:gd name="T16" fmla="*/ 0 h 1049"/>
                  <a:gd name="T17" fmla="*/ 1050 w 1050"/>
                  <a:gd name="T18" fmla="*/ 1049 h 1049"/>
                </a:gdLst>
                <a:ahLst/>
                <a:cxnLst>
                  <a:cxn ang="T10">
                    <a:pos x="T0" y="T1"/>
                  </a:cxn>
                  <a:cxn ang="T11">
                    <a:pos x="T2" y="T3"/>
                  </a:cxn>
                  <a:cxn ang="T12">
                    <a:pos x="T4" y="T5"/>
                  </a:cxn>
                  <a:cxn ang="T13">
                    <a:pos x="T6" y="T7"/>
                  </a:cxn>
                  <a:cxn ang="T14">
                    <a:pos x="T8" y="T9"/>
                  </a:cxn>
                </a:cxnLst>
                <a:rect l="T15" t="T16" r="T17" b="T18"/>
                <a:pathLst>
                  <a:path w="1050" h="1049">
                    <a:moveTo>
                      <a:pt x="1046" y="1049"/>
                    </a:moveTo>
                    <a:cubicBezTo>
                      <a:pt x="0" y="4"/>
                      <a:pt x="0" y="4"/>
                      <a:pt x="0" y="4"/>
                    </a:cubicBezTo>
                    <a:cubicBezTo>
                      <a:pt x="3" y="2"/>
                      <a:pt x="6" y="1"/>
                      <a:pt x="9" y="0"/>
                    </a:cubicBezTo>
                    <a:cubicBezTo>
                      <a:pt x="1050" y="1040"/>
                      <a:pt x="1050" y="1040"/>
                      <a:pt x="1050" y="1040"/>
                    </a:cubicBezTo>
                    <a:cubicBezTo>
                      <a:pt x="1048" y="1043"/>
                      <a:pt x="1047" y="1046"/>
                      <a:pt x="1046" y="104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3" name="Freeform 93"/>
              <p:cNvSpPr>
                <a:spLocks noChangeArrowheads="1"/>
              </p:cNvSpPr>
              <p:nvPr/>
            </p:nvSpPr>
            <p:spPr bwMode="auto">
              <a:xfrm>
                <a:off x="1176338" y="112712"/>
                <a:ext cx="2368550" cy="2366963"/>
              </a:xfrm>
              <a:custGeom>
                <a:avLst/>
                <a:gdLst>
                  <a:gd name="T0" fmla="*/ 2359405 w 1036"/>
                  <a:gd name="T1" fmla="*/ 2366963 h 1035"/>
                  <a:gd name="T2" fmla="*/ 0 w 1036"/>
                  <a:gd name="T3" fmla="*/ 6861 h 1035"/>
                  <a:gd name="T4" fmla="*/ 22862 w 1036"/>
                  <a:gd name="T5" fmla="*/ 0 h 1035"/>
                  <a:gd name="T6" fmla="*/ 2368550 w 1036"/>
                  <a:gd name="T7" fmla="*/ 2346381 h 1035"/>
                  <a:gd name="T8" fmla="*/ 2359405 w 1036"/>
                  <a:gd name="T9" fmla="*/ 2366963 h 1035"/>
                  <a:gd name="T10" fmla="*/ 0 60000 65536"/>
                  <a:gd name="T11" fmla="*/ 0 60000 65536"/>
                  <a:gd name="T12" fmla="*/ 0 60000 65536"/>
                  <a:gd name="T13" fmla="*/ 0 60000 65536"/>
                  <a:gd name="T14" fmla="*/ 0 60000 65536"/>
                  <a:gd name="T15" fmla="*/ 0 w 1036"/>
                  <a:gd name="T16" fmla="*/ 0 h 1035"/>
                  <a:gd name="T17" fmla="*/ 1036 w 1036"/>
                  <a:gd name="T18" fmla="*/ 1035 h 1035"/>
                </a:gdLst>
                <a:ahLst/>
                <a:cxnLst>
                  <a:cxn ang="T10">
                    <a:pos x="T0" y="T1"/>
                  </a:cxn>
                  <a:cxn ang="T11">
                    <a:pos x="T2" y="T3"/>
                  </a:cxn>
                  <a:cxn ang="T12">
                    <a:pos x="T4" y="T5"/>
                  </a:cxn>
                  <a:cxn ang="T13">
                    <a:pos x="T6" y="T7"/>
                  </a:cxn>
                  <a:cxn ang="T14">
                    <a:pos x="T8" y="T9"/>
                  </a:cxn>
                </a:cxnLst>
                <a:rect l="T15" t="T16" r="T17" b="T18"/>
                <a:pathLst>
                  <a:path w="1036" h="1035">
                    <a:moveTo>
                      <a:pt x="1032" y="1035"/>
                    </a:moveTo>
                    <a:cubicBezTo>
                      <a:pt x="0" y="3"/>
                      <a:pt x="0" y="3"/>
                      <a:pt x="0" y="3"/>
                    </a:cubicBezTo>
                    <a:cubicBezTo>
                      <a:pt x="3" y="2"/>
                      <a:pt x="6" y="1"/>
                      <a:pt x="10" y="0"/>
                    </a:cubicBezTo>
                    <a:cubicBezTo>
                      <a:pt x="1036" y="1026"/>
                      <a:pt x="1036" y="1026"/>
                      <a:pt x="1036" y="1026"/>
                    </a:cubicBezTo>
                    <a:cubicBezTo>
                      <a:pt x="1034" y="1029"/>
                      <a:pt x="1033" y="1032"/>
                      <a:pt x="1032" y="103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4" name="Freeform 94"/>
              <p:cNvSpPr>
                <a:spLocks noChangeArrowheads="1"/>
              </p:cNvSpPr>
              <p:nvPr/>
            </p:nvSpPr>
            <p:spPr bwMode="auto">
              <a:xfrm>
                <a:off x="1230313" y="93662"/>
                <a:ext cx="2333625" cy="2332038"/>
              </a:xfrm>
              <a:custGeom>
                <a:avLst/>
                <a:gdLst>
                  <a:gd name="T0" fmla="*/ 2326761 w 1020"/>
                  <a:gd name="T1" fmla="*/ 2332038 h 1020"/>
                  <a:gd name="T2" fmla="*/ 0 w 1020"/>
                  <a:gd name="T3" fmla="*/ 6859 h 1020"/>
                  <a:gd name="T4" fmla="*/ 20591 w 1020"/>
                  <a:gd name="T5" fmla="*/ 0 h 1020"/>
                  <a:gd name="T6" fmla="*/ 2333625 w 1020"/>
                  <a:gd name="T7" fmla="*/ 2309175 h 1020"/>
                  <a:gd name="T8" fmla="*/ 2326761 w 1020"/>
                  <a:gd name="T9" fmla="*/ 2332038 h 1020"/>
                  <a:gd name="T10" fmla="*/ 0 60000 65536"/>
                  <a:gd name="T11" fmla="*/ 0 60000 65536"/>
                  <a:gd name="T12" fmla="*/ 0 60000 65536"/>
                  <a:gd name="T13" fmla="*/ 0 60000 65536"/>
                  <a:gd name="T14" fmla="*/ 0 60000 65536"/>
                  <a:gd name="T15" fmla="*/ 0 w 1020"/>
                  <a:gd name="T16" fmla="*/ 0 h 1020"/>
                  <a:gd name="T17" fmla="*/ 1020 w 1020"/>
                  <a:gd name="T18" fmla="*/ 1020 h 1020"/>
                </a:gdLst>
                <a:ahLst/>
                <a:cxnLst>
                  <a:cxn ang="T10">
                    <a:pos x="T0" y="T1"/>
                  </a:cxn>
                  <a:cxn ang="T11">
                    <a:pos x="T2" y="T3"/>
                  </a:cxn>
                  <a:cxn ang="T12">
                    <a:pos x="T4" y="T5"/>
                  </a:cxn>
                  <a:cxn ang="T13">
                    <a:pos x="T6" y="T7"/>
                  </a:cxn>
                  <a:cxn ang="T14">
                    <a:pos x="T8" y="T9"/>
                  </a:cxn>
                </a:cxnLst>
                <a:rect l="T15" t="T16" r="T17" b="T18"/>
                <a:pathLst>
                  <a:path w="1020" h="1020">
                    <a:moveTo>
                      <a:pt x="1017" y="1020"/>
                    </a:moveTo>
                    <a:cubicBezTo>
                      <a:pt x="0" y="3"/>
                      <a:pt x="0" y="3"/>
                      <a:pt x="0" y="3"/>
                    </a:cubicBezTo>
                    <a:cubicBezTo>
                      <a:pt x="3" y="2"/>
                      <a:pt x="6" y="1"/>
                      <a:pt x="9" y="0"/>
                    </a:cubicBezTo>
                    <a:cubicBezTo>
                      <a:pt x="1020" y="1010"/>
                      <a:pt x="1020" y="1010"/>
                      <a:pt x="1020" y="1010"/>
                    </a:cubicBezTo>
                    <a:cubicBezTo>
                      <a:pt x="1019" y="1013"/>
                      <a:pt x="1018" y="1016"/>
                      <a:pt x="1017" y="1020"/>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5" name="Freeform 95"/>
              <p:cNvSpPr>
                <a:spLocks noChangeArrowheads="1"/>
              </p:cNvSpPr>
              <p:nvPr/>
            </p:nvSpPr>
            <p:spPr bwMode="auto">
              <a:xfrm>
                <a:off x="1285875" y="76200"/>
                <a:ext cx="2295525" cy="2292350"/>
              </a:xfrm>
              <a:custGeom>
                <a:avLst/>
                <a:gdLst>
                  <a:gd name="T0" fmla="*/ 2288666 w 1004"/>
                  <a:gd name="T1" fmla="*/ 2292350 h 1003"/>
                  <a:gd name="T2" fmla="*/ 0 w 1004"/>
                  <a:gd name="T3" fmla="*/ 6856 h 1003"/>
                  <a:gd name="T4" fmla="*/ 22864 w 1004"/>
                  <a:gd name="T5" fmla="*/ 0 h 1003"/>
                  <a:gd name="T6" fmla="*/ 2295525 w 1004"/>
                  <a:gd name="T7" fmla="*/ 2271781 h 1003"/>
                  <a:gd name="T8" fmla="*/ 2288666 w 1004"/>
                  <a:gd name="T9" fmla="*/ 2292350 h 1003"/>
                  <a:gd name="T10" fmla="*/ 0 60000 65536"/>
                  <a:gd name="T11" fmla="*/ 0 60000 65536"/>
                  <a:gd name="T12" fmla="*/ 0 60000 65536"/>
                  <a:gd name="T13" fmla="*/ 0 60000 65536"/>
                  <a:gd name="T14" fmla="*/ 0 60000 65536"/>
                  <a:gd name="T15" fmla="*/ 0 w 1004"/>
                  <a:gd name="T16" fmla="*/ 0 h 1003"/>
                  <a:gd name="T17" fmla="*/ 1004 w 1004"/>
                  <a:gd name="T18" fmla="*/ 1003 h 1003"/>
                </a:gdLst>
                <a:ahLst/>
                <a:cxnLst>
                  <a:cxn ang="T10">
                    <a:pos x="T0" y="T1"/>
                  </a:cxn>
                  <a:cxn ang="T11">
                    <a:pos x="T2" y="T3"/>
                  </a:cxn>
                  <a:cxn ang="T12">
                    <a:pos x="T4" y="T5"/>
                  </a:cxn>
                  <a:cxn ang="T13">
                    <a:pos x="T6" y="T7"/>
                  </a:cxn>
                  <a:cxn ang="T14">
                    <a:pos x="T8" y="T9"/>
                  </a:cxn>
                </a:cxnLst>
                <a:rect l="T15" t="T16" r="T17" b="T18"/>
                <a:pathLst>
                  <a:path w="1004" h="1003">
                    <a:moveTo>
                      <a:pt x="1001" y="1003"/>
                    </a:moveTo>
                    <a:cubicBezTo>
                      <a:pt x="0" y="3"/>
                      <a:pt x="0" y="3"/>
                      <a:pt x="0" y="3"/>
                    </a:cubicBezTo>
                    <a:cubicBezTo>
                      <a:pt x="3" y="2"/>
                      <a:pt x="7" y="1"/>
                      <a:pt x="10" y="0"/>
                    </a:cubicBezTo>
                    <a:cubicBezTo>
                      <a:pt x="1004" y="994"/>
                      <a:pt x="1004" y="994"/>
                      <a:pt x="1004" y="994"/>
                    </a:cubicBezTo>
                    <a:cubicBezTo>
                      <a:pt x="1003" y="997"/>
                      <a:pt x="1002" y="1000"/>
                      <a:pt x="1001" y="100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6" name="Freeform 96"/>
              <p:cNvSpPr>
                <a:spLocks noChangeArrowheads="1"/>
              </p:cNvSpPr>
              <p:nvPr/>
            </p:nvSpPr>
            <p:spPr bwMode="auto">
              <a:xfrm>
                <a:off x="1343025" y="60325"/>
                <a:ext cx="2254250" cy="2254250"/>
              </a:xfrm>
              <a:custGeom>
                <a:avLst/>
                <a:gdLst>
                  <a:gd name="T0" fmla="*/ 2247391 w 986"/>
                  <a:gd name="T1" fmla="*/ 2254250 h 986"/>
                  <a:gd name="T2" fmla="*/ 0 w 986"/>
                  <a:gd name="T3" fmla="*/ 6859 h 986"/>
                  <a:gd name="T4" fmla="*/ 22863 w 986"/>
                  <a:gd name="T5" fmla="*/ 0 h 986"/>
                  <a:gd name="T6" fmla="*/ 2254250 w 986"/>
                  <a:gd name="T7" fmla="*/ 2229101 h 986"/>
                  <a:gd name="T8" fmla="*/ 2247391 w 986"/>
                  <a:gd name="T9" fmla="*/ 2254250 h 986"/>
                  <a:gd name="T10" fmla="*/ 0 60000 65536"/>
                  <a:gd name="T11" fmla="*/ 0 60000 65536"/>
                  <a:gd name="T12" fmla="*/ 0 60000 65536"/>
                  <a:gd name="T13" fmla="*/ 0 60000 65536"/>
                  <a:gd name="T14" fmla="*/ 0 60000 65536"/>
                  <a:gd name="T15" fmla="*/ 0 w 986"/>
                  <a:gd name="T16" fmla="*/ 0 h 986"/>
                  <a:gd name="T17" fmla="*/ 986 w 986"/>
                  <a:gd name="T18" fmla="*/ 986 h 986"/>
                </a:gdLst>
                <a:ahLst/>
                <a:cxnLst>
                  <a:cxn ang="T10">
                    <a:pos x="T0" y="T1"/>
                  </a:cxn>
                  <a:cxn ang="T11">
                    <a:pos x="T2" y="T3"/>
                  </a:cxn>
                  <a:cxn ang="T12">
                    <a:pos x="T4" y="T5"/>
                  </a:cxn>
                  <a:cxn ang="T13">
                    <a:pos x="T6" y="T7"/>
                  </a:cxn>
                  <a:cxn ang="T14">
                    <a:pos x="T8" y="T9"/>
                  </a:cxn>
                </a:cxnLst>
                <a:rect l="T15" t="T16" r="T17" b="T18"/>
                <a:pathLst>
                  <a:path w="986" h="986">
                    <a:moveTo>
                      <a:pt x="983" y="986"/>
                    </a:moveTo>
                    <a:cubicBezTo>
                      <a:pt x="0" y="3"/>
                      <a:pt x="0" y="3"/>
                      <a:pt x="0" y="3"/>
                    </a:cubicBezTo>
                    <a:cubicBezTo>
                      <a:pt x="3" y="2"/>
                      <a:pt x="7" y="1"/>
                      <a:pt x="10" y="0"/>
                    </a:cubicBezTo>
                    <a:cubicBezTo>
                      <a:pt x="986" y="975"/>
                      <a:pt x="986" y="975"/>
                      <a:pt x="986" y="975"/>
                    </a:cubicBezTo>
                    <a:cubicBezTo>
                      <a:pt x="985" y="979"/>
                      <a:pt x="984" y="982"/>
                      <a:pt x="983" y="9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7" name="Freeform 97"/>
              <p:cNvSpPr>
                <a:spLocks noChangeArrowheads="1"/>
              </p:cNvSpPr>
              <p:nvPr/>
            </p:nvSpPr>
            <p:spPr bwMode="auto">
              <a:xfrm>
                <a:off x="1400175" y="46037"/>
                <a:ext cx="2211388" cy="2208213"/>
              </a:xfrm>
              <a:custGeom>
                <a:avLst/>
                <a:gdLst>
                  <a:gd name="T0" fmla="*/ 2204527 w 967"/>
                  <a:gd name="T1" fmla="*/ 2208213 h 966"/>
                  <a:gd name="T2" fmla="*/ 0 w 967"/>
                  <a:gd name="T3" fmla="*/ 4572 h 966"/>
                  <a:gd name="T4" fmla="*/ 25155 w 967"/>
                  <a:gd name="T5" fmla="*/ 0 h 966"/>
                  <a:gd name="T6" fmla="*/ 2211388 w 967"/>
                  <a:gd name="T7" fmla="*/ 2183068 h 966"/>
                  <a:gd name="T8" fmla="*/ 2204527 w 967"/>
                  <a:gd name="T9" fmla="*/ 2208213 h 966"/>
                  <a:gd name="T10" fmla="*/ 0 60000 65536"/>
                  <a:gd name="T11" fmla="*/ 0 60000 65536"/>
                  <a:gd name="T12" fmla="*/ 0 60000 65536"/>
                  <a:gd name="T13" fmla="*/ 0 60000 65536"/>
                  <a:gd name="T14" fmla="*/ 0 60000 65536"/>
                  <a:gd name="T15" fmla="*/ 0 w 967"/>
                  <a:gd name="T16" fmla="*/ 0 h 966"/>
                  <a:gd name="T17" fmla="*/ 967 w 967"/>
                  <a:gd name="T18" fmla="*/ 966 h 966"/>
                </a:gdLst>
                <a:ahLst/>
                <a:cxnLst>
                  <a:cxn ang="T10">
                    <a:pos x="T0" y="T1"/>
                  </a:cxn>
                  <a:cxn ang="T11">
                    <a:pos x="T2" y="T3"/>
                  </a:cxn>
                  <a:cxn ang="T12">
                    <a:pos x="T4" y="T5"/>
                  </a:cxn>
                  <a:cxn ang="T13">
                    <a:pos x="T6" y="T7"/>
                  </a:cxn>
                  <a:cxn ang="T14">
                    <a:pos x="T8" y="T9"/>
                  </a:cxn>
                </a:cxnLst>
                <a:rect l="T15" t="T16" r="T17" b="T18"/>
                <a:pathLst>
                  <a:path w="967" h="966">
                    <a:moveTo>
                      <a:pt x="964" y="966"/>
                    </a:moveTo>
                    <a:cubicBezTo>
                      <a:pt x="0" y="2"/>
                      <a:pt x="0" y="2"/>
                      <a:pt x="0" y="2"/>
                    </a:cubicBezTo>
                    <a:cubicBezTo>
                      <a:pt x="4" y="1"/>
                      <a:pt x="7" y="0"/>
                      <a:pt x="11" y="0"/>
                    </a:cubicBezTo>
                    <a:cubicBezTo>
                      <a:pt x="967" y="955"/>
                      <a:pt x="967" y="955"/>
                      <a:pt x="967" y="955"/>
                    </a:cubicBezTo>
                    <a:cubicBezTo>
                      <a:pt x="966" y="959"/>
                      <a:pt x="965" y="962"/>
                      <a:pt x="964" y="96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8" name="Freeform 98"/>
              <p:cNvSpPr>
                <a:spLocks noChangeArrowheads="1"/>
              </p:cNvSpPr>
              <p:nvPr/>
            </p:nvSpPr>
            <p:spPr bwMode="auto">
              <a:xfrm>
                <a:off x="1462088" y="31750"/>
                <a:ext cx="2160588" cy="2163763"/>
              </a:xfrm>
              <a:custGeom>
                <a:avLst/>
                <a:gdLst>
                  <a:gd name="T0" fmla="*/ 2156015 w 945"/>
                  <a:gd name="T1" fmla="*/ 2163763 h 946"/>
                  <a:gd name="T2" fmla="*/ 0 w 945"/>
                  <a:gd name="T3" fmla="*/ 4575 h 946"/>
                  <a:gd name="T4" fmla="*/ 25150 w 945"/>
                  <a:gd name="T5" fmla="*/ 0 h 946"/>
                  <a:gd name="T6" fmla="*/ 2160588 w 945"/>
                  <a:gd name="T7" fmla="*/ 2138603 h 946"/>
                  <a:gd name="T8" fmla="*/ 2156015 w 945"/>
                  <a:gd name="T9" fmla="*/ 2163763 h 946"/>
                  <a:gd name="T10" fmla="*/ 0 60000 65536"/>
                  <a:gd name="T11" fmla="*/ 0 60000 65536"/>
                  <a:gd name="T12" fmla="*/ 0 60000 65536"/>
                  <a:gd name="T13" fmla="*/ 0 60000 65536"/>
                  <a:gd name="T14" fmla="*/ 0 60000 65536"/>
                  <a:gd name="T15" fmla="*/ 0 w 945"/>
                  <a:gd name="T16" fmla="*/ 0 h 946"/>
                  <a:gd name="T17" fmla="*/ 945 w 945"/>
                  <a:gd name="T18" fmla="*/ 946 h 946"/>
                </a:gdLst>
                <a:ahLst/>
                <a:cxnLst>
                  <a:cxn ang="T10">
                    <a:pos x="T0" y="T1"/>
                  </a:cxn>
                  <a:cxn ang="T11">
                    <a:pos x="T2" y="T3"/>
                  </a:cxn>
                  <a:cxn ang="T12">
                    <a:pos x="T4" y="T5"/>
                  </a:cxn>
                  <a:cxn ang="T13">
                    <a:pos x="T6" y="T7"/>
                  </a:cxn>
                  <a:cxn ang="T14">
                    <a:pos x="T8" y="T9"/>
                  </a:cxn>
                </a:cxnLst>
                <a:rect l="T15" t="T16" r="T17" b="T18"/>
                <a:pathLst>
                  <a:path w="945" h="946">
                    <a:moveTo>
                      <a:pt x="943" y="946"/>
                    </a:moveTo>
                    <a:cubicBezTo>
                      <a:pt x="0" y="2"/>
                      <a:pt x="0" y="2"/>
                      <a:pt x="0" y="2"/>
                    </a:cubicBezTo>
                    <a:cubicBezTo>
                      <a:pt x="3" y="1"/>
                      <a:pt x="7" y="1"/>
                      <a:pt x="11" y="0"/>
                    </a:cubicBezTo>
                    <a:cubicBezTo>
                      <a:pt x="945" y="935"/>
                      <a:pt x="945" y="935"/>
                      <a:pt x="945" y="935"/>
                    </a:cubicBezTo>
                    <a:cubicBezTo>
                      <a:pt x="945" y="938"/>
                      <a:pt x="944" y="942"/>
                      <a:pt x="943" y="94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9" name="Freeform 99"/>
              <p:cNvSpPr>
                <a:spLocks noChangeArrowheads="1"/>
              </p:cNvSpPr>
              <p:nvPr/>
            </p:nvSpPr>
            <p:spPr bwMode="auto">
              <a:xfrm>
                <a:off x="1524000" y="20637"/>
                <a:ext cx="2109788" cy="2111375"/>
              </a:xfrm>
              <a:custGeom>
                <a:avLst/>
                <a:gdLst>
                  <a:gd name="T0" fmla="*/ 2105216 w 923"/>
                  <a:gd name="T1" fmla="*/ 2111375 h 923"/>
                  <a:gd name="T2" fmla="*/ 0 w 923"/>
                  <a:gd name="T3" fmla="*/ 4575 h 923"/>
                  <a:gd name="T4" fmla="*/ 25144 w 923"/>
                  <a:gd name="T5" fmla="*/ 0 h 923"/>
                  <a:gd name="T6" fmla="*/ 2109788 w 923"/>
                  <a:gd name="T7" fmla="*/ 2086212 h 923"/>
                  <a:gd name="T8" fmla="*/ 2105216 w 923"/>
                  <a:gd name="T9" fmla="*/ 2111375 h 923"/>
                  <a:gd name="T10" fmla="*/ 0 60000 65536"/>
                  <a:gd name="T11" fmla="*/ 0 60000 65536"/>
                  <a:gd name="T12" fmla="*/ 0 60000 65536"/>
                  <a:gd name="T13" fmla="*/ 0 60000 65536"/>
                  <a:gd name="T14" fmla="*/ 0 60000 65536"/>
                  <a:gd name="T15" fmla="*/ 0 w 923"/>
                  <a:gd name="T16" fmla="*/ 0 h 923"/>
                  <a:gd name="T17" fmla="*/ 923 w 923"/>
                  <a:gd name="T18" fmla="*/ 923 h 923"/>
                </a:gdLst>
                <a:ahLst/>
                <a:cxnLst>
                  <a:cxn ang="T10">
                    <a:pos x="T0" y="T1"/>
                  </a:cxn>
                  <a:cxn ang="T11">
                    <a:pos x="T2" y="T3"/>
                  </a:cxn>
                  <a:cxn ang="T12">
                    <a:pos x="T4" y="T5"/>
                  </a:cxn>
                  <a:cxn ang="T13">
                    <a:pos x="T6" y="T7"/>
                  </a:cxn>
                  <a:cxn ang="T14">
                    <a:pos x="T8" y="T9"/>
                  </a:cxn>
                </a:cxnLst>
                <a:rect l="T15" t="T16" r="T17" b="T18"/>
                <a:pathLst>
                  <a:path w="923" h="923">
                    <a:moveTo>
                      <a:pt x="921" y="923"/>
                    </a:moveTo>
                    <a:cubicBezTo>
                      <a:pt x="0" y="2"/>
                      <a:pt x="0" y="2"/>
                      <a:pt x="0" y="2"/>
                    </a:cubicBezTo>
                    <a:cubicBezTo>
                      <a:pt x="4" y="2"/>
                      <a:pt x="7" y="1"/>
                      <a:pt x="11" y="0"/>
                    </a:cubicBezTo>
                    <a:cubicBezTo>
                      <a:pt x="923" y="912"/>
                      <a:pt x="923" y="912"/>
                      <a:pt x="923" y="912"/>
                    </a:cubicBezTo>
                    <a:cubicBezTo>
                      <a:pt x="922" y="916"/>
                      <a:pt x="922" y="920"/>
                      <a:pt x="921" y="9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0" name="Freeform 100"/>
              <p:cNvSpPr>
                <a:spLocks noChangeArrowheads="1"/>
              </p:cNvSpPr>
              <p:nvPr/>
            </p:nvSpPr>
            <p:spPr bwMode="auto">
              <a:xfrm>
                <a:off x="1587500" y="14287"/>
                <a:ext cx="2055813" cy="2052638"/>
              </a:xfrm>
              <a:custGeom>
                <a:avLst/>
                <a:gdLst>
                  <a:gd name="T0" fmla="*/ 2051239 w 899"/>
                  <a:gd name="T1" fmla="*/ 2052638 h 898"/>
                  <a:gd name="T2" fmla="*/ 0 w 899"/>
                  <a:gd name="T3" fmla="*/ 2286 h 898"/>
                  <a:gd name="T4" fmla="*/ 25155 w 899"/>
                  <a:gd name="T5" fmla="*/ 0 h 898"/>
                  <a:gd name="T6" fmla="*/ 2055813 w 899"/>
                  <a:gd name="T7" fmla="*/ 2027494 h 898"/>
                  <a:gd name="T8" fmla="*/ 2051239 w 899"/>
                  <a:gd name="T9" fmla="*/ 2052638 h 898"/>
                  <a:gd name="T10" fmla="*/ 0 60000 65536"/>
                  <a:gd name="T11" fmla="*/ 0 60000 65536"/>
                  <a:gd name="T12" fmla="*/ 0 60000 65536"/>
                  <a:gd name="T13" fmla="*/ 0 60000 65536"/>
                  <a:gd name="T14" fmla="*/ 0 60000 65536"/>
                  <a:gd name="T15" fmla="*/ 0 w 899"/>
                  <a:gd name="T16" fmla="*/ 0 h 898"/>
                  <a:gd name="T17" fmla="*/ 899 w 899"/>
                  <a:gd name="T18" fmla="*/ 898 h 898"/>
                </a:gdLst>
                <a:ahLst/>
                <a:cxnLst>
                  <a:cxn ang="T10">
                    <a:pos x="T0" y="T1"/>
                  </a:cxn>
                  <a:cxn ang="T11">
                    <a:pos x="T2" y="T3"/>
                  </a:cxn>
                  <a:cxn ang="T12">
                    <a:pos x="T4" y="T5"/>
                  </a:cxn>
                  <a:cxn ang="T13">
                    <a:pos x="T6" y="T7"/>
                  </a:cxn>
                  <a:cxn ang="T14">
                    <a:pos x="T8" y="T9"/>
                  </a:cxn>
                </a:cxnLst>
                <a:rect l="T15" t="T16" r="T17" b="T18"/>
                <a:pathLst>
                  <a:path w="899" h="898">
                    <a:moveTo>
                      <a:pt x="897" y="898"/>
                    </a:moveTo>
                    <a:cubicBezTo>
                      <a:pt x="0" y="1"/>
                      <a:pt x="0" y="1"/>
                      <a:pt x="0" y="1"/>
                    </a:cubicBezTo>
                    <a:cubicBezTo>
                      <a:pt x="4" y="1"/>
                      <a:pt x="8" y="0"/>
                      <a:pt x="11" y="0"/>
                    </a:cubicBezTo>
                    <a:cubicBezTo>
                      <a:pt x="899" y="887"/>
                      <a:pt x="899" y="887"/>
                      <a:pt x="899" y="887"/>
                    </a:cubicBezTo>
                    <a:cubicBezTo>
                      <a:pt x="898" y="891"/>
                      <a:pt x="898" y="895"/>
                      <a:pt x="897" y="89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1" name="Freeform 101"/>
              <p:cNvSpPr>
                <a:spLocks noChangeArrowheads="1"/>
              </p:cNvSpPr>
              <p:nvPr/>
            </p:nvSpPr>
            <p:spPr bwMode="auto">
              <a:xfrm>
                <a:off x="1654175" y="7937"/>
                <a:ext cx="1997075" cy="1995488"/>
              </a:xfrm>
              <a:custGeom>
                <a:avLst/>
                <a:gdLst>
                  <a:gd name="T0" fmla="*/ 1994787 w 873"/>
                  <a:gd name="T1" fmla="*/ 1995488 h 873"/>
                  <a:gd name="T2" fmla="*/ 0 w 873"/>
                  <a:gd name="T3" fmla="*/ 2286 h 873"/>
                  <a:gd name="T4" fmla="*/ 27451 w 873"/>
                  <a:gd name="T5" fmla="*/ 0 h 873"/>
                  <a:gd name="T6" fmla="*/ 1997075 w 873"/>
                  <a:gd name="T7" fmla="*/ 1968059 h 873"/>
                  <a:gd name="T8" fmla="*/ 1994787 w 873"/>
                  <a:gd name="T9" fmla="*/ 1995488 h 873"/>
                  <a:gd name="T10" fmla="*/ 0 60000 65536"/>
                  <a:gd name="T11" fmla="*/ 0 60000 65536"/>
                  <a:gd name="T12" fmla="*/ 0 60000 65536"/>
                  <a:gd name="T13" fmla="*/ 0 60000 65536"/>
                  <a:gd name="T14" fmla="*/ 0 60000 65536"/>
                  <a:gd name="T15" fmla="*/ 0 w 873"/>
                  <a:gd name="T16" fmla="*/ 0 h 873"/>
                  <a:gd name="T17" fmla="*/ 873 w 873"/>
                  <a:gd name="T18" fmla="*/ 873 h 873"/>
                </a:gdLst>
                <a:ahLst/>
                <a:cxnLst>
                  <a:cxn ang="T10">
                    <a:pos x="T0" y="T1"/>
                  </a:cxn>
                  <a:cxn ang="T11">
                    <a:pos x="T2" y="T3"/>
                  </a:cxn>
                  <a:cxn ang="T12">
                    <a:pos x="T4" y="T5"/>
                  </a:cxn>
                  <a:cxn ang="T13">
                    <a:pos x="T6" y="T7"/>
                  </a:cxn>
                  <a:cxn ang="T14">
                    <a:pos x="T8" y="T9"/>
                  </a:cxn>
                </a:cxnLst>
                <a:rect l="T15" t="T16" r="T17" b="T18"/>
                <a:pathLst>
                  <a:path w="873" h="873">
                    <a:moveTo>
                      <a:pt x="872" y="873"/>
                    </a:moveTo>
                    <a:cubicBezTo>
                      <a:pt x="0" y="1"/>
                      <a:pt x="0" y="1"/>
                      <a:pt x="0" y="1"/>
                    </a:cubicBezTo>
                    <a:cubicBezTo>
                      <a:pt x="4" y="0"/>
                      <a:pt x="8" y="0"/>
                      <a:pt x="12" y="0"/>
                    </a:cubicBezTo>
                    <a:cubicBezTo>
                      <a:pt x="873" y="861"/>
                      <a:pt x="873" y="861"/>
                      <a:pt x="873" y="861"/>
                    </a:cubicBezTo>
                    <a:cubicBezTo>
                      <a:pt x="872" y="865"/>
                      <a:pt x="872" y="869"/>
                      <a:pt x="872" y="87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 name="Freeform 102"/>
              <p:cNvSpPr>
                <a:spLocks noChangeArrowheads="1"/>
              </p:cNvSpPr>
              <p:nvPr/>
            </p:nvSpPr>
            <p:spPr bwMode="auto">
              <a:xfrm>
                <a:off x="1722438" y="3175"/>
                <a:ext cx="1931988" cy="1931988"/>
              </a:xfrm>
              <a:custGeom>
                <a:avLst/>
                <a:gdLst>
                  <a:gd name="T0" fmla="*/ 1929702 w 845"/>
                  <a:gd name="T1" fmla="*/ 1931988 h 845"/>
                  <a:gd name="T2" fmla="*/ 0 w 845"/>
                  <a:gd name="T3" fmla="*/ 0 h 845"/>
                  <a:gd name="T4" fmla="*/ 27437 w 845"/>
                  <a:gd name="T5" fmla="*/ 0 h 845"/>
                  <a:gd name="T6" fmla="*/ 1931988 w 845"/>
                  <a:gd name="T7" fmla="*/ 1902265 h 845"/>
                  <a:gd name="T8" fmla="*/ 1929702 w 845"/>
                  <a:gd name="T9" fmla="*/ 1931988 h 845"/>
                  <a:gd name="T10" fmla="*/ 0 60000 65536"/>
                  <a:gd name="T11" fmla="*/ 0 60000 65536"/>
                  <a:gd name="T12" fmla="*/ 0 60000 65536"/>
                  <a:gd name="T13" fmla="*/ 0 60000 65536"/>
                  <a:gd name="T14" fmla="*/ 0 60000 65536"/>
                  <a:gd name="T15" fmla="*/ 0 w 845"/>
                  <a:gd name="T16" fmla="*/ 0 h 845"/>
                  <a:gd name="T17" fmla="*/ 845 w 845"/>
                  <a:gd name="T18" fmla="*/ 845 h 845"/>
                </a:gdLst>
                <a:ahLst/>
                <a:cxnLst>
                  <a:cxn ang="T10">
                    <a:pos x="T0" y="T1"/>
                  </a:cxn>
                  <a:cxn ang="T11">
                    <a:pos x="T2" y="T3"/>
                  </a:cxn>
                  <a:cxn ang="T12">
                    <a:pos x="T4" y="T5"/>
                  </a:cxn>
                  <a:cxn ang="T13">
                    <a:pos x="T6" y="T7"/>
                  </a:cxn>
                  <a:cxn ang="T14">
                    <a:pos x="T8" y="T9"/>
                  </a:cxn>
                </a:cxnLst>
                <a:rect l="T15" t="T16" r="T17" b="T18"/>
                <a:pathLst>
                  <a:path w="845" h="845">
                    <a:moveTo>
                      <a:pt x="844" y="845"/>
                    </a:moveTo>
                    <a:cubicBezTo>
                      <a:pt x="0" y="0"/>
                      <a:pt x="0" y="0"/>
                      <a:pt x="0" y="0"/>
                    </a:cubicBezTo>
                    <a:cubicBezTo>
                      <a:pt x="4" y="0"/>
                      <a:pt x="8" y="0"/>
                      <a:pt x="12" y="0"/>
                    </a:cubicBezTo>
                    <a:cubicBezTo>
                      <a:pt x="845" y="832"/>
                      <a:pt x="845" y="832"/>
                      <a:pt x="845" y="832"/>
                    </a:cubicBezTo>
                    <a:cubicBezTo>
                      <a:pt x="844" y="836"/>
                      <a:pt x="844" y="841"/>
                      <a:pt x="844" y="84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3" name="Freeform 103"/>
              <p:cNvSpPr>
                <a:spLocks noChangeArrowheads="1"/>
              </p:cNvSpPr>
              <p:nvPr/>
            </p:nvSpPr>
            <p:spPr bwMode="auto">
              <a:xfrm>
                <a:off x="1793875" y="0"/>
                <a:ext cx="1860550" cy="1863725"/>
              </a:xfrm>
              <a:custGeom>
                <a:avLst/>
                <a:gdLst>
                  <a:gd name="T0" fmla="*/ 1860550 w 814"/>
                  <a:gd name="T1" fmla="*/ 1863725 h 815"/>
                  <a:gd name="T2" fmla="*/ 0 w 814"/>
                  <a:gd name="T3" fmla="*/ 0 h 815"/>
                  <a:gd name="T4" fmla="*/ 29714 w 814"/>
                  <a:gd name="T5" fmla="*/ 0 h 815"/>
                  <a:gd name="T6" fmla="*/ 1860550 w 814"/>
                  <a:gd name="T7" fmla="*/ 1833997 h 815"/>
                  <a:gd name="T8" fmla="*/ 1860550 w 814"/>
                  <a:gd name="T9" fmla="*/ 1863725 h 815"/>
                  <a:gd name="T10" fmla="*/ 0 60000 65536"/>
                  <a:gd name="T11" fmla="*/ 0 60000 65536"/>
                  <a:gd name="T12" fmla="*/ 0 60000 65536"/>
                  <a:gd name="T13" fmla="*/ 0 60000 65536"/>
                  <a:gd name="T14" fmla="*/ 0 60000 65536"/>
                  <a:gd name="T15" fmla="*/ 0 w 814"/>
                  <a:gd name="T16" fmla="*/ 0 h 815"/>
                  <a:gd name="T17" fmla="*/ 814 w 814"/>
                  <a:gd name="T18" fmla="*/ 815 h 815"/>
                </a:gdLst>
                <a:ahLst/>
                <a:cxnLst>
                  <a:cxn ang="T10">
                    <a:pos x="T0" y="T1"/>
                  </a:cxn>
                  <a:cxn ang="T11">
                    <a:pos x="T2" y="T3"/>
                  </a:cxn>
                  <a:cxn ang="T12">
                    <a:pos x="T4" y="T5"/>
                  </a:cxn>
                  <a:cxn ang="T13">
                    <a:pos x="T6" y="T7"/>
                  </a:cxn>
                  <a:cxn ang="T14">
                    <a:pos x="T8" y="T9"/>
                  </a:cxn>
                </a:cxnLst>
                <a:rect l="T15" t="T16" r="T17" b="T18"/>
                <a:pathLst>
                  <a:path w="814" h="815">
                    <a:moveTo>
                      <a:pt x="814" y="815"/>
                    </a:moveTo>
                    <a:cubicBezTo>
                      <a:pt x="0" y="0"/>
                      <a:pt x="0" y="0"/>
                      <a:pt x="0" y="0"/>
                    </a:cubicBezTo>
                    <a:cubicBezTo>
                      <a:pt x="4" y="0"/>
                      <a:pt x="8" y="0"/>
                      <a:pt x="13" y="0"/>
                    </a:cubicBezTo>
                    <a:cubicBezTo>
                      <a:pt x="814" y="802"/>
                      <a:pt x="814" y="802"/>
                      <a:pt x="814" y="802"/>
                    </a:cubicBezTo>
                    <a:cubicBezTo>
                      <a:pt x="814" y="806"/>
                      <a:pt x="814" y="810"/>
                      <a:pt x="814" y="81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4" name="Freeform 104"/>
              <p:cNvSpPr>
                <a:spLocks noChangeArrowheads="1"/>
              </p:cNvSpPr>
              <p:nvPr/>
            </p:nvSpPr>
            <p:spPr bwMode="auto">
              <a:xfrm>
                <a:off x="1866900" y="0"/>
                <a:ext cx="1787525" cy="1789113"/>
              </a:xfrm>
              <a:custGeom>
                <a:avLst/>
                <a:gdLst>
                  <a:gd name="T0" fmla="*/ 1787525 w 782"/>
                  <a:gd name="T1" fmla="*/ 1759371 h 782"/>
                  <a:gd name="T2" fmla="*/ 1787525 w 782"/>
                  <a:gd name="T3" fmla="*/ 1789113 h 782"/>
                  <a:gd name="T4" fmla="*/ 0 w 782"/>
                  <a:gd name="T5" fmla="*/ 0 h 782"/>
                  <a:gd name="T6" fmla="*/ 29716 w 782"/>
                  <a:gd name="T7" fmla="*/ 2288 h 782"/>
                  <a:gd name="T8" fmla="*/ 1787525 w 782"/>
                  <a:gd name="T9" fmla="*/ 1759371 h 782"/>
                  <a:gd name="T10" fmla="*/ 0 60000 65536"/>
                  <a:gd name="T11" fmla="*/ 0 60000 65536"/>
                  <a:gd name="T12" fmla="*/ 0 60000 65536"/>
                  <a:gd name="T13" fmla="*/ 0 60000 65536"/>
                  <a:gd name="T14" fmla="*/ 0 60000 65536"/>
                  <a:gd name="T15" fmla="*/ 0 w 782"/>
                  <a:gd name="T16" fmla="*/ 0 h 782"/>
                  <a:gd name="T17" fmla="*/ 782 w 782"/>
                  <a:gd name="T18" fmla="*/ 782 h 782"/>
                </a:gdLst>
                <a:ahLst/>
                <a:cxnLst>
                  <a:cxn ang="T10">
                    <a:pos x="T0" y="T1"/>
                  </a:cxn>
                  <a:cxn ang="T11">
                    <a:pos x="T2" y="T3"/>
                  </a:cxn>
                  <a:cxn ang="T12">
                    <a:pos x="T4" y="T5"/>
                  </a:cxn>
                  <a:cxn ang="T13">
                    <a:pos x="T6" y="T7"/>
                  </a:cxn>
                  <a:cxn ang="T14">
                    <a:pos x="T8" y="T9"/>
                  </a:cxn>
                </a:cxnLst>
                <a:rect l="T15" t="T16" r="T17" b="T18"/>
                <a:pathLst>
                  <a:path w="782" h="782">
                    <a:moveTo>
                      <a:pt x="782" y="769"/>
                    </a:moveTo>
                    <a:cubicBezTo>
                      <a:pt x="782" y="774"/>
                      <a:pt x="782" y="778"/>
                      <a:pt x="782" y="782"/>
                    </a:cubicBezTo>
                    <a:cubicBezTo>
                      <a:pt x="0" y="0"/>
                      <a:pt x="0" y="0"/>
                      <a:pt x="0" y="0"/>
                    </a:cubicBezTo>
                    <a:cubicBezTo>
                      <a:pt x="4" y="0"/>
                      <a:pt x="9" y="1"/>
                      <a:pt x="13" y="1"/>
                    </a:cubicBezTo>
                    <a:lnTo>
                      <a:pt x="782" y="769"/>
                    </a:ln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5" name="Freeform 105"/>
              <p:cNvSpPr>
                <a:spLocks noChangeArrowheads="1"/>
              </p:cNvSpPr>
              <p:nvPr/>
            </p:nvSpPr>
            <p:spPr bwMode="auto">
              <a:xfrm>
                <a:off x="1944688" y="4762"/>
                <a:ext cx="1708150" cy="1708150"/>
              </a:xfrm>
              <a:custGeom>
                <a:avLst/>
                <a:gdLst>
                  <a:gd name="T0" fmla="*/ 32014 w 747"/>
                  <a:gd name="T1" fmla="*/ 2287 h 747"/>
                  <a:gd name="T2" fmla="*/ 1705863 w 747"/>
                  <a:gd name="T3" fmla="*/ 1676136 h 747"/>
                  <a:gd name="T4" fmla="*/ 1708150 w 747"/>
                  <a:gd name="T5" fmla="*/ 1708150 h 747"/>
                  <a:gd name="T6" fmla="*/ 0 w 747"/>
                  <a:gd name="T7" fmla="*/ 0 h 747"/>
                  <a:gd name="T8" fmla="*/ 32014 w 747"/>
                  <a:gd name="T9" fmla="*/ 2287 h 747"/>
                  <a:gd name="T10" fmla="*/ 0 60000 65536"/>
                  <a:gd name="T11" fmla="*/ 0 60000 65536"/>
                  <a:gd name="T12" fmla="*/ 0 60000 65536"/>
                  <a:gd name="T13" fmla="*/ 0 60000 65536"/>
                  <a:gd name="T14" fmla="*/ 0 60000 65536"/>
                  <a:gd name="T15" fmla="*/ 0 w 747"/>
                  <a:gd name="T16" fmla="*/ 0 h 747"/>
                  <a:gd name="T17" fmla="*/ 747 w 747"/>
                  <a:gd name="T18" fmla="*/ 747 h 747"/>
                </a:gdLst>
                <a:ahLst/>
                <a:cxnLst>
                  <a:cxn ang="T10">
                    <a:pos x="T0" y="T1"/>
                  </a:cxn>
                  <a:cxn ang="T11">
                    <a:pos x="T2" y="T3"/>
                  </a:cxn>
                  <a:cxn ang="T12">
                    <a:pos x="T4" y="T5"/>
                  </a:cxn>
                  <a:cxn ang="T13">
                    <a:pos x="T6" y="T7"/>
                  </a:cxn>
                  <a:cxn ang="T14">
                    <a:pos x="T8" y="T9"/>
                  </a:cxn>
                </a:cxnLst>
                <a:rect l="T15" t="T16" r="T17" b="T18"/>
                <a:pathLst>
                  <a:path w="747" h="747">
                    <a:moveTo>
                      <a:pt x="14" y="1"/>
                    </a:moveTo>
                    <a:cubicBezTo>
                      <a:pt x="746" y="733"/>
                      <a:pt x="746" y="733"/>
                      <a:pt x="746" y="733"/>
                    </a:cubicBezTo>
                    <a:cubicBezTo>
                      <a:pt x="746" y="738"/>
                      <a:pt x="746" y="742"/>
                      <a:pt x="747" y="747"/>
                    </a:cubicBezTo>
                    <a:cubicBezTo>
                      <a:pt x="0" y="0"/>
                      <a:pt x="0" y="0"/>
                      <a:pt x="0" y="0"/>
                    </a:cubicBezTo>
                    <a:cubicBezTo>
                      <a:pt x="4" y="0"/>
                      <a:pt x="9" y="0"/>
                      <a:pt x="14" y="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6" name="Freeform 106"/>
              <p:cNvSpPr>
                <a:spLocks noChangeArrowheads="1"/>
              </p:cNvSpPr>
              <p:nvPr/>
            </p:nvSpPr>
            <p:spPr bwMode="auto">
              <a:xfrm>
                <a:off x="2024063" y="11112"/>
                <a:ext cx="1622425" cy="1622425"/>
              </a:xfrm>
              <a:custGeom>
                <a:avLst/>
                <a:gdLst>
                  <a:gd name="T0" fmla="*/ 32037 w 709"/>
                  <a:gd name="T1" fmla="*/ 2288 h 709"/>
                  <a:gd name="T2" fmla="*/ 1617848 w 709"/>
                  <a:gd name="T3" fmla="*/ 1588100 h 709"/>
                  <a:gd name="T4" fmla="*/ 1622425 w 709"/>
                  <a:gd name="T5" fmla="*/ 1622425 h 709"/>
                  <a:gd name="T6" fmla="*/ 0 w 709"/>
                  <a:gd name="T7" fmla="*/ 0 h 709"/>
                  <a:gd name="T8" fmla="*/ 32037 w 709"/>
                  <a:gd name="T9" fmla="*/ 2288 h 709"/>
                  <a:gd name="T10" fmla="*/ 0 60000 65536"/>
                  <a:gd name="T11" fmla="*/ 0 60000 65536"/>
                  <a:gd name="T12" fmla="*/ 0 60000 65536"/>
                  <a:gd name="T13" fmla="*/ 0 60000 65536"/>
                  <a:gd name="T14" fmla="*/ 0 60000 65536"/>
                  <a:gd name="T15" fmla="*/ 0 w 709"/>
                  <a:gd name="T16" fmla="*/ 0 h 709"/>
                  <a:gd name="T17" fmla="*/ 709 w 709"/>
                  <a:gd name="T18" fmla="*/ 709 h 709"/>
                </a:gdLst>
                <a:ahLst/>
                <a:cxnLst>
                  <a:cxn ang="T10">
                    <a:pos x="T0" y="T1"/>
                  </a:cxn>
                  <a:cxn ang="T11">
                    <a:pos x="T2" y="T3"/>
                  </a:cxn>
                  <a:cxn ang="T12">
                    <a:pos x="T4" y="T5"/>
                  </a:cxn>
                  <a:cxn ang="T13">
                    <a:pos x="T6" y="T7"/>
                  </a:cxn>
                  <a:cxn ang="T14">
                    <a:pos x="T8" y="T9"/>
                  </a:cxn>
                </a:cxnLst>
                <a:rect l="T15" t="T16" r="T17" b="T18"/>
                <a:pathLst>
                  <a:path w="709" h="709">
                    <a:moveTo>
                      <a:pt x="14" y="1"/>
                    </a:moveTo>
                    <a:cubicBezTo>
                      <a:pt x="707" y="694"/>
                      <a:pt x="707" y="694"/>
                      <a:pt x="707" y="694"/>
                    </a:cubicBezTo>
                    <a:cubicBezTo>
                      <a:pt x="708" y="699"/>
                      <a:pt x="708" y="704"/>
                      <a:pt x="709" y="709"/>
                    </a:cubicBezTo>
                    <a:cubicBezTo>
                      <a:pt x="0" y="0"/>
                      <a:pt x="0" y="0"/>
                      <a:pt x="0" y="0"/>
                    </a:cubicBezTo>
                    <a:cubicBezTo>
                      <a:pt x="5" y="0"/>
                      <a:pt x="9" y="1"/>
                      <a:pt x="14" y="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7" name="Freeform 107"/>
              <p:cNvSpPr>
                <a:spLocks noChangeArrowheads="1"/>
              </p:cNvSpPr>
              <p:nvPr/>
            </p:nvSpPr>
            <p:spPr bwMode="auto">
              <a:xfrm>
                <a:off x="2109788" y="23812"/>
                <a:ext cx="1524000" cy="1524000"/>
              </a:xfrm>
              <a:custGeom>
                <a:avLst/>
                <a:gdLst>
                  <a:gd name="T0" fmla="*/ 34273 w 667"/>
                  <a:gd name="T1" fmla="*/ 4570 h 667"/>
                  <a:gd name="T2" fmla="*/ 1517145 w 667"/>
                  <a:gd name="T3" fmla="*/ 1487442 h 667"/>
                  <a:gd name="T4" fmla="*/ 1524000 w 667"/>
                  <a:gd name="T5" fmla="*/ 1524000 h 667"/>
                  <a:gd name="T6" fmla="*/ 0 w 667"/>
                  <a:gd name="T7" fmla="*/ 0 h 667"/>
                  <a:gd name="T8" fmla="*/ 34273 w 667"/>
                  <a:gd name="T9" fmla="*/ 4570 h 667"/>
                  <a:gd name="T10" fmla="*/ 0 60000 65536"/>
                  <a:gd name="T11" fmla="*/ 0 60000 65536"/>
                  <a:gd name="T12" fmla="*/ 0 60000 65536"/>
                  <a:gd name="T13" fmla="*/ 0 60000 65536"/>
                  <a:gd name="T14" fmla="*/ 0 60000 65536"/>
                  <a:gd name="T15" fmla="*/ 0 w 667"/>
                  <a:gd name="T16" fmla="*/ 0 h 667"/>
                  <a:gd name="T17" fmla="*/ 667 w 667"/>
                  <a:gd name="T18" fmla="*/ 667 h 667"/>
                </a:gdLst>
                <a:ahLst/>
                <a:cxnLst>
                  <a:cxn ang="T10">
                    <a:pos x="T0" y="T1"/>
                  </a:cxn>
                  <a:cxn ang="T11">
                    <a:pos x="T2" y="T3"/>
                  </a:cxn>
                  <a:cxn ang="T12">
                    <a:pos x="T4" y="T5"/>
                  </a:cxn>
                  <a:cxn ang="T13">
                    <a:pos x="T6" y="T7"/>
                  </a:cxn>
                  <a:cxn ang="T14">
                    <a:pos x="T8" y="T9"/>
                  </a:cxn>
                </a:cxnLst>
                <a:rect l="T15" t="T16" r="T17" b="T18"/>
                <a:pathLst>
                  <a:path w="667" h="667">
                    <a:moveTo>
                      <a:pt x="15" y="2"/>
                    </a:moveTo>
                    <a:cubicBezTo>
                      <a:pt x="664" y="651"/>
                      <a:pt x="664" y="651"/>
                      <a:pt x="664" y="651"/>
                    </a:cubicBezTo>
                    <a:cubicBezTo>
                      <a:pt x="665" y="656"/>
                      <a:pt x="666" y="662"/>
                      <a:pt x="667" y="667"/>
                    </a:cubicBezTo>
                    <a:cubicBezTo>
                      <a:pt x="0" y="0"/>
                      <a:pt x="0" y="0"/>
                      <a:pt x="0" y="0"/>
                    </a:cubicBezTo>
                    <a:cubicBezTo>
                      <a:pt x="5" y="0"/>
                      <a:pt x="10" y="1"/>
                      <a:pt x="15" y="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8" name="Freeform 108"/>
              <p:cNvSpPr>
                <a:spLocks noChangeArrowheads="1"/>
              </p:cNvSpPr>
              <p:nvPr/>
            </p:nvSpPr>
            <p:spPr bwMode="auto">
              <a:xfrm>
                <a:off x="2198688" y="39687"/>
                <a:ext cx="1419225" cy="1417638"/>
              </a:xfrm>
              <a:custGeom>
                <a:avLst/>
                <a:gdLst>
                  <a:gd name="T0" fmla="*/ 36566 w 621"/>
                  <a:gd name="T1" fmla="*/ 6860 h 620"/>
                  <a:gd name="T2" fmla="*/ 1410083 w 621"/>
                  <a:gd name="T3" fmla="*/ 1381054 h 620"/>
                  <a:gd name="T4" fmla="*/ 1419225 w 621"/>
                  <a:gd name="T5" fmla="*/ 1417638 h 620"/>
                  <a:gd name="T6" fmla="*/ 0 w 621"/>
                  <a:gd name="T7" fmla="*/ 0 h 620"/>
                  <a:gd name="T8" fmla="*/ 36566 w 621"/>
                  <a:gd name="T9" fmla="*/ 6860 h 620"/>
                  <a:gd name="T10" fmla="*/ 0 60000 65536"/>
                  <a:gd name="T11" fmla="*/ 0 60000 65536"/>
                  <a:gd name="T12" fmla="*/ 0 60000 65536"/>
                  <a:gd name="T13" fmla="*/ 0 60000 65536"/>
                  <a:gd name="T14" fmla="*/ 0 60000 65536"/>
                  <a:gd name="T15" fmla="*/ 0 w 621"/>
                  <a:gd name="T16" fmla="*/ 0 h 620"/>
                  <a:gd name="T17" fmla="*/ 621 w 621"/>
                  <a:gd name="T18" fmla="*/ 620 h 620"/>
                </a:gdLst>
                <a:ahLst/>
                <a:cxnLst>
                  <a:cxn ang="T10">
                    <a:pos x="T0" y="T1"/>
                  </a:cxn>
                  <a:cxn ang="T11">
                    <a:pos x="T2" y="T3"/>
                  </a:cxn>
                  <a:cxn ang="T12">
                    <a:pos x="T4" y="T5"/>
                  </a:cxn>
                  <a:cxn ang="T13">
                    <a:pos x="T6" y="T7"/>
                  </a:cxn>
                  <a:cxn ang="T14">
                    <a:pos x="T8" y="T9"/>
                  </a:cxn>
                </a:cxnLst>
                <a:rect l="T15" t="T16" r="T17" b="T18"/>
                <a:pathLst>
                  <a:path w="621" h="620">
                    <a:moveTo>
                      <a:pt x="16" y="3"/>
                    </a:moveTo>
                    <a:cubicBezTo>
                      <a:pt x="617" y="604"/>
                      <a:pt x="617" y="604"/>
                      <a:pt x="617" y="604"/>
                    </a:cubicBezTo>
                    <a:cubicBezTo>
                      <a:pt x="619" y="609"/>
                      <a:pt x="620" y="615"/>
                      <a:pt x="621" y="620"/>
                    </a:cubicBezTo>
                    <a:cubicBezTo>
                      <a:pt x="0" y="0"/>
                      <a:pt x="0" y="0"/>
                      <a:pt x="0" y="0"/>
                    </a:cubicBezTo>
                    <a:cubicBezTo>
                      <a:pt x="5" y="1"/>
                      <a:pt x="11" y="2"/>
                      <a:pt x="16" y="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9" name="Freeform 109"/>
              <p:cNvSpPr>
                <a:spLocks noChangeArrowheads="1"/>
              </p:cNvSpPr>
              <p:nvPr/>
            </p:nvSpPr>
            <p:spPr bwMode="auto">
              <a:xfrm>
                <a:off x="2293938" y="60325"/>
                <a:ext cx="1301750" cy="1300163"/>
              </a:xfrm>
              <a:custGeom>
                <a:avLst/>
                <a:gdLst>
                  <a:gd name="T0" fmla="*/ 41180 w 569"/>
                  <a:gd name="T1" fmla="*/ 11425 h 569"/>
                  <a:gd name="T2" fmla="*/ 1290311 w 569"/>
                  <a:gd name="T3" fmla="*/ 1261318 h 569"/>
                  <a:gd name="T4" fmla="*/ 1301750 w 569"/>
                  <a:gd name="T5" fmla="*/ 1300163 h 569"/>
                  <a:gd name="T6" fmla="*/ 0 w 569"/>
                  <a:gd name="T7" fmla="*/ 0 h 569"/>
                  <a:gd name="T8" fmla="*/ 41180 w 569"/>
                  <a:gd name="T9" fmla="*/ 11425 h 569"/>
                  <a:gd name="T10" fmla="*/ 0 60000 65536"/>
                  <a:gd name="T11" fmla="*/ 0 60000 65536"/>
                  <a:gd name="T12" fmla="*/ 0 60000 65536"/>
                  <a:gd name="T13" fmla="*/ 0 60000 65536"/>
                  <a:gd name="T14" fmla="*/ 0 60000 65536"/>
                  <a:gd name="T15" fmla="*/ 0 w 569"/>
                  <a:gd name="T16" fmla="*/ 0 h 569"/>
                  <a:gd name="T17" fmla="*/ 569 w 569"/>
                  <a:gd name="T18" fmla="*/ 569 h 569"/>
                </a:gdLst>
                <a:ahLst/>
                <a:cxnLst>
                  <a:cxn ang="T10">
                    <a:pos x="T0" y="T1"/>
                  </a:cxn>
                  <a:cxn ang="T11">
                    <a:pos x="T2" y="T3"/>
                  </a:cxn>
                  <a:cxn ang="T12">
                    <a:pos x="T4" y="T5"/>
                  </a:cxn>
                  <a:cxn ang="T13">
                    <a:pos x="T6" y="T7"/>
                  </a:cxn>
                  <a:cxn ang="T14">
                    <a:pos x="T8" y="T9"/>
                  </a:cxn>
                </a:cxnLst>
                <a:rect l="T15" t="T16" r="T17" b="T18"/>
                <a:pathLst>
                  <a:path w="569" h="569">
                    <a:moveTo>
                      <a:pt x="18" y="5"/>
                    </a:moveTo>
                    <a:cubicBezTo>
                      <a:pt x="564" y="552"/>
                      <a:pt x="564" y="552"/>
                      <a:pt x="564" y="552"/>
                    </a:cubicBezTo>
                    <a:cubicBezTo>
                      <a:pt x="566" y="558"/>
                      <a:pt x="567" y="563"/>
                      <a:pt x="569" y="569"/>
                    </a:cubicBezTo>
                    <a:cubicBezTo>
                      <a:pt x="0" y="0"/>
                      <a:pt x="0" y="0"/>
                      <a:pt x="0" y="0"/>
                    </a:cubicBezTo>
                    <a:cubicBezTo>
                      <a:pt x="6" y="2"/>
                      <a:pt x="12" y="4"/>
                      <a:pt x="18" y="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40" name="Freeform 110"/>
              <p:cNvSpPr>
                <a:spLocks noChangeArrowheads="1"/>
              </p:cNvSpPr>
              <p:nvPr/>
            </p:nvSpPr>
            <p:spPr bwMode="auto">
              <a:xfrm>
                <a:off x="2400300" y="92075"/>
                <a:ext cx="1163638" cy="1165225"/>
              </a:xfrm>
              <a:custGeom>
                <a:avLst/>
                <a:gdLst>
                  <a:gd name="T0" fmla="*/ 43436 w 509"/>
                  <a:gd name="T1" fmla="*/ 15993 h 510"/>
                  <a:gd name="T2" fmla="*/ 1149921 w 509"/>
                  <a:gd name="T3" fmla="*/ 1119530 h 510"/>
                  <a:gd name="T4" fmla="*/ 1163638 w 509"/>
                  <a:gd name="T5" fmla="*/ 1165225 h 510"/>
                  <a:gd name="T6" fmla="*/ 0 w 509"/>
                  <a:gd name="T7" fmla="*/ 0 h 510"/>
                  <a:gd name="T8" fmla="*/ 43436 w 509"/>
                  <a:gd name="T9" fmla="*/ 15993 h 510"/>
                  <a:gd name="T10" fmla="*/ 0 60000 65536"/>
                  <a:gd name="T11" fmla="*/ 0 60000 65536"/>
                  <a:gd name="T12" fmla="*/ 0 60000 65536"/>
                  <a:gd name="T13" fmla="*/ 0 60000 65536"/>
                  <a:gd name="T14" fmla="*/ 0 60000 65536"/>
                  <a:gd name="T15" fmla="*/ 0 w 509"/>
                  <a:gd name="T16" fmla="*/ 0 h 510"/>
                  <a:gd name="T17" fmla="*/ 509 w 509"/>
                  <a:gd name="T18" fmla="*/ 510 h 510"/>
                </a:gdLst>
                <a:ahLst/>
                <a:cxnLst>
                  <a:cxn ang="T10">
                    <a:pos x="T0" y="T1"/>
                  </a:cxn>
                  <a:cxn ang="T11">
                    <a:pos x="T2" y="T3"/>
                  </a:cxn>
                  <a:cxn ang="T12">
                    <a:pos x="T4" y="T5"/>
                  </a:cxn>
                  <a:cxn ang="T13">
                    <a:pos x="T6" y="T7"/>
                  </a:cxn>
                  <a:cxn ang="T14">
                    <a:pos x="T8" y="T9"/>
                  </a:cxn>
                </a:cxnLst>
                <a:rect l="T15" t="T16" r="T17" b="T18"/>
                <a:pathLst>
                  <a:path w="509" h="510">
                    <a:moveTo>
                      <a:pt x="19" y="7"/>
                    </a:moveTo>
                    <a:cubicBezTo>
                      <a:pt x="503" y="490"/>
                      <a:pt x="503" y="490"/>
                      <a:pt x="503" y="490"/>
                    </a:cubicBezTo>
                    <a:cubicBezTo>
                      <a:pt x="505" y="497"/>
                      <a:pt x="507" y="503"/>
                      <a:pt x="509" y="510"/>
                    </a:cubicBezTo>
                    <a:cubicBezTo>
                      <a:pt x="0" y="0"/>
                      <a:pt x="0" y="0"/>
                      <a:pt x="0" y="0"/>
                    </a:cubicBezTo>
                    <a:cubicBezTo>
                      <a:pt x="6" y="2"/>
                      <a:pt x="13" y="4"/>
                      <a:pt x="19" y="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41" name="Freeform 111"/>
              <p:cNvSpPr>
                <a:spLocks noChangeArrowheads="1"/>
              </p:cNvSpPr>
              <p:nvPr/>
            </p:nvSpPr>
            <p:spPr bwMode="auto">
              <a:xfrm>
                <a:off x="2514600" y="134937"/>
                <a:ext cx="1008063" cy="1006475"/>
              </a:xfrm>
              <a:custGeom>
                <a:avLst/>
                <a:gdLst>
                  <a:gd name="T0" fmla="*/ 52575 w 441"/>
                  <a:gd name="T1" fmla="*/ 20587 h 440"/>
                  <a:gd name="T2" fmla="*/ 985204 w 441"/>
                  <a:gd name="T3" fmla="*/ 953864 h 440"/>
                  <a:gd name="T4" fmla="*/ 1008063 w 441"/>
                  <a:gd name="T5" fmla="*/ 1006475 h 440"/>
                  <a:gd name="T6" fmla="*/ 0 w 441"/>
                  <a:gd name="T7" fmla="*/ 0 h 440"/>
                  <a:gd name="T8" fmla="*/ 52575 w 441"/>
                  <a:gd name="T9" fmla="*/ 20587 h 440"/>
                  <a:gd name="T10" fmla="*/ 0 60000 65536"/>
                  <a:gd name="T11" fmla="*/ 0 60000 65536"/>
                  <a:gd name="T12" fmla="*/ 0 60000 65536"/>
                  <a:gd name="T13" fmla="*/ 0 60000 65536"/>
                  <a:gd name="T14" fmla="*/ 0 60000 65536"/>
                  <a:gd name="T15" fmla="*/ 0 w 441"/>
                  <a:gd name="T16" fmla="*/ 0 h 440"/>
                  <a:gd name="T17" fmla="*/ 441 w 441"/>
                  <a:gd name="T18" fmla="*/ 440 h 440"/>
                </a:gdLst>
                <a:ahLst/>
                <a:cxnLst>
                  <a:cxn ang="T10">
                    <a:pos x="T0" y="T1"/>
                  </a:cxn>
                  <a:cxn ang="T11">
                    <a:pos x="T2" y="T3"/>
                  </a:cxn>
                  <a:cxn ang="T12">
                    <a:pos x="T4" y="T5"/>
                  </a:cxn>
                  <a:cxn ang="T13">
                    <a:pos x="T6" y="T7"/>
                  </a:cxn>
                  <a:cxn ang="T14">
                    <a:pos x="T8" y="T9"/>
                  </a:cxn>
                </a:cxnLst>
                <a:rect l="T15" t="T16" r="T17" b="T18"/>
                <a:pathLst>
                  <a:path w="441" h="440">
                    <a:moveTo>
                      <a:pt x="23" y="9"/>
                    </a:moveTo>
                    <a:cubicBezTo>
                      <a:pt x="431" y="417"/>
                      <a:pt x="431" y="417"/>
                      <a:pt x="431" y="417"/>
                    </a:cubicBezTo>
                    <a:cubicBezTo>
                      <a:pt x="435" y="425"/>
                      <a:pt x="438" y="432"/>
                      <a:pt x="441" y="440"/>
                    </a:cubicBezTo>
                    <a:cubicBezTo>
                      <a:pt x="0" y="0"/>
                      <a:pt x="0" y="0"/>
                      <a:pt x="0" y="0"/>
                    </a:cubicBezTo>
                    <a:cubicBezTo>
                      <a:pt x="8" y="3"/>
                      <a:pt x="16" y="6"/>
                      <a:pt x="23" y="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42" name="Freeform 112"/>
              <p:cNvSpPr>
                <a:spLocks noChangeArrowheads="1"/>
              </p:cNvSpPr>
              <p:nvPr/>
            </p:nvSpPr>
            <p:spPr bwMode="auto">
              <a:xfrm>
                <a:off x="2649538" y="195262"/>
                <a:ext cx="811213" cy="811213"/>
              </a:xfrm>
              <a:custGeom>
                <a:avLst/>
                <a:gdLst>
                  <a:gd name="T0" fmla="*/ 63983 w 355"/>
                  <a:gd name="T1" fmla="*/ 34277 h 355"/>
                  <a:gd name="T2" fmla="*/ 779222 w 355"/>
                  <a:gd name="T3" fmla="*/ 749515 h 355"/>
                  <a:gd name="T4" fmla="*/ 811213 w 355"/>
                  <a:gd name="T5" fmla="*/ 811213 h 355"/>
                  <a:gd name="T6" fmla="*/ 0 w 355"/>
                  <a:gd name="T7" fmla="*/ 0 h 355"/>
                  <a:gd name="T8" fmla="*/ 63983 w 355"/>
                  <a:gd name="T9" fmla="*/ 34277 h 355"/>
                  <a:gd name="T10" fmla="*/ 0 60000 65536"/>
                  <a:gd name="T11" fmla="*/ 0 60000 65536"/>
                  <a:gd name="T12" fmla="*/ 0 60000 65536"/>
                  <a:gd name="T13" fmla="*/ 0 60000 65536"/>
                  <a:gd name="T14" fmla="*/ 0 60000 65536"/>
                  <a:gd name="T15" fmla="*/ 0 w 355"/>
                  <a:gd name="T16" fmla="*/ 0 h 355"/>
                  <a:gd name="T17" fmla="*/ 355 w 355"/>
                  <a:gd name="T18" fmla="*/ 355 h 355"/>
                </a:gdLst>
                <a:ahLst/>
                <a:cxnLst>
                  <a:cxn ang="T10">
                    <a:pos x="T0" y="T1"/>
                  </a:cxn>
                  <a:cxn ang="T11">
                    <a:pos x="T2" y="T3"/>
                  </a:cxn>
                  <a:cxn ang="T12">
                    <a:pos x="T4" y="T5"/>
                  </a:cxn>
                  <a:cxn ang="T13">
                    <a:pos x="T6" y="T7"/>
                  </a:cxn>
                  <a:cxn ang="T14">
                    <a:pos x="T8" y="T9"/>
                  </a:cxn>
                </a:cxnLst>
                <a:rect l="T15" t="T16" r="T17" b="T18"/>
                <a:pathLst>
                  <a:path w="355" h="355">
                    <a:moveTo>
                      <a:pt x="28" y="15"/>
                    </a:moveTo>
                    <a:cubicBezTo>
                      <a:pt x="341" y="328"/>
                      <a:pt x="341" y="328"/>
                      <a:pt x="341" y="328"/>
                    </a:cubicBezTo>
                    <a:cubicBezTo>
                      <a:pt x="346" y="337"/>
                      <a:pt x="350" y="346"/>
                      <a:pt x="355" y="355"/>
                    </a:cubicBezTo>
                    <a:cubicBezTo>
                      <a:pt x="0" y="0"/>
                      <a:pt x="0" y="0"/>
                      <a:pt x="0" y="0"/>
                    </a:cubicBezTo>
                    <a:cubicBezTo>
                      <a:pt x="10" y="5"/>
                      <a:pt x="19" y="10"/>
                      <a:pt x="28" y="1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43" name="Freeform 113"/>
              <p:cNvSpPr>
                <a:spLocks noChangeArrowheads="1"/>
              </p:cNvSpPr>
              <p:nvPr/>
            </p:nvSpPr>
            <p:spPr bwMode="auto">
              <a:xfrm>
                <a:off x="2822575" y="295275"/>
                <a:ext cx="538163" cy="536575"/>
              </a:xfrm>
              <a:custGeom>
                <a:avLst/>
                <a:gdLst>
                  <a:gd name="T0" fmla="*/ 98472 w 235"/>
                  <a:gd name="T1" fmla="*/ 68499 h 235"/>
                  <a:gd name="T2" fmla="*/ 471751 w 235"/>
                  <a:gd name="T3" fmla="*/ 440676 h 235"/>
                  <a:gd name="T4" fmla="*/ 538163 w 235"/>
                  <a:gd name="T5" fmla="*/ 536575 h 235"/>
                  <a:gd name="T6" fmla="*/ 0 w 235"/>
                  <a:gd name="T7" fmla="*/ 0 h 235"/>
                  <a:gd name="T8" fmla="*/ 98472 w 235"/>
                  <a:gd name="T9" fmla="*/ 68499 h 235"/>
                  <a:gd name="T10" fmla="*/ 0 60000 65536"/>
                  <a:gd name="T11" fmla="*/ 0 60000 65536"/>
                  <a:gd name="T12" fmla="*/ 0 60000 65536"/>
                  <a:gd name="T13" fmla="*/ 0 60000 65536"/>
                  <a:gd name="T14" fmla="*/ 0 60000 65536"/>
                  <a:gd name="T15" fmla="*/ 0 w 235"/>
                  <a:gd name="T16" fmla="*/ 0 h 235"/>
                  <a:gd name="T17" fmla="*/ 235 w 235"/>
                  <a:gd name="T18" fmla="*/ 235 h 235"/>
                </a:gdLst>
                <a:ahLst/>
                <a:cxnLst>
                  <a:cxn ang="T10">
                    <a:pos x="T0" y="T1"/>
                  </a:cxn>
                  <a:cxn ang="T11">
                    <a:pos x="T2" y="T3"/>
                  </a:cxn>
                  <a:cxn ang="T12">
                    <a:pos x="T4" y="T5"/>
                  </a:cxn>
                  <a:cxn ang="T13">
                    <a:pos x="T6" y="T7"/>
                  </a:cxn>
                  <a:cxn ang="T14">
                    <a:pos x="T8" y="T9"/>
                  </a:cxn>
                </a:cxnLst>
                <a:rect l="T15" t="T16" r="T17" b="T18"/>
                <a:pathLst>
                  <a:path w="235" h="235">
                    <a:moveTo>
                      <a:pt x="43" y="30"/>
                    </a:moveTo>
                    <a:cubicBezTo>
                      <a:pt x="206" y="193"/>
                      <a:pt x="206" y="193"/>
                      <a:pt x="206" y="193"/>
                    </a:cubicBezTo>
                    <a:cubicBezTo>
                      <a:pt x="216" y="206"/>
                      <a:pt x="226" y="221"/>
                      <a:pt x="235" y="235"/>
                    </a:cubicBezTo>
                    <a:cubicBezTo>
                      <a:pt x="0" y="0"/>
                      <a:pt x="0" y="0"/>
                      <a:pt x="0" y="0"/>
                    </a:cubicBezTo>
                    <a:cubicBezTo>
                      <a:pt x="15" y="9"/>
                      <a:pt x="29" y="19"/>
                      <a:pt x="43" y="30"/>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44" name="Rectangle 117"/>
              <p:cNvSpPr>
                <a:spLocks noChangeArrowheads="1"/>
              </p:cNvSpPr>
              <p:nvPr/>
            </p:nvSpPr>
            <p:spPr bwMode="auto">
              <a:xfrm>
                <a:off x="3498850" y="974725"/>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441" name="Freeform 114"/>
            <p:cNvSpPr>
              <a:spLocks noChangeArrowheads="1"/>
            </p:cNvSpPr>
            <p:nvPr/>
          </p:nvSpPr>
          <p:spPr bwMode="auto">
            <a:xfrm>
              <a:off x="4247318" y="4579910"/>
              <a:ext cx="3379787" cy="1128712"/>
            </a:xfrm>
            <a:custGeom>
              <a:avLst/>
              <a:gdLst>
                <a:gd name="T0" fmla="*/ 0 w 1478"/>
                <a:gd name="T1" fmla="*/ 0 h 494"/>
                <a:gd name="T2" fmla="*/ 1689894 w 1478"/>
                <a:gd name="T3" fmla="*/ 1128712 h 494"/>
                <a:gd name="T4" fmla="*/ 3379787 w 1478"/>
                <a:gd name="T5" fmla="*/ 0 h 494"/>
                <a:gd name="T6" fmla="*/ 0 w 1478"/>
                <a:gd name="T7" fmla="*/ 0 h 494"/>
                <a:gd name="T8" fmla="*/ 0 60000 65536"/>
                <a:gd name="T9" fmla="*/ 0 60000 65536"/>
                <a:gd name="T10" fmla="*/ 0 60000 65536"/>
                <a:gd name="T11" fmla="*/ 0 60000 65536"/>
                <a:gd name="T12" fmla="*/ 0 w 1478"/>
                <a:gd name="T13" fmla="*/ 0 h 494"/>
                <a:gd name="T14" fmla="*/ 1478 w 1478"/>
                <a:gd name="T15" fmla="*/ 494 h 494"/>
              </a:gdLst>
              <a:ahLst/>
              <a:cxnLst>
                <a:cxn ang="T8">
                  <a:pos x="T0" y="T1"/>
                </a:cxn>
                <a:cxn ang="T9">
                  <a:pos x="T2" y="T3"/>
                </a:cxn>
                <a:cxn ang="T10">
                  <a:pos x="T4" y="T5"/>
                </a:cxn>
                <a:cxn ang="T11">
                  <a:pos x="T6" y="T7"/>
                </a:cxn>
              </a:cxnLst>
              <a:rect l="T12" t="T13" r="T14" b="T15"/>
              <a:pathLst>
                <a:path w="1478" h="494">
                  <a:moveTo>
                    <a:pt x="0" y="0"/>
                  </a:moveTo>
                  <a:cubicBezTo>
                    <a:pt x="120" y="290"/>
                    <a:pt x="406" y="494"/>
                    <a:pt x="739" y="494"/>
                  </a:cubicBezTo>
                  <a:cubicBezTo>
                    <a:pt x="1072" y="494"/>
                    <a:pt x="1358" y="290"/>
                    <a:pt x="1478" y="0"/>
                  </a:cubicBezTo>
                  <a:lnTo>
                    <a:pt x="0" y="0"/>
                  </a:lnTo>
                  <a:close/>
                </a:path>
              </a:pathLst>
            </a:cu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442" name="组合 9"/>
            <p:cNvGrpSpPr/>
            <p:nvPr/>
          </p:nvGrpSpPr>
          <p:grpSpPr bwMode="auto">
            <a:xfrm>
              <a:off x="4177468" y="4186210"/>
              <a:ext cx="3602037" cy="915987"/>
              <a:chOff x="0" y="0"/>
              <a:chExt cx="3602038" cy="915987"/>
            </a:xfrm>
          </p:grpSpPr>
          <p:sp>
            <p:nvSpPr>
              <p:cNvPr id="471" name="Freeform 119">
                <a:hlinkClick r:id="rId2"/>
              </p:cNvPr>
              <p:cNvSpPr>
                <a:spLocks noChangeArrowheads="1"/>
              </p:cNvSpPr>
              <p:nvPr/>
            </p:nvSpPr>
            <p:spPr bwMode="auto">
              <a:xfrm>
                <a:off x="0" y="20637"/>
                <a:ext cx="1085850" cy="895350"/>
              </a:xfrm>
              <a:custGeom>
                <a:avLst/>
                <a:gdLst>
                  <a:gd name="T0" fmla="*/ 946404 w 475"/>
                  <a:gd name="T1" fmla="*/ 670940 h 391"/>
                  <a:gd name="T2" fmla="*/ 802386 w 475"/>
                  <a:gd name="T3" fmla="*/ 755666 h 391"/>
                  <a:gd name="T4" fmla="*/ 818388 w 475"/>
                  <a:gd name="T5" fmla="*/ 760246 h 391"/>
                  <a:gd name="T6" fmla="*/ 466344 w 475"/>
                  <a:gd name="T7" fmla="*/ 895350 h 391"/>
                  <a:gd name="T8" fmla="*/ 0 w 475"/>
                  <a:gd name="T9" fmla="*/ 332035 h 391"/>
                  <a:gd name="T10" fmla="*/ 299466 w 475"/>
                  <a:gd name="T11" fmla="*/ 290817 h 391"/>
                  <a:gd name="T12" fmla="*/ 464058 w 475"/>
                  <a:gd name="T13" fmla="*/ 0 h 391"/>
                  <a:gd name="T14" fmla="*/ 1085850 w 475"/>
                  <a:gd name="T15" fmla="*/ 627432 h 391"/>
                  <a:gd name="T16" fmla="*/ 1083564 w 475"/>
                  <a:gd name="T17" fmla="*/ 629722 h 391"/>
                  <a:gd name="T18" fmla="*/ 946404 w 475"/>
                  <a:gd name="T19" fmla="*/ 67094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5"/>
                  <a:gd name="T31" fmla="*/ 0 h 391"/>
                  <a:gd name="T32" fmla="*/ 475 w 475"/>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5" h="391">
                    <a:moveTo>
                      <a:pt x="414" y="293"/>
                    </a:moveTo>
                    <a:cubicBezTo>
                      <a:pt x="351" y="330"/>
                      <a:pt x="351" y="330"/>
                      <a:pt x="351" y="330"/>
                    </a:cubicBezTo>
                    <a:cubicBezTo>
                      <a:pt x="358" y="332"/>
                      <a:pt x="358" y="332"/>
                      <a:pt x="358" y="332"/>
                    </a:cubicBezTo>
                    <a:cubicBezTo>
                      <a:pt x="204" y="391"/>
                      <a:pt x="204" y="391"/>
                      <a:pt x="204" y="391"/>
                    </a:cubicBezTo>
                    <a:cubicBezTo>
                      <a:pt x="121" y="322"/>
                      <a:pt x="52" y="238"/>
                      <a:pt x="0" y="145"/>
                    </a:cubicBezTo>
                    <a:cubicBezTo>
                      <a:pt x="131" y="127"/>
                      <a:pt x="131" y="127"/>
                      <a:pt x="131" y="127"/>
                    </a:cubicBezTo>
                    <a:cubicBezTo>
                      <a:pt x="203" y="0"/>
                      <a:pt x="203" y="0"/>
                      <a:pt x="203" y="0"/>
                    </a:cubicBezTo>
                    <a:cubicBezTo>
                      <a:pt x="262" y="115"/>
                      <a:pt x="356" y="212"/>
                      <a:pt x="475" y="274"/>
                    </a:cubicBezTo>
                    <a:cubicBezTo>
                      <a:pt x="474" y="274"/>
                      <a:pt x="474" y="275"/>
                      <a:pt x="474" y="275"/>
                    </a:cubicBezTo>
                    <a:lnTo>
                      <a:pt x="414" y="293"/>
                    </a:lnTo>
                    <a:close/>
                  </a:path>
                </a:pathLst>
              </a:custGeom>
              <a:solidFill>
                <a:srgbClr val="1099A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2" name="Freeform 121">
                <a:hlinkClick r:id="rId2"/>
              </p:cNvPr>
              <p:cNvSpPr>
                <a:spLocks noChangeArrowheads="1"/>
              </p:cNvSpPr>
              <p:nvPr/>
            </p:nvSpPr>
            <p:spPr bwMode="auto">
              <a:xfrm>
                <a:off x="2517775" y="0"/>
                <a:ext cx="1084263" cy="895350"/>
              </a:xfrm>
              <a:custGeom>
                <a:avLst/>
                <a:gdLst>
                  <a:gd name="T0" fmla="*/ 137248 w 474"/>
                  <a:gd name="T1" fmla="*/ 673230 h 391"/>
                  <a:gd name="T2" fmla="*/ 281359 w 474"/>
                  <a:gd name="T3" fmla="*/ 755666 h 391"/>
                  <a:gd name="T4" fmla="*/ 265347 w 474"/>
                  <a:gd name="T5" fmla="*/ 760246 h 391"/>
                  <a:gd name="T6" fmla="*/ 617618 w 474"/>
                  <a:gd name="T7" fmla="*/ 895350 h 391"/>
                  <a:gd name="T8" fmla="*/ 1084263 w 474"/>
                  <a:gd name="T9" fmla="*/ 334325 h 391"/>
                  <a:gd name="T10" fmla="*/ 784604 w 474"/>
                  <a:gd name="T11" fmla="*/ 293107 h 391"/>
                  <a:gd name="T12" fmla="*/ 619906 w 474"/>
                  <a:gd name="T13" fmla="*/ 0 h 391"/>
                  <a:gd name="T14" fmla="*/ 0 w 474"/>
                  <a:gd name="T15" fmla="*/ 629722 h 391"/>
                  <a:gd name="T16" fmla="*/ 0 w 474"/>
                  <a:gd name="T17" fmla="*/ 629722 h 391"/>
                  <a:gd name="T18" fmla="*/ 137248 w 474"/>
                  <a:gd name="T19" fmla="*/ 67323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4"/>
                  <a:gd name="T31" fmla="*/ 0 h 391"/>
                  <a:gd name="T32" fmla="*/ 474 w 474"/>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4" h="391">
                    <a:moveTo>
                      <a:pt x="60" y="294"/>
                    </a:moveTo>
                    <a:cubicBezTo>
                      <a:pt x="123" y="330"/>
                      <a:pt x="123" y="330"/>
                      <a:pt x="123" y="330"/>
                    </a:cubicBezTo>
                    <a:cubicBezTo>
                      <a:pt x="116" y="332"/>
                      <a:pt x="116" y="332"/>
                      <a:pt x="116" y="332"/>
                    </a:cubicBezTo>
                    <a:cubicBezTo>
                      <a:pt x="270" y="391"/>
                      <a:pt x="270" y="391"/>
                      <a:pt x="270" y="391"/>
                    </a:cubicBezTo>
                    <a:cubicBezTo>
                      <a:pt x="353" y="322"/>
                      <a:pt x="422" y="239"/>
                      <a:pt x="474" y="146"/>
                    </a:cubicBezTo>
                    <a:cubicBezTo>
                      <a:pt x="343" y="128"/>
                      <a:pt x="343" y="128"/>
                      <a:pt x="343" y="128"/>
                    </a:cubicBezTo>
                    <a:cubicBezTo>
                      <a:pt x="271" y="0"/>
                      <a:pt x="271" y="0"/>
                      <a:pt x="271" y="0"/>
                    </a:cubicBezTo>
                    <a:cubicBezTo>
                      <a:pt x="212" y="116"/>
                      <a:pt x="118" y="213"/>
                      <a:pt x="0" y="275"/>
                    </a:cubicBezTo>
                    <a:cubicBezTo>
                      <a:pt x="0" y="275"/>
                      <a:pt x="0" y="275"/>
                      <a:pt x="0" y="275"/>
                    </a:cubicBezTo>
                    <a:lnTo>
                      <a:pt x="60" y="294"/>
                    </a:lnTo>
                    <a:close/>
                  </a:path>
                </a:pathLst>
              </a:custGeom>
              <a:solidFill>
                <a:srgbClr val="1099A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443" name="组合 6"/>
            <p:cNvGrpSpPr/>
            <p:nvPr/>
          </p:nvGrpSpPr>
          <p:grpSpPr bwMode="auto">
            <a:xfrm>
              <a:off x="4861680" y="4598960"/>
              <a:ext cx="2244725" cy="406400"/>
              <a:chOff x="0" y="0"/>
              <a:chExt cx="2243138" cy="406400"/>
            </a:xfrm>
          </p:grpSpPr>
          <p:sp>
            <p:nvSpPr>
              <p:cNvPr id="469" name="Freeform 120"/>
              <p:cNvSpPr>
                <a:spLocks noChangeArrowheads="1"/>
              </p:cNvSpPr>
              <p:nvPr/>
            </p:nvSpPr>
            <p:spPr bwMode="auto">
              <a:xfrm>
                <a:off x="0" y="17462"/>
                <a:ext cx="404813" cy="388938"/>
              </a:xfrm>
              <a:custGeom>
                <a:avLst/>
                <a:gdLst>
                  <a:gd name="T0" fmla="*/ 0 w 255"/>
                  <a:gd name="T1" fmla="*/ 0 h 245"/>
                  <a:gd name="T2" fmla="*/ 404813 w 255"/>
                  <a:gd name="T3" fmla="*/ 220663 h 245"/>
                  <a:gd name="T4" fmla="*/ 292100 w 255"/>
                  <a:gd name="T5" fmla="*/ 388938 h 245"/>
                  <a:gd name="T6" fmla="*/ 0 w 255"/>
                  <a:gd name="T7" fmla="*/ 0 h 245"/>
                  <a:gd name="T8" fmla="*/ 0 60000 65536"/>
                  <a:gd name="T9" fmla="*/ 0 60000 65536"/>
                  <a:gd name="T10" fmla="*/ 0 60000 65536"/>
                  <a:gd name="T11" fmla="*/ 0 60000 65536"/>
                  <a:gd name="T12" fmla="*/ 0 w 255"/>
                  <a:gd name="T13" fmla="*/ 0 h 245"/>
                  <a:gd name="T14" fmla="*/ 255 w 255"/>
                  <a:gd name="T15" fmla="*/ 245 h 245"/>
                </a:gdLst>
                <a:ahLst/>
                <a:cxnLst>
                  <a:cxn ang="T8">
                    <a:pos x="T0" y="T1"/>
                  </a:cxn>
                  <a:cxn ang="T9">
                    <a:pos x="T2" y="T3"/>
                  </a:cxn>
                  <a:cxn ang="T10">
                    <a:pos x="T4" y="T5"/>
                  </a:cxn>
                  <a:cxn ang="T11">
                    <a:pos x="T6" y="T7"/>
                  </a:cxn>
                </a:cxnLst>
                <a:rect l="T12" t="T13" r="T14" b="T15"/>
                <a:pathLst>
                  <a:path w="255" h="245">
                    <a:moveTo>
                      <a:pt x="0" y="0"/>
                    </a:moveTo>
                    <a:lnTo>
                      <a:pt x="255" y="139"/>
                    </a:lnTo>
                    <a:lnTo>
                      <a:pt x="184" y="245"/>
                    </a:lnTo>
                    <a:lnTo>
                      <a:pt x="0" y="0"/>
                    </a:lnTo>
                    <a:close/>
                  </a:path>
                </a:pathLst>
              </a:custGeom>
              <a:solidFill>
                <a:srgbClr val="08828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0" name="Freeform 122"/>
              <p:cNvSpPr>
                <a:spLocks noChangeArrowheads="1"/>
              </p:cNvSpPr>
              <p:nvPr/>
            </p:nvSpPr>
            <p:spPr bwMode="auto">
              <a:xfrm>
                <a:off x="1838325" y="0"/>
                <a:ext cx="404813" cy="385763"/>
              </a:xfrm>
              <a:custGeom>
                <a:avLst/>
                <a:gdLst>
                  <a:gd name="T0" fmla="*/ 404813 w 255"/>
                  <a:gd name="T1" fmla="*/ 0 h 243"/>
                  <a:gd name="T2" fmla="*/ 0 w 255"/>
                  <a:gd name="T3" fmla="*/ 217488 h 243"/>
                  <a:gd name="T4" fmla="*/ 114300 w 255"/>
                  <a:gd name="T5" fmla="*/ 385763 h 243"/>
                  <a:gd name="T6" fmla="*/ 404813 w 255"/>
                  <a:gd name="T7" fmla="*/ 0 h 243"/>
                  <a:gd name="T8" fmla="*/ 0 60000 65536"/>
                  <a:gd name="T9" fmla="*/ 0 60000 65536"/>
                  <a:gd name="T10" fmla="*/ 0 60000 65536"/>
                  <a:gd name="T11" fmla="*/ 0 60000 65536"/>
                  <a:gd name="T12" fmla="*/ 0 w 255"/>
                  <a:gd name="T13" fmla="*/ 0 h 243"/>
                  <a:gd name="T14" fmla="*/ 255 w 255"/>
                  <a:gd name="T15" fmla="*/ 243 h 243"/>
                </a:gdLst>
                <a:ahLst/>
                <a:cxnLst>
                  <a:cxn ang="T8">
                    <a:pos x="T0" y="T1"/>
                  </a:cxn>
                  <a:cxn ang="T9">
                    <a:pos x="T2" y="T3"/>
                  </a:cxn>
                  <a:cxn ang="T10">
                    <a:pos x="T4" y="T5"/>
                  </a:cxn>
                  <a:cxn ang="T11">
                    <a:pos x="T6" y="T7"/>
                  </a:cxn>
                </a:cxnLst>
                <a:rect l="T12" t="T13" r="T14" b="T15"/>
                <a:pathLst>
                  <a:path w="255" h="243">
                    <a:moveTo>
                      <a:pt x="255" y="0"/>
                    </a:moveTo>
                    <a:lnTo>
                      <a:pt x="0" y="137"/>
                    </a:lnTo>
                    <a:lnTo>
                      <a:pt x="72" y="243"/>
                    </a:lnTo>
                    <a:lnTo>
                      <a:pt x="255" y="0"/>
                    </a:lnTo>
                    <a:close/>
                  </a:path>
                </a:pathLst>
              </a:custGeom>
              <a:solidFill>
                <a:srgbClr val="08828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444" name="组合 7"/>
            <p:cNvGrpSpPr/>
            <p:nvPr/>
          </p:nvGrpSpPr>
          <p:grpSpPr bwMode="auto">
            <a:xfrm>
              <a:off x="4487030" y="4601459"/>
              <a:ext cx="3005138" cy="1178601"/>
              <a:chOff x="0" y="399145"/>
              <a:chExt cx="3005138" cy="1177926"/>
            </a:xfrm>
          </p:grpSpPr>
          <p:sp>
            <p:nvSpPr>
              <p:cNvPr id="466" name="Freeform 123"/>
              <p:cNvSpPr>
                <a:spLocks noChangeArrowheads="1"/>
              </p:cNvSpPr>
              <p:nvPr/>
            </p:nvSpPr>
            <p:spPr bwMode="auto">
              <a:xfrm>
                <a:off x="74612" y="467408"/>
                <a:ext cx="2859088" cy="1109663"/>
              </a:xfrm>
              <a:custGeom>
                <a:avLst/>
                <a:gdLst>
                  <a:gd name="T0" fmla="*/ 1420395 w 1250"/>
                  <a:gd name="T1" fmla="*/ 1109663 h 485"/>
                  <a:gd name="T2" fmla="*/ 0 w 1250"/>
                  <a:gd name="T3" fmla="*/ 450729 h 485"/>
                  <a:gd name="T4" fmla="*/ 361389 w 1250"/>
                  <a:gd name="T5" fmla="*/ 20592 h 485"/>
                  <a:gd name="T6" fmla="*/ 1420395 w 1250"/>
                  <a:gd name="T7" fmla="*/ 542248 h 485"/>
                  <a:gd name="T8" fmla="*/ 2497699 w 1250"/>
                  <a:gd name="T9" fmla="*/ 0 h 485"/>
                  <a:gd name="T10" fmla="*/ 2859088 w 1250"/>
                  <a:gd name="T11" fmla="*/ 427849 h 485"/>
                  <a:gd name="T12" fmla="*/ 1420395 w 1250"/>
                  <a:gd name="T13" fmla="*/ 1109663 h 485"/>
                  <a:gd name="T14" fmla="*/ 0 60000 65536"/>
                  <a:gd name="T15" fmla="*/ 0 60000 65536"/>
                  <a:gd name="T16" fmla="*/ 0 60000 65536"/>
                  <a:gd name="T17" fmla="*/ 0 60000 65536"/>
                  <a:gd name="T18" fmla="*/ 0 60000 65536"/>
                  <a:gd name="T19" fmla="*/ 0 60000 65536"/>
                  <a:gd name="T20" fmla="*/ 0 60000 65536"/>
                  <a:gd name="T21" fmla="*/ 0 w 1250"/>
                  <a:gd name="T22" fmla="*/ 0 h 485"/>
                  <a:gd name="T23" fmla="*/ 1250 w 1250"/>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0" h="485">
                    <a:moveTo>
                      <a:pt x="621" y="485"/>
                    </a:moveTo>
                    <a:cubicBezTo>
                      <a:pt x="375" y="485"/>
                      <a:pt x="154" y="374"/>
                      <a:pt x="0" y="197"/>
                    </a:cubicBezTo>
                    <a:cubicBezTo>
                      <a:pt x="158" y="9"/>
                      <a:pt x="158" y="9"/>
                      <a:pt x="158" y="9"/>
                    </a:cubicBezTo>
                    <a:cubicBezTo>
                      <a:pt x="269" y="149"/>
                      <a:pt x="435" y="237"/>
                      <a:pt x="621" y="237"/>
                    </a:cubicBezTo>
                    <a:cubicBezTo>
                      <a:pt x="812" y="237"/>
                      <a:pt x="981" y="145"/>
                      <a:pt x="1092" y="0"/>
                    </a:cubicBezTo>
                    <a:cubicBezTo>
                      <a:pt x="1250" y="187"/>
                      <a:pt x="1250" y="187"/>
                      <a:pt x="1250" y="187"/>
                    </a:cubicBezTo>
                    <a:cubicBezTo>
                      <a:pt x="1096" y="370"/>
                      <a:pt x="872" y="485"/>
                      <a:pt x="621" y="485"/>
                    </a:cubicBezTo>
                    <a:close/>
                  </a:path>
                </a:pathLst>
              </a:cu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67" name="Freeform 124"/>
              <p:cNvSpPr>
                <a:spLocks noChangeArrowheads="1"/>
              </p:cNvSpPr>
              <p:nvPr/>
            </p:nvSpPr>
            <p:spPr bwMode="auto">
              <a:xfrm>
                <a:off x="0" y="399145"/>
                <a:ext cx="3005138" cy="1111250"/>
              </a:xfrm>
              <a:custGeom>
                <a:avLst/>
                <a:gdLst>
                  <a:gd name="T0" fmla="*/ 1493421 w 1314"/>
                  <a:gd name="T1" fmla="*/ 1111250 h 486"/>
                  <a:gd name="T2" fmla="*/ 0 w 1314"/>
                  <a:gd name="T3" fmla="*/ 450445 h 486"/>
                  <a:gd name="T4" fmla="*/ 379645 w 1314"/>
                  <a:gd name="T5" fmla="*/ 22865 h 486"/>
                  <a:gd name="T6" fmla="*/ 1493421 w 1314"/>
                  <a:gd name="T7" fmla="*/ 544192 h 486"/>
                  <a:gd name="T8" fmla="*/ 2625493 w 1314"/>
                  <a:gd name="T9" fmla="*/ 0 h 486"/>
                  <a:gd name="T10" fmla="*/ 3005138 w 1314"/>
                  <a:gd name="T11" fmla="*/ 429866 h 486"/>
                  <a:gd name="T12" fmla="*/ 1493421 w 1314"/>
                  <a:gd name="T13" fmla="*/ 1111250 h 486"/>
                  <a:gd name="T14" fmla="*/ 0 60000 65536"/>
                  <a:gd name="T15" fmla="*/ 0 60000 65536"/>
                  <a:gd name="T16" fmla="*/ 0 60000 65536"/>
                  <a:gd name="T17" fmla="*/ 0 60000 65536"/>
                  <a:gd name="T18" fmla="*/ 0 60000 65536"/>
                  <a:gd name="T19" fmla="*/ 0 60000 65536"/>
                  <a:gd name="T20" fmla="*/ 0 60000 65536"/>
                  <a:gd name="T21" fmla="*/ 0 w 1314"/>
                  <a:gd name="T22" fmla="*/ 0 h 486"/>
                  <a:gd name="T23" fmla="*/ 1314 w 1314"/>
                  <a:gd name="T24" fmla="*/ 486 h 4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4" h="486">
                    <a:moveTo>
                      <a:pt x="653" y="486"/>
                    </a:moveTo>
                    <a:cubicBezTo>
                      <a:pt x="394" y="486"/>
                      <a:pt x="161" y="375"/>
                      <a:pt x="0" y="197"/>
                    </a:cubicBezTo>
                    <a:cubicBezTo>
                      <a:pt x="166" y="10"/>
                      <a:pt x="166" y="10"/>
                      <a:pt x="166" y="10"/>
                    </a:cubicBezTo>
                    <a:cubicBezTo>
                      <a:pt x="282" y="149"/>
                      <a:pt x="457" y="238"/>
                      <a:pt x="653" y="238"/>
                    </a:cubicBezTo>
                    <a:cubicBezTo>
                      <a:pt x="853" y="238"/>
                      <a:pt x="1032" y="145"/>
                      <a:pt x="1148" y="0"/>
                    </a:cubicBezTo>
                    <a:cubicBezTo>
                      <a:pt x="1314" y="188"/>
                      <a:pt x="1314" y="188"/>
                      <a:pt x="1314" y="188"/>
                    </a:cubicBezTo>
                    <a:cubicBezTo>
                      <a:pt x="1153" y="371"/>
                      <a:pt x="916" y="486"/>
                      <a:pt x="653" y="486"/>
                    </a:cubicBezTo>
                    <a:close/>
                  </a:path>
                </a:pathLst>
              </a:custGeom>
              <a:solidFill>
                <a:srgbClr val="1AAEB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68" name="Freeform 125"/>
              <p:cNvSpPr>
                <a:spLocks noChangeArrowheads="1"/>
              </p:cNvSpPr>
              <p:nvPr/>
            </p:nvSpPr>
            <p:spPr bwMode="auto">
              <a:xfrm>
                <a:off x="0" y="399145"/>
                <a:ext cx="3005138" cy="655638"/>
              </a:xfrm>
              <a:custGeom>
                <a:avLst/>
                <a:gdLst>
                  <a:gd name="T0" fmla="*/ 379645 w 1314"/>
                  <a:gd name="T1" fmla="*/ 134783 h 287"/>
                  <a:gd name="T2" fmla="*/ 1493421 w 1314"/>
                  <a:gd name="T3" fmla="*/ 655638 h 287"/>
                  <a:gd name="T4" fmla="*/ 2625493 w 1314"/>
                  <a:gd name="T5" fmla="*/ 114223 h 287"/>
                  <a:gd name="T6" fmla="*/ 3005138 w 1314"/>
                  <a:gd name="T7" fmla="*/ 429477 h 287"/>
                  <a:gd name="T8" fmla="*/ 2625493 w 1314"/>
                  <a:gd name="T9" fmla="*/ 0 h 287"/>
                  <a:gd name="T10" fmla="*/ 1493421 w 1314"/>
                  <a:gd name="T11" fmla="*/ 543700 h 287"/>
                  <a:gd name="T12" fmla="*/ 379645 w 1314"/>
                  <a:gd name="T13" fmla="*/ 22845 h 287"/>
                  <a:gd name="T14" fmla="*/ 0 w 1314"/>
                  <a:gd name="T15" fmla="*/ 450037 h 287"/>
                  <a:gd name="T16" fmla="*/ 379645 w 1314"/>
                  <a:gd name="T17" fmla="*/ 134783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4"/>
                  <a:gd name="T28" fmla="*/ 0 h 287"/>
                  <a:gd name="T29" fmla="*/ 1314 w 1314"/>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4" h="287">
                    <a:moveTo>
                      <a:pt x="166" y="59"/>
                    </a:moveTo>
                    <a:cubicBezTo>
                      <a:pt x="282" y="199"/>
                      <a:pt x="457" y="287"/>
                      <a:pt x="653" y="287"/>
                    </a:cubicBezTo>
                    <a:cubicBezTo>
                      <a:pt x="853" y="287"/>
                      <a:pt x="1032" y="194"/>
                      <a:pt x="1148" y="50"/>
                    </a:cubicBezTo>
                    <a:cubicBezTo>
                      <a:pt x="1148" y="50"/>
                      <a:pt x="1307" y="196"/>
                      <a:pt x="1314" y="188"/>
                    </a:cubicBezTo>
                    <a:cubicBezTo>
                      <a:pt x="1148" y="0"/>
                      <a:pt x="1148" y="0"/>
                      <a:pt x="1148" y="0"/>
                    </a:cubicBezTo>
                    <a:cubicBezTo>
                      <a:pt x="1032" y="145"/>
                      <a:pt x="853" y="238"/>
                      <a:pt x="653" y="238"/>
                    </a:cubicBezTo>
                    <a:cubicBezTo>
                      <a:pt x="457" y="238"/>
                      <a:pt x="282" y="149"/>
                      <a:pt x="166" y="10"/>
                    </a:cubicBezTo>
                    <a:cubicBezTo>
                      <a:pt x="0" y="197"/>
                      <a:pt x="0" y="197"/>
                      <a:pt x="0" y="197"/>
                    </a:cubicBezTo>
                    <a:cubicBezTo>
                      <a:pt x="7" y="206"/>
                      <a:pt x="166" y="59"/>
                      <a:pt x="166" y="59"/>
                    </a:cubicBezTo>
                    <a:close/>
                  </a:path>
                </a:pathLst>
              </a:custGeom>
              <a:solidFill>
                <a:srgbClr val="25C6C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445" name="组合 1"/>
            <p:cNvGrpSpPr/>
            <p:nvPr/>
          </p:nvGrpSpPr>
          <p:grpSpPr bwMode="auto">
            <a:xfrm>
              <a:off x="4644193" y="1985935"/>
              <a:ext cx="2546350" cy="3082925"/>
              <a:chOff x="0" y="0"/>
              <a:chExt cx="2546351" cy="3082926"/>
            </a:xfrm>
          </p:grpSpPr>
          <p:sp>
            <p:nvSpPr>
              <p:cNvPr id="447" name="Rectangle 115"/>
              <p:cNvSpPr>
                <a:spLocks noChangeArrowheads="1"/>
              </p:cNvSpPr>
              <p:nvPr/>
            </p:nvSpPr>
            <p:spPr bwMode="auto">
              <a:xfrm>
                <a:off x="334963" y="1508125"/>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48" name="Rectangle 116"/>
              <p:cNvSpPr>
                <a:spLocks noChangeArrowheads="1"/>
              </p:cNvSpPr>
              <p:nvPr/>
            </p:nvSpPr>
            <p:spPr bwMode="auto">
              <a:xfrm>
                <a:off x="0" y="1214438"/>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49" name="Rectangle 118"/>
              <p:cNvSpPr>
                <a:spLocks noChangeArrowheads="1"/>
              </p:cNvSpPr>
              <p:nvPr/>
            </p:nvSpPr>
            <p:spPr bwMode="auto">
              <a:xfrm>
                <a:off x="850900" y="1295400"/>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50" name="Oval 126"/>
              <p:cNvSpPr>
                <a:spLocks noChangeArrowheads="1"/>
              </p:cNvSpPr>
              <p:nvPr/>
            </p:nvSpPr>
            <p:spPr bwMode="auto">
              <a:xfrm>
                <a:off x="490538" y="2614613"/>
                <a:ext cx="1636713" cy="468313"/>
              </a:xfrm>
              <a:prstGeom prst="ellipse">
                <a:avLst/>
              </a:pr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51" name="Freeform 127"/>
              <p:cNvSpPr>
                <a:spLocks noChangeArrowheads="1"/>
              </p:cNvSpPr>
              <p:nvPr/>
            </p:nvSpPr>
            <p:spPr bwMode="auto">
              <a:xfrm>
                <a:off x="549275" y="2128838"/>
                <a:ext cx="1511300" cy="898525"/>
              </a:xfrm>
              <a:custGeom>
                <a:avLst/>
                <a:gdLst>
                  <a:gd name="T0" fmla="*/ 1511300 w 661"/>
                  <a:gd name="T1" fmla="*/ 672179 h 393"/>
                  <a:gd name="T2" fmla="*/ 754507 w 661"/>
                  <a:gd name="T3" fmla="*/ 898525 h 393"/>
                  <a:gd name="T4" fmla="*/ 754507 w 661"/>
                  <a:gd name="T5" fmla="*/ 898525 h 393"/>
                  <a:gd name="T6" fmla="*/ 0 w 661"/>
                  <a:gd name="T7" fmla="*/ 672179 h 393"/>
                  <a:gd name="T8" fmla="*/ 0 w 661"/>
                  <a:gd name="T9" fmla="*/ 226346 h 393"/>
                  <a:gd name="T10" fmla="*/ 754507 w 661"/>
                  <a:gd name="T11" fmla="*/ 0 h 393"/>
                  <a:gd name="T12" fmla="*/ 754507 w 661"/>
                  <a:gd name="T13" fmla="*/ 0 h 393"/>
                  <a:gd name="T14" fmla="*/ 1511300 w 661"/>
                  <a:gd name="T15" fmla="*/ 226346 h 393"/>
                  <a:gd name="T16" fmla="*/ 1511300 w 661"/>
                  <a:gd name="T17" fmla="*/ 672179 h 3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1"/>
                  <a:gd name="T28" fmla="*/ 0 h 393"/>
                  <a:gd name="T29" fmla="*/ 661 w 661"/>
                  <a:gd name="T30" fmla="*/ 393 h 3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1" h="393">
                    <a:moveTo>
                      <a:pt x="661" y="294"/>
                    </a:moveTo>
                    <a:cubicBezTo>
                      <a:pt x="661" y="349"/>
                      <a:pt x="513" y="393"/>
                      <a:pt x="330" y="393"/>
                    </a:cubicBezTo>
                    <a:cubicBezTo>
                      <a:pt x="330" y="393"/>
                      <a:pt x="330" y="393"/>
                      <a:pt x="330" y="393"/>
                    </a:cubicBezTo>
                    <a:cubicBezTo>
                      <a:pt x="148" y="393"/>
                      <a:pt x="0" y="349"/>
                      <a:pt x="0" y="294"/>
                    </a:cubicBezTo>
                    <a:cubicBezTo>
                      <a:pt x="0" y="99"/>
                      <a:pt x="0" y="99"/>
                      <a:pt x="0" y="99"/>
                    </a:cubicBezTo>
                    <a:cubicBezTo>
                      <a:pt x="0" y="44"/>
                      <a:pt x="148" y="0"/>
                      <a:pt x="330" y="0"/>
                    </a:cubicBezTo>
                    <a:cubicBezTo>
                      <a:pt x="330" y="0"/>
                      <a:pt x="330" y="0"/>
                      <a:pt x="330" y="0"/>
                    </a:cubicBezTo>
                    <a:cubicBezTo>
                      <a:pt x="513" y="0"/>
                      <a:pt x="661" y="44"/>
                      <a:pt x="661" y="99"/>
                    </a:cubicBezTo>
                    <a:lnTo>
                      <a:pt x="661" y="294"/>
                    </a:lnTo>
                    <a:close/>
                  </a:path>
                </a:pathLst>
              </a:custGeom>
              <a:solidFill>
                <a:srgbClr val="7C0D2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2" name="Freeform 128"/>
              <p:cNvSpPr>
                <a:spLocks noChangeArrowheads="1"/>
              </p:cNvSpPr>
              <p:nvPr/>
            </p:nvSpPr>
            <p:spPr bwMode="auto">
              <a:xfrm>
                <a:off x="552450" y="2138363"/>
                <a:ext cx="1508125" cy="473075"/>
              </a:xfrm>
              <a:custGeom>
                <a:avLst/>
                <a:gdLst>
                  <a:gd name="T0" fmla="*/ 744922 w 660"/>
                  <a:gd name="T1" fmla="*/ 459363 h 207"/>
                  <a:gd name="T2" fmla="*/ 1508125 w 660"/>
                  <a:gd name="T3" fmla="*/ 269676 h 207"/>
                  <a:gd name="T4" fmla="*/ 1508125 w 660"/>
                  <a:gd name="T5" fmla="*/ 217112 h 207"/>
                  <a:gd name="T6" fmla="*/ 760918 w 660"/>
                  <a:gd name="T7" fmla="*/ 6856 h 207"/>
                  <a:gd name="T8" fmla="*/ 271920 w 660"/>
                  <a:gd name="T9" fmla="*/ 43422 h 207"/>
                  <a:gd name="T10" fmla="*/ 0 w 660"/>
                  <a:gd name="T11" fmla="*/ 210256 h 207"/>
                  <a:gd name="T12" fmla="*/ 744922 w 660"/>
                  <a:gd name="T13" fmla="*/ 459363 h 207"/>
                  <a:gd name="T14" fmla="*/ 0 60000 65536"/>
                  <a:gd name="T15" fmla="*/ 0 60000 65536"/>
                  <a:gd name="T16" fmla="*/ 0 60000 65536"/>
                  <a:gd name="T17" fmla="*/ 0 60000 65536"/>
                  <a:gd name="T18" fmla="*/ 0 60000 65536"/>
                  <a:gd name="T19" fmla="*/ 0 60000 65536"/>
                  <a:gd name="T20" fmla="*/ 0 60000 65536"/>
                  <a:gd name="T21" fmla="*/ 0 w 660"/>
                  <a:gd name="T22" fmla="*/ 0 h 207"/>
                  <a:gd name="T23" fmla="*/ 660 w 660"/>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0" h="207">
                    <a:moveTo>
                      <a:pt x="326" y="201"/>
                    </a:moveTo>
                    <a:cubicBezTo>
                      <a:pt x="496" y="207"/>
                      <a:pt x="640" y="168"/>
                      <a:pt x="660" y="118"/>
                    </a:cubicBezTo>
                    <a:cubicBezTo>
                      <a:pt x="660" y="95"/>
                      <a:pt x="660" y="95"/>
                      <a:pt x="660" y="95"/>
                    </a:cubicBezTo>
                    <a:cubicBezTo>
                      <a:pt x="641" y="46"/>
                      <a:pt x="501" y="9"/>
                      <a:pt x="333" y="3"/>
                    </a:cubicBezTo>
                    <a:cubicBezTo>
                      <a:pt x="252" y="0"/>
                      <a:pt x="177" y="6"/>
                      <a:pt x="119" y="19"/>
                    </a:cubicBezTo>
                    <a:cubicBezTo>
                      <a:pt x="48" y="36"/>
                      <a:pt x="3" y="62"/>
                      <a:pt x="0" y="92"/>
                    </a:cubicBezTo>
                    <a:cubicBezTo>
                      <a:pt x="0" y="146"/>
                      <a:pt x="145" y="195"/>
                      <a:pt x="326" y="201"/>
                    </a:cubicBezTo>
                    <a:close/>
                  </a:path>
                </a:pathLst>
              </a:cu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3" name="Freeform 129"/>
              <p:cNvSpPr>
                <a:spLocks noChangeArrowheads="1"/>
              </p:cNvSpPr>
              <p:nvPr/>
            </p:nvSpPr>
            <p:spPr bwMode="auto">
              <a:xfrm>
                <a:off x="1803400" y="2298700"/>
                <a:ext cx="257175" cy="623888"/>
              </a:xfrm>
              <a:custGeom>
                <a:avLst/>
                <a:gdLst>
                  <a:gd name="T0" fmla="*/ 138829 w 113"/>
                  <a:gd name="T1" fmla="*/ 623888 h 273"/>
                  <a:gd name="T2" fmla="*/ 257175 w 113"/>
                  <a:gd name="T3" fmla="*/ 502767 h 273"/>
                  <a:gd name="T4" fmla="*/ 257175 w 113"/>
                  <a:gd name="T5" fmla="*/ 57133 h 273"/>
                  <a:gd name="T6" fmla="*/ 232140 w 113"/>
                  <a:gd name="T7" fmla="*/ 0 h 273"/>
                  <a:gd name="T8" fmla="*/ 0 w 113"/>
                  <a:gd name="T9" fmla="*/ 249098 h 273"/>
                  <a:gd name="T10" fmla="*/ 138829 w 113"/>
                  <a:gd name="T11" fmla="*/ 623888 h 273"/>
                  <a:gd name="T12" fmla="*/ 0 60000 65536"/>
                  <a:gd name="T13" fmla="*/ 0 60000 65536"/>
                  <a:gd name="T14" fmla="*/ 0 60000 65536"/>
                  <a:gd name="T15" fmla="*/ 0 60000 65536"/>
                  <a:gd name="T16" fmla="*/ 0 60000 65536"/>
                  <a:gd name="T17" fmla="*/ 0 60000 65536"/>
                  <a:gd name="T18" fmla="*/ 0 w 113"/>
                  <a:gd name="T19" fmla="*/ 0 h 273"/>
                  <a:gd name="T20" fmla="*/ 113 w 113"/>
                  <a:gd name="T21" fmla="*/ 273 h 273"/>
                </a:gdLst>
                <a:ahLst/>
                <a:cxnLst>
                  <a:cxn ang="T12">
                    <a:pos x="T0" y="T1"/>
                  </a:cxn>
                  <a:cxn ang="T13">
                    <a:pos x="T2" y="T3"/>
                  </a:cxn>
                  <a:cxn ang="T14">
                    <a:pos x="T4" y="T5"/>
                  </a:cxn>
                  <a:cxn ang="T15">
                    <a:pos x="T6" y="T7"/>
                  </a:cxn>
                  <a:cxn ang="T16">
                    <a:pos x="T8" y="T9"/>
                  </a:cxn>
                  <a:cxn ang="T17">
                    <a:pos x="T10" y="T11"/>
                  </a:cxn>
                </a:cxnLst>
                <a:rect l="T18" t="T19" r="T20" b="T21"/>
                <a:pathLst>
                  <a:path w="113" h="273">
                    <a:moveTo>
                      <a:pt x="61" y="273"/>
                    </a:moveTo>
                    <a:cubicBezTo>
                      <a:pt x="93" y="258"/>
                      <a:pt x="113" y="240"/>
                      <a:pt x="113" y="220"/>
                    </a:cubicBezTo>
                    <a:cubicBezTo>
                      <a:pt x="113" y="25"/>
                      <a:pt x="113" y="25"/>
                      <a:pt x="113" y="25"/>
                    </a:cubicBezTo>
                    <a:cubicBezTo>
                      <a:pt x="113" y="16"/>
                      <a:pt x="109" y="8"/>
                      <a:pt x="102" y="0"/>
                    </a:cubicBezTo>
                    <a:cubicBezTo>
                      <a:pt x="0" y="109"/>
                      <a:pt x="0" y="109"/>
                      <a:pt x="0" y="109"/>
                    </a:cubicBezTo>
                    <a:lnTo>
                      <a:pt x="61" y="273"/>
                    </a:lnTo>
                    <a:close/>
                  </a:path>
                </a:pathLst>
              </a:cu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4" name="Oval 130"/>
              <p:cNvSpPr>
                <a:spLocks noChangeArrowheads="1"/>
              </p:cNvSpPr>
              <p:nvPr/>
            </p:nvSpPr>
            <p:spPr bwMode="auto">
              <a:xfrm>
                <a:off x="549275" y="2128838"/>
                <a:ext cx="1511300" cy="454025"/>
              </a:xfrm>
              <a:prstGeom prst="ellipse">
                <a:avLst/>
              </a:pr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55" name="Oval 131"/>
              <p:cNvSpPr>
                <a:spLocks noChangeArrowheads="1"/>
              </p:cNvSpPr>
              <p:nvPr/>
            </p:nvSpPr>
            <p:spPr bwMode="auto">
              <a:xfrm>
                <a:off x="833438" y="2209800"/>
                <a:ext cx="1030288" cy="276225"/>
              </a:xfrm>
              <a:prstGeom prst="ellipse">
                <a:avLst/>
              </a:pr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56" name="Freeform 132"/>
              <p:cNvSpPr>
                <a:spLocks noChangeArrowheads="1"/>
              </p:cNvSpPr>
              <p:nvPr/>
            </p:nvSpPr>
            <p:spPr bwMode="auto">
              <a:xfrm>
                <a:off x="33338" y="477838"/>
                <a:ext cx="765175" cy="766763"/>
              </a:xfrm>
              <a:custGeom>
                <a:avLst/>
                <a:gdLst>
                  <a:gd name="T0" fmla="*/ 692084 w 335"/>
                  <a:gd name="T1" fmla="*/ 766763 h 335"/>
                  <a:gd name="T2" fmla="*/ 164456 w 335"/>
                  <a:gd name="T3" fmla="*/ 601966 h 335"/>
                  <a:gd name="T4" fmla="*/ 0 w 335"/>
                  <a:gd name="T5" fmla="*/ 73243 h 335"/>
                  <a:gd name="T6" fmla="*/ 70807 w 335"/>
                  <a:gd name="T7" fmla="*/ 0 h 335"/>
                  <a:gd name="T8" fmla="*/ 406571 w 335"/>
                  <a:gd name="T9" fmla="*/ 0 h 335"/>
                  <a:gd name="T10" fmla="*/ 477378 w 335"/>
                  <a:gd name="T11" fmla="*/ 73243 h 335"/>
                  <a:gd name="T12" fmla="*/ 406571 w 335"/>
                  <a:gd name="T13" fmla="*/ 144197 h 335"/>
                  <a:gd name="T14" fmla="*/ 146183 w 335"/>
                  <a:gd name="T15" fmla="*/ 144197 h 335"/>
                  <a:gd name="T16" fmla="*/ 264956 w 335"/>
                  <a:gd name="T17" fmla="*/ 501257 h 335"/>
                  <a:gd name="T18" fmla="*/ 692084 w 335"/>
                  <a:gd name="T19" fmla="*/ 624855 h 335"/>
                  <a:gd name="T20" fmla="*/ 765175 w 335"/>
                  <a:gd name="T21" fmla="*/ 695809 h 335"/>
                  <a:gd name="T22" fmla="*/ 692084 w 335"/>
                  <a:gd name="T23" fmla="*/ 766763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5"/>
                  <a:gd name="T37" fmla="*/ 0 h 335"/>
                  <a:gd name="T38" fmla="*/ 335 w 335"/>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5" h="335">
                    <a:moveTo>
                      <a:pt x="303" y="335"/>
                    </a:moveTo>
                    <a:cubicBezTo>
                      <a:pt x="287" y="335"/>
                      <a:pt x="142" y="333"/>
                      <a:pt x="72" y="263"/>
                    </a:cubicBezTo>
                    <a:cubicBezTo>
                      <a:pt x="2" y="193"/>
                      <a:pt x="0" y="48"/>
                      <a:pt x="0" y="32"/>
                    </a:cubicBezTo>
                    <a:cubicBezTo>
                      <a:pt x="0" y="14"/>
                      <a:pt x="14" y="0"/>
                      <a:pt x="31" y="0"/>
                    </a:cubicBezTo>
                    <a:cubicBezTo>
                      <a:pt x="178" y="0"/>
                      <a:pt x="178" y="0"/>
                      <a:pt x="178" y="0"/>
                    </a:cubicBezTo>
                    <a:cubicBezTo>
                      <a:pt x="195" y="0"/>
                      <a:pt x="209" y="14"/>
                      <a:pt x="209" y="32"/>
                    </a:cubicBezTo>
                    <a:cubicBezTo>
                      <a:pt x="209" y="49"/>
                      <a:pt x="195" y="63"/>
                      <a:pt x="178" y="63"/>
                    </a:cubicBezTo>
                    <a:cubicBezTo>
                      <a:pt x="64" y="63"/>
                      <a:pt x="64" y="63"/>
                      <a:pt x="64" y="63"/>
                    </a:cubicBezTo>
                    <a:cubicBezTo>
                      <a:pt x="68" y="111"/>
                      <a:pt x="82" y="184"/>
                      <a:pt x="116" y="219"/>
                    </a:cubicBezTo>
                    <a:cubicBezTo>
                      <a:pt x="160" y="263"/>
                      <a:pt x="266" y="272"/>
                      <a:pt x="303" y="273"/>
                    </a:cubicBezTo>
                    <a:cubicBezTo>
                      <a:pt x="321" y="273"/>
                      <a:pt x="335" y="287"/>
                      <a:pt x="335" y="304"/>
                    </a:cubicBezTo>
                    <a:cubicBezTo>
                      <a:pt x="335" y="321"/>
                      <a:pt x="321" y="335"/>
                      <a:pt x="303" y="335"/>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7" name="Freeform 133"/>
              <p:cNvSpPr>
                <a:spLocks noChangeArrowheads="1"/>
              </p:cNvSpPr>
              <p:nvPr/>
            </p:nvSpPr>
            <p:spPr bwMode="auto">
              <a:xfrm>
                <a:off x="1779588" y="477838"/>
                <a:ext cx="766763" cy="766763"/>
              </a:xfrm>
              <a:custGeom>
                <a:avLst/>
                <a:gdLst>
                  <a:gd name="T0" fmla="*/ 70954 w 335"/>
                  <a:gd name="T1" fmla="*/ 766763 h 335"/>
                  <a:gd name="T2" fmla="*/ 601966 w 335"/>
                  <a:gd name="T3" fmla="*/ 601966 h 335"/>
                  <a:gd name="T4" fmla="*/ 766763 w 335"/>
                  <a:gd name="T5" fmla="*/ 73243 h 335"/>
                  <a:gd name="T6" fmla="*/ 695809 w 335"/>
                  <a:gd name="T7" fmla="*/ 0 h 335"/>
                  <a:gd name="T8" fmla="*/ 359349 w 335"/>
                  <a:gd name="T9" fmla="*/ 0 h 335"/>
                  <a:gd name="T10" fmla="*/ 288394 w 335"/>
                  <a:gd name="T11" fmla="*/ 73243 h 335"/>
                  <a:gd name="T12" fmla="*/ 359349 w 335"/>
                  <a:gd name="T13" fmla="*/ 144197 h 335"/>
                  <a:gd name="T14" fmla="*/ 620277 w 335"/>
                  <a:gd name="T15" fmla="*/ 144197 h 335"/>
                  <a:gd name="T16" fmla="*/ 501257 w 335"/>
                  <a:gd name="T17" fmla="*/ 501257 h 335"/>
                  <a:gd name="T18" fmla="*/ 70954 w 335"/>
                  <a:gd name="T19" fmla="*/ 624855 h 335"/>
                  <a:gd name="T20" fmla="*/ 0 w 335"/>
                  <a:gd name="T21" fmla="*/ 695809 h 335"/>
                  <a:gd name="T22" fmla="*/ 70954 w 335"/>
                  <a:gd name="T23" fmla="*/ 766763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5"/>
                  <a:gd name="T37" fmla="*/ 0 h 335"/>
                  <a:gd name="T38" fmla="*/ 335 w 335"/>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5" h="335">
                    <a:moveTo>
                      <a:pt x="31" y="335"/>
                    </a:moveTo>
                    <a:cubicBezTo>
                      <a:pt x="48" y="335"/>
                      <a:pt x="193" y="333"/>
                      <a:pt x="263" y="263"/>
                    </a:cubicBezTo>
                    <a:cubicBezTo>
                      <a:pt x="333" y="193"/>
                      <a:pt x="335" y="48"/>
                      <a:pt x="335" y="32"/>
                    </a:cubicBezTo>
                    <a:cubicBezTo>
                      <a:pt x="335" y="14"/>
                      <a:pt x="321" y="0"/>
                      <a:pt x="304" y="0"/>
                    </a:cubicBezTo>
                    <a:cubicBezTo>
                      <a:pt x="157" y="0"/>
                      <a:pt x="157" y="0"/>
                      <a:pt x="157" y="0"/>
                    </a:cubicBezTo>
                    <a:cubicBezTo>
                      <a:pt x="140" y="0"/>
                      <a:pt x="126" y="14"/>
                      <a:pt x="126" y="32"/>
                    </a:cubicBezTo>
                    <a:cubicBezTo>
                      <a:pt x="126" y="49"/>
                      <a:pt x="140" y="63"/>
                      <a:pt x="157" y="63"/>
                    </a:cubicBezTo>
                    <a:cubicBezTo>
                      <a:pt x="271" y="63"/>
                      <a:pt x="271" y="63"/>
                      <a:pt x="271" y="63"/>
                    </a:cubicBezTo>
                    <a:cubicBezTo>
                      <a:pt x="267" y="111"/>
                      <a:pt x="253" y="184"/>
                      <a:pt x="219" y="219"/>
                    </a:cubicBezTo>
                    <a:cubicBezTo>
                      <a:pt x="175" y="263"/>
                      <a:pt x="69" y="272"/>
                      <a:pt x="31" y="273"/>
                    </a:cubicBezTo>
                    <a:cubicBezTo>
                      <a:pt x="14" y="273"/>
                      <a:pt x="0" y="287"/>
                      <a:pt x="0" y="304"/>
                    </a:cubicBezTo>
                    <a:cubicBezTo>
                      <a:pt x="0" y="321"/>
                      <a:pt x="14" y="335"/>
                      <a:pt x="31" y="335"/>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8" name="Oval 134"/>
              <p:cNvSpPr>
                <a:spLocks noChangeArrowheads="1"/>
              </p:cNvSpPr>
              <p:nvPr/>
            </p:nvSpPr>
            <p:spPr bwMode="auto">
              <a:xfrm>
                <a:off x="773113" y="2154238"/>
                <a:ext cx="1054100" cy="288925"/>
              </a:xfrm>
              <a:prstGeom prst="ellipse">
                <a:avLst/>
              </a:pr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59" name="Freeform 135"/>
              <p:cNvSpPr>
                <a:spLocks noChangeArrowheads="1"/>
              </p:cNvSpPr>
              <p:nvPr/>
            </p:nvSpPr>
            <p:spPr bwMode="auto">
              <a:xfrm>
                <a:off x="917575" y="1339850"/>
                <a:ext cx="766763" cy="1006475"/>
              </a:xfrm>
              <a:custGeom>
                <a:avLst/>
                <a:gdLst>
                  <a:gd name="T0" fmla="*/ 526434 w 335"/>
                  <a:gd name="T1" fmla="*/ 402590 h 440"/>
                  <a:gd name="T2" fmla="*/ 478369 w 335"/>
                  <a:gd name="T3" fmla="*/ 0 h 440"/>
                  <a:gd name="T4" fmla="*/ 384526 w 335"/>
                  <a:gd name="T5" fmla="*/ 0 h 440"/>
                  <a:gd name="T6" fmla="*/ 288394 w 335"/>
                  <a:gd name="T7" fmla="*/ 0 h 440"/>
                  <a:gd name="T8" fmla="*/ 240329 w 335"/>
                  <a:gd name="T9" fmla="*/ 402590 h 440"/>
                  <a:gd name="T10" fmla="*/ 0 w 335"/>
                  <a:gd name="T11" fmla="*/ 956151 h 440"/>
                  <a:gd name="T12" fmla="*/ 384526 w 335"/>
                  <a:gd name="T13" fmla="*/ 1006475 h 440"/>
                  <a:gd name="T14" fmla="*/ 766763 w 335"/>
                  <a:gd name="T15" fmla="*/ 956151 h 440"/>
                  <a:gd name="T16" fmla="*/ 526434 w 335"/>
                  <a:gd name="T17" fmla="*/ 402590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5"/>
                  <a:gd name="T28" fmla="*/ 0 h 440"/>
                  <a:gd name="T29" fmla="*/ 335 w 335"/>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5" h="440">
                    <a:moveTo>
                      <a:pt x="230" y="176"/>
                    </a:moveTo>
                    <a:cubicBezTo>
                      <a:pt x="251" y="91"/>
                      <a:pt x="209" y="0"/>
                      <a:pt x="209" y="0"/>
                    </a:cubicBezTo>
                    <a:cubicBezTo>
                      <a:pt x="168" y="0"/>
                      <a:pt x="168" y="0"/>
                      <a:pt x="168" y="0"/>
                    </a:cubicBezTo>
                    <a:cubicBezTo>
                      <a:pt x="126" y="0"/>
                      <a:pt x="126" y="0"/>
                      <a:pt x="126" y="0"/>
                    </a:cubicBezTo>
                    <a:cubicBezTo>
                      <a:pt x="126" y="0"/>
                      <a:pt x="84" y="91"/>
                      <a:pt x="105" y="176"/>
                    </a:cubicBezTo>
                    <a:cubicBezTo>
                      <a:pt x="126" y="264"/>
                      <a:pt x="84" y="374"/>
                      <a:pt x="0" y="418"/>
                    </a:cubicBezTo>
                    <a:cubicBezTo>
                      <a:pt x="168" y="440"/>
                      <a:pt x="168" y="440"/>
                      <a:pt x="168" y="440"/>
                    </a:cubicBezTo>
                    <a:cubicBezTo>
                      <a:pt x="335" y="418"/>
                      <a:pt x="335" y="418"/>
                      <a:pt x="335" y="418"/>
                    </a:cubicBezTo>
                    <a:cubicBezTo>
                      <a:pt x="251" y="374"/>
                      <a:pt x="209" y="264"/>
                      <a:pt x="230" y="176"/>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60" name="Freeform 136"/>
              <p:cNvSpPr>
                <a:spLocks noChangeArrowheads="1"/>
              </p:cNvSpPr>
              <p:nvPr/>
            </p:nvSpPr>
            <p:spPr bwMode="auto">
              <a:xfrm>
                <a:off x="825500" y="2216150"/>
                <a:ext cx="954088" cy="187325"/>
              </a:xfrm>
              <a:custGeom>
                <a:avLst/>
                <a:gdLst>
                  <a:gd name="T0" fmla="*/ 903752 w 417"/>
                  <a:gd name="T1" fmla="*/ 0 h 82"/>
                  <a:gd name="T2" fmla="*/ 906040 w 417"/>
                  <a:gd name="T3" fmla="*/ 9138 h 82"/>
                  <a:gd name="T4" fmla="*/ 427852 w 417"/>
                  <a:gd name="T5" fmla="*/ 153058 h 82"/>
                  <a:gd name="T6" fmla="*/ 0 w 417"/>
                  <a:gd name="T7" fmla="*/ 75387 h 82"/>
                  <a:gd name="T8" fmla="*/ 475900 w 417"/>
                  <a:gd name="T9" fmla="*/ 187325 h 82"/>
                  <a:gd name="T10" fmla="*/ 954088 w 417"/>
                  <a:gd name="T11" fmla="*/ 57111 h 82"/>
                  <a:gd name="T12" fmla="*/ 903752 w 417"/>
                  <a:gd name="T13" fmla="*/ 0 h 82"/>
                  <a:gd name="T14" fmla="*/ 0 60000 65536"/>
                  <a:gd name="T15" fmla="*/ 0 60000 65536"/>
                  <a:gd name="T16" fmla="*/ 0 60000 65536"/>
                  <a:gd name="T17" fmla="*/ 0 60000 65536"/>
                  <a:gd name="T18" fmla="*/ 0 60000 65536"/>
                  <a:gd name="T19" fmla="*/ 0 60000 65536"/>
                  <a:gd name="T20" fmla="*/ 0 60000 65536"/>
                  <a:gd name="T21" fmla="*/ 0 w 417"/>
                  <a:gd name="T22" fmla="*/ 0 h 82"/>
                  <a:gd name="T23" fmla="*/ 417 w 417"/>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7" h="82">
                    <a:moveTo>
                      <a:pt x="395" y="0"/>
                    </a:moveTo>
                    <a:cubicBezTo>
                      <a:pt x="396" y="1"/>
                      <a:pt x="396" y="3"/>
                      <a:pt x="396" y="4"/>
                    </a:cubicBezTo>
                    <a:cubicBezTo>
                      <a:pt x="396" y="39"/>
                      <a:pt x="302" y="67"/>
                      <a:pt x="187" y="67"/>
                    </a:cubicBezTo>
                    <a:cubicBezTo>
                      <a:pt x="105" y="67"/>
                      <a:pt x="35" y="53"/>
                      <a:pt x="0" y="33"/>
                    </a:cubicBezTo>
                    <a:cubicBezTo>
                      <a:pt x="14" y="61"/>
                      <a:pt x="101" y="82"/>
                      <a:pt x="208" y="82"/>
                    </a:cubicBezTo>
                    <a:cubicBezTo>
                      <a:pt x="323" y="82"/>
                      <a:pt x="417" y="57"/>
                      <a:pt x="417" y="25"/>
                    </a:cubicBezTo>
                    <a:cubicBezTo>
                      <a:pt x="417" y="16"/>
                      <a:pt x="409" y="7"/>
                      <a:pt x="395" y="0"/>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61" name="Freeform 137"/>
              <p:cNvSpPr>
                <a:spLocks noChangeArrowheads="1"/>
              </p:cNvSpPr>
              <p:nvPr/>
            </p:nvSpPr>
            <p:spPr bwMode="auto">
              <a:xfrm>
                <a:off x="342900" y="257175"/>
                <a:ext cx="1914525" cy="1573213"/>
              </a:xfrm>
              <a:custGeom>
                <a:avLst/>
                <a:gdLst>
                  <a:gd name="T0" fmla="*/ 0 w 837"/>
                  <a:gd name="T1" fmla="*/ 0 h 688"/>
                  <a:gd name="T2" fmla="*/ 958406 w 837"/>
                  <a:gd name="T3" fmla="*/ 1573213 h 688"/>
                  <a:gd name="T4" fmla="*/ 1914525 w 837"/>
                  <a:gd name="T5" fmla="*/ 0 h 688"/>
                  <a:gd name="T6" fmla="*/ 0 w 837"/>
                  <a:gd name="T7" fmla="*/ 0 h 688"/>
                  <a:gd name="T8" fmla="*/ 0 60000 65536"/>
                  <a:gd name="T9" fmla="*/ 0 60000 65536"/>
                  <a:gd name="T10" fmla="*/ 0 60000 65536"/>
                  <a:gd name="T11" fmla="*/ 0 60000 65536"/>
                  <a:gd name="T12" fmla="*/ 0 w 837"/>
                  <a:gd name="T13" fmla="*/ 0 h 688"/>
                  <a:gd name="T14" fmla="*/ 837 w 837"/>
                  <a:gd name="T15" fmla="*/ 688 h 688"/>
                </a:gdLst>
                <a:ahLst/>
                <a:cxnLst>
                  <a:cxn ang="T8">
                    <a:pos x="T0" y="T1"/>
                  </a:cxn>
                  <a:cxn ang="T9">
                    <a:pos x="T2" y="T3"/>
                  </a:cxn>
                  <a:cxn ang="T10">
                    <a:pos x="T4" y="T5"/>
                  </a:cxn>
                  <a:cxn ang="T11">
                    <a:pos x="T6" y="T7"/>
                  </a:cxn>
                </a:cxnLst>
                <a:rect l="T12" t="T13" r="T14" b="T15"/>
                <a:pathLst>
                  <a:path w="837" h="688">
                    <a:moveTo>
                      <a:pt x="0" y="0"/>
                    </a:moveTo>
                    <a:cubicBezTo>
                      <a:pt x="0" y="0"/>
                      <a:pt x="56" y="688"/>
                      <a:pt x="419" y="688"/>
                    </a:cubicBezTo>
                    <a:cubicBezTo>
                      <a:pt x="744" y="688"/>
                      <a:pt x="837" y="0"/>
                      <a:pt x="837" y="0"/>
                    </a:cubicBezTo>
                    <a:lnTo>
                      <a:pt x="0" y="0"/>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62" name="Freeform 138"/>
              <p:cNvSpPr>
                <a:spLocks noChangeArrowheads="1"/>
              </p:cNvSpPr>
              <p:nvPr/>
            </p:nvSpPr>
            <p:spPr bwMode="auto">
              <a:xfrm>
                <a:off x="1738313" y="285750"/>
                <a:ext cx="423863" cy="588963"/>
              </a:xfrm>
              <a:custGeom>
                <a:avLst/>
                <a:gdLst>
                  <a:gd name="T0" fmla="*/ 309305 w 185"/>
                  <a:gd name="T1" fmla="*/ 515629 h 257"/>
                  <a:gd name="T2" fmla="*/ 423863 w 185"/>
                  <a:gd name="T3" fmla="*/ 0 h 257"/>
                  <a:gd name="T4" fmla="*/ 103102 w 185"/>
                  <a:gd name="T5" fmla="*/ 0 h 257"/>
                  <a:gd name="T6" fmla="*/ 0 w 185"/>
                  <a:gd name="T7" fmla="*/ 588963 h 257"/>
                  <a:gd name="T8" fmla="*/ 309305 w 185"/>
                  <a:gd name="T9" fmla="*/ 515629 h 257"/>
                  <a:gd name="T10" fmla="*/ 0 60000 65536"/>
                  <a:gd name="T11" fmla="*/ 0 60000 65536"/>
                  <a:gd name="T12" fmla="*/ 0 60000 65536"/>
                  <a:gd name="T13" fmla="*/ 0 60000 65536"/>
                  <a:gd name="T14" fmla="*/ 0 60000 65536"/>
                  <a:gd name="T15" fmla="*/ 0 w 185"/>
                  <a:gd name="T16" fmla="*/ 0 h 257"/>
                  <a:gd name="T17" fmla="*/ 185 w 185"/>
                  <a:gd name="T18" fmla="*/ 257 h 257"/>
                </a:gdLst>
                <a:ahLst/>
                <a:cxnLst>
                  <a:cxn ang="T10">
                    <a:pos x="T0" y="T1"/>
                  </a:cxn>
                  <a:cxn ang="T11">
                    <a:pos x="T2" y="T3"/>
                  </a:cxn>
                  <a:cxn ang="T12">
                    <a:pos x="T4" y="T5"/>
                  </a:cxn>
                  <a:cxn ang="T13">
                    <a:pos x="T6" y="T7"/>
                  </a:cxn>
                  <a:cxn ang="T14">
                    <a:pos x="T8" y="T9"/>
                  </a:cxn>
                </a:cxnLst>
                <a:rect l="T15" t="T16" r="T17" b="T18"/>
                <a:pathLst>
                  <a:path w="185" h="257">
                    <a:moveTo>
                      <a:pt x="135" y="225"/>
                    </a:moveTo>
                    <a:cubicBezTo>
                      <a:pt x="172" y="103"/>
                      <a:pt x="185" y="0"/>
                      <a:pt x="185" y="0"/>
                    </a:cubicBezTo>
                    <a:cubicBezTo>
                      <a:pt x="45" y="0"/>
                      <a:pt x="45" y="0"/>
                      <a:pt x="45" y="0"/>
                    </a:cubicBezTo>
                    <a:cubicBezTo>
                      <a:pt x="40" y="47"/>
                      <a:pt x="28" y="149"/>
                      <a:pt x="0" y="257"/>
                    </a:cubicBezTo>
                    <a:cubicBezTo>
                      <a:pt x="51" y="248"/>
                      <a:pt x="97" y="237"/>
                      <a:pt x="135" y="225"/>
                    </a:cubicBezTo>
                    <a:close/>
                  </a:path>
                </a:pathLst>
              </a:cu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63" name="Freeform 139"/>
              <p:cNvSpPr>
                <a:spLocks noChangeArrowheads="1"/>
              </p:cNvSpPr>
              <p:nvPr/>
            </p:nvSpPr>
            <p:spPr bwMode="auto">
              <a:xfrm>
                <a:off x="1157288" y="1017588"/>
                <a:ext cx="819150" cy="706438"/>
              </a:xfrm>
              <a:custGeom>
                <a:avLst/>
                <a:gdLst>
                  <a:gd name="T0" fmla="*/ 519405 w 358"/>
                  <a:gd name="T1" fmla="*/ 59441 h 309"/>
                  <a:gd name="T2" fmla="*/ 0 w 358"/>
                  <a:gd name="T3" fmla="*/ 690435 h 309"/>
                  <a:gd name="T4" fmla="*/ 130423 w 358"/>
                  <a:gd name="T5" fmla="*/ 706438 h 309"/>
                  <a:gd name="T6" fmla="*/ 819150 w 358"/>
                  <a:gd name="T7" fmla="*/ 0 h 309"/>
                  <a:gd name="T8" fmla="*/ 519405 w 358"/>
                  <a:gd name="T9" fmla="*/ 59441 h 309"/>
                  <a:gd name="T10" fmla="*/ 0 60000 65536"/>
                  <a:gd name="T11" fmla="*/ 0 60000 65536"/>
                  <a:gd name="T12" fmla="*/ 0 60000 65536"/>
                  <a:gd name="T13" fmla="*/ 0 60000 65536"/>
                  <a:gd name="T14" fmla="*/ 0 60000 65536"/>
                  <a:gd name="T15" fmla="*/ 0 w 358"/>
                  <a:gd name="T16" fmla="*/ 0 h 309"/>
                  <a:gd name="T17" fmla="*/ 358 w 358"/>
                  <a:gd name="T18" fmla="*/ 309 h 309"/>
                </a:gdLst>
                <a:ahLst/>
                <a:cxnLst>
                  <a:cxn ang="T10">
                    <a:pos x="T0" y="T1"/>
                  </a:cxn>
                  <a:cxn ang="T11">
                    <a:pos x="T2" y="T3"/>
                  </a:cxn>
                  <a:cxn ang="T12">
                    <a:pos x="T4" y="T5"/>
                  </a:cxn>
                  <a:cxn ang="T13">
                    <a:pos x="T6" y="T7"/>
                  </a:cxn>
                  <a:cxn ang="T14">
                    <a:pos x="T8" y="T9"/>
                  </a:cxn>
                </a:cxnLst>
                <a:rect l="T15" t="T16" r="T17" b="T18"/>
                <a:pathLst>
                  <a:path w="358" h="309">
                    <a:moveTo>
                      <a:pt x="227" y="26"/>
                    </a:moveTo>
                    <a:cubicBezTo>
                      <a:pt x="182" y="155"/>
                      <a:pt x="111" y="274"/>
                      <a:pt x="0" y="302"/>
                    </a:cubicBezTo>
                    <a:cubicBezTo>
                      <a:pt x="18" y="306"/>
                      <a:pt x="37" y="309"/>
                      <a:pt x="57" y="309"/>
                    </a:cubicBezTo>
                    <a:cubicBezTo>
                      <a:pt x="204" y="309"/>
                      <a:pt x="299" y="155"/>
                      <a:pt x="358" y="0"/>
                    </a:cubicBezTo>
                    <a:cubicBezTo>
                      <a:pt x="319" y="10"/>
                      <a:pt x="275" y="19"/>
                      <a:pt x="227" y="26"/>
                    </a:cubicBezTo>
                    <a:close/>
                  </a:path>
                </a:pathLst>
              </a:cu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64" name="Oval 140"/>
              <p:cNvSpPr>
                <a:spLocks noChangeArrowheads="1"/>
              </p:cNvSpPr>
              <p:nvPr/>
            </p:nvSpPr>
            <p:spPr bwMode="auto">
              <a:xfrm>
                <a:off x="342900" y="0"/>
                <a:ext cx="1914525" cy="511175"/>
              </a:xfrm>
              <a:prstGeom prst="ellipse">
                <a:avLst/>
              </a:pr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65" name="Oval 141"/>
              <p:cNvSpPr>
                <a:spLocks noChangeArrowheads="1"/>
              </p:cNvSpPr>
              <p:nvPr/>
            </p:nvSpPr>
            <p:spPr bwMode="auto">
              <a:xfrm>
                <a:off x="439738" y="49213"/>
                <a:ext cx="1722438" cy="381000"/>
              </a:xfrm>
              <a:prstGeom prst="ellipse">
                <a:avLst/>
              </a:pr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446" name="Freeform 608"/>
            <p:cNvSpPr>
              <a:spLocks noChangeArrowheads="1"/>
            </p:cNvSpPr>
            <p:nvPr/>
          </p:nvSpPr>
          <p:spPr bwMode="auto">
            <a:xfrm>
              <a:off x="6319005" y="2111347"/>
              <a:ext cx="549275" cy="547688"/>
            </a:xfrm>
            <a:custGeom>
              <a:avLst/>
              <a:gdLst>
                <a:gd name="T0" fmla="*/ 549275 w 120"/>
                <a:gd name="T1" fmla="*/ 273844 h 120"/>
                <a:gd name="T2" fmla="*/ 274638 w 120"/>
                <a:gd name="T3" fmla="*/ 547688 h 120"/>
                <a:gd name="T4" fmla="*/ 0 w 120"/>
                <a:gd name="T5" fmla="*/ 273844 h 120"/>
                <a:gd name="T6" fmla="*/ 274638 w 120"/>
                <a:gd name="T7" fmla="*/ 0 h 120"/>
                <a:gd name="T8" fmla="*/ 549275 w 120"/>
                <a:gd name="T9" fmla="*/ 273844 h 120"/>
                <a:gd name="T10" fmla="*/ 0 60000 65536"/>
                <a:gd name="T11" fmla="*/ 0 60000 65536"/>
                <a:gd name="T12" fmla="*/ 0 60000 65536"/>
                <a:gd name="T13" fmla="*/ 0 60000 65536"/>
                <a:gd name="T14" fmla="*/ 0 60000 65536"/>
                <a:gd name="T15" fmla="*/ 0 w 120"/>
                <a:gd name="T16" fmla="*/ 0 h 120"/>
                <a:gd name="T17" fmla="*/ 120 w 120"/>
                <a:gd name="T18" fmla="*/ 120 h 120"/>
              </a:gdLst>
              <a:ahLst/>
              <a:cxnLst>
                <a:cxn ang="T10">
                  <a:pos x="T0" y="T1"/>
                </a:cxn>
                <a:cxn ang="T11">
                  <a:pos x="T2" y="T3"/>
                </a:cxn>
                <a:cxn ang="T12">
                  <a:pos x="T4" y="T5"/>
                </a:cxn>
                <a:cxn ang="T13">
                  <a:pos x="T6" y="T7"/>
                </a:cxn>
                <a:cxn ang="T14">
                  <a:pos x="T8" y="T9"/>
                </a:cxn>
              </a:cxnLst>
              <a:rect l="T15" t="T16" r="T17" b="T18"/>
              <a:pathLst>
                <a:path w="120" h="120">
                  <a:moveTo>
                    <a:pt x="120" y="60"/>
                  </a:moveTo>
                  <a:cubicBezTo>
                    <a:pt x="62" y="61"/>
                    <a:pt x="61" y="62"/>
                    <a:pt x="60" y="120"/>
                  </a:cubicBezTo>
                  <a:cubicBezTo>
                    <a:pt x="59" y="62"/>
                    <a:pt x="58" y="61"/>
                    <a:pt x="0" y="60"/>
                  </a:cubicBezTo>
                  <a:cubicBezTo>
                    <a:pt x="58" y="59"/>
                    <a:pt x="59" y="58"/>
                    <a:pt x="60" y="0"/>
                  </a:cubicBezTo>
                  <a:cubicBezTo>
                    <a:pt x="61" y="58"/>
                    <a:pt x="62" y="59"/>
                    <a:pt x="120" y="6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47" name="组合 546"/>
          <p:cNvGrpSpPr/>
          <p:nvPr/>
        </p:nvGrpSpPr>
        <p:grpSpPr>
          <a:xfrm>
            <a:off x="3852639" y="4077072"/>
            <a:ext cx="1295053" cy="1295053"/>
            <a:chOff x="3080505" y="1100110"/>
            <a:chExt cx="5287963" cy="5256212"/>
          </a:xfrm>
          <a:effectLst>
            <a:outerShdw blurRad="50800" dist="76200" dir="12660000" algn="ctr" rotWithShape="0">
              <a:srgbClr val="000000">
                <a:alpha val="43137"/>
              </a:srgbClr>
            </a:outerShdw>
          </a:effectLst>
        </p:grpSpPr>
        <p:sp>
          <p:nvSpPr>
            <p:cNvPr id="548" name="Freeform 19"/>
            <p:cNvSpPr>
              <a:spLocks noChangeArrowheads="1"/>
            </p:cNvSpPr>
            <p:nvPr/>
          </p:nvSpPr>
          <p:spPr bwMode="auto">
            <a:xfrm>
              <a:off x="5926893" y="3635347"/>
              <a:ext cx="25400" cy="25400"/>
            </a:xfrm>
            <a:custGeom>
              <a:avLst/>
              <a:gdLst>
                <a:gd name="T0" fmla="*/ 20782 w 11"/>
                <a:gd name="T1" fmla="*/ 20782 h 11"/>
                <a:gd name="T2" fmla="*/ 4618 w 11"/>
                <a:gd name="T3" fmla="*/ 20782 h 11"/>
                <a:gd name="T4" fmla="*/ 4618 w 11"/>
                <a:gd name="T5" fmla="*/ 4618 h 11"/>
                <a:gd name="T6" fmla="*/ 20782 w 11"/>
                <a:gd name="T7" fmla="*/ 4618 h 11"/>
                <a:gd name="T8" fmla="*/ 20782 w 11"/>
                <a:gd name="T9" fmla="*/ 20782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9" y="9"/>
                  </a:moveTo>
                  <a:cubicBezTo>
                    <a:pt x="7" y="11"/>
                    <a:pt x="4" y="11"/>
                    <a:pt x="2" y="9"/>
                  </a:cubicBezTo>
                  <a:cubicBezTo>
                    <a:pt x="0" y="7"/>
                    <a:pt x="0" y="4"/>
                    <a:pt x="2" y="2"/>
                  </a:cubicBezTo>
                  <a:cubicBezTo>
                    <a:pt x="4" y="0"/>
                    <a:pt x="8" y="0"/>
                    <a:pt x="9" y="2"/>
                  </a:cubicBezTo>
                  <a:cubicBezTo>
                    <a:pt x="11" y="4"/>
                    <a:pt x="11" y="7"/>
                    <a:pt x="9" y="9"/>
                  </a:cubicBezTo>
                  <a:close/>
                </a:path>
              </a:pathLst>
            </a:custGeom>
            <a:solidFill>
              <a:srgbClr val="EF6C4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49" name="Freeform 21"/>
            <p:cNvSpPr>
              <a:spLocks noChangeArrowheads="1"/>
            </p:cNvSpPr>
            <p:nvPr/>
          </p:nvSpPr>
          <p:spPr bwMode="auto">
            <a:xfrm>
              <a:off x="3080505" y="1493810"/>
              <a:ext cx="312738" cy="312737"/>
            </a:xfrm>
            <a:custGeom>
              <a:avLst/>
              <a:gdLst>
                <a:gd name="T0" fmla="*/ 288089 w 203"/>
                <a:gd name="T1" fmla="*/ 35433 h 203"/>
                <a:gd name="T2" fmla="*/ 246493 w 203"/>
                <a:gd name="T3" fmla="*/ 140192 h 203"/>
                <a:gd name="T4" fmla="*/ 312738 w 203"/>
                <a:gd name="T5" fmla="*/ 231086 h 203"/>
                <a:gd name="T6" fmla="*/ 200276 w 203"/>
                <a:gd name="T7" fmla="*/ 224924 h 203"/>
                <a:gd name="T8" fmla="*/ 135571 w 203"/>
                <a:gd name="T9" fmla="*/ 312737 h 203"/>
                <a:gd name="T10" fmla="*/ 106300 w 203"/>
                <a:gd name="T11" fmla="*/ 204897 h 203"/>
                <a:gd name="T12" fmla="*/ 0 w 203"/>
                <a:gd name="T13" fmla="*/ 171004 h 203"/>
                <a:gd name="T14" fmla="*/ 95516 w 203"/>
                <a:gd name="T15" fmla="*/ 110921 h 203"/>
                <a:gd name="T16" fmla="*/ 95516 w 203"/>
                <a:gd name="T17" fmla="*/ 0 h 203"/>
                <a:gd name="T18" fmla="*/ 181789 w 203"/>
                <a:gd name="T19" fmla="*/ 70867 h 203"/>
                <a:gd name="T20" fmla="*/ 288089 w 203"/>
                <a:gd name="T21" fmla="*/ 35433 h 2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03"/>
                <a:gd name="T35" fmla="*/ 203 w 203"/>
                <a:gd name="T36" fmla="*/ 203 h 2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03">
                  <a:moveTo>
                    <a:pt x="187" y="23"/>
                  </a:moveTo>
                  <a:lnTo>
                    <a:pt x="160" y="91"/>
                  </a:lnTo>
                  <a:lnTo>
                    <a:pt x="203" y="150"/>
                  </a:lnTo>
                  <a:lnTo>
                    <a:pt x="130" y="146"/>
                  </a:lnTo>
                  <a:lnTo>
                    <a:pt x="88" y="203"/>
                  </a:lnTo>
                  <a:lnTo>
                    <a:pt x="69" y="133"/>
                  </a:lnTo>
                  <a:lnTo>
                    <a:pt x="0" y="111"/>
                  </a:lnTo>
                  <a:lnTo>
                    <a:pt x="62" y="72"/>
                  </a:lnTo>
                  <a:lnTo>
                    <a:pt x="62" y="0"/>
                  </a:lnTo>
                  <a:lnTo>
                    <a:pt x="118" y="46"/>
                  </a:lnTo>
                  <a:lnTo>
                    <a:pt x="187" y="23"/>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0" name="Freeform 22"/>
            <p:cNvSpPr>
              <a:spLocks noChangeArrowheads="1"/>
            </p:cNvSpPr>
            <p:nvPr/>
          </p:nvSpPr>
          <p:spPr bwMode="auto">
            <a:xfrm>
              <a:off x="3263068" y="1565247"/>
              <a:ext cx="561975" cy="561975"/>
            </a:xfrm>
            <a:custGeom>
              <a:avLst/>
              <a:gdLst>
                <a:gd name="T0" fmla="*/ 526435 w 253"/>
                <a:gd name="T1" fmla="*/ 362850 h 254"/>
                <a:gd name="T2" fmla="*/ 0 w 253"/>
                <a:gd name="T3" fmla="*/ 50888 h 254"/>
                <a:gd name="T4" fmla="*/ 17770 w 253"/>
                <a:gd name="T5" fmla="*/ 97350 h 254"/>
                <a:gd name="T6" fmla="*/ 526435 w 253"/>
                <a:gd name="T7" fmla="*/ 427013 h 254"/>
                <a:gd name="T8" fmla="*/ 559754 w 253"/>
                <a:gd name="T9" fmla="*/ 561975 h 254"/>
                <a:gd name="T10" fmla="*/ 526435 w 253"/>
                <a:gd name="T11" fmla="*/ 362850 h 254"/>
                <a:gd name="T12" fmla="*/ 0 60000 65536"/>
                <a:gd name="T13" fmla="*/ 0 60000 65536"/>
                <a:gd name="T14" fmla="*/ 0 60000 65536"/>
                <a:gd name="T15" fmla="*/ 0 60000 65536"/>
                <a:gd name="T16" fmla="*/ 0 60000 65536"/>
                <a:gd name="T17" fmla="*/ 0 60000 65536"/>
                <a:gd name="T18" fmla="*/ 0 w 253"/>
                <a:gd name="T19" fmla="*/ 0 h 254"/>
                <a:gd name="T20" fmla="*/ 253 w 253"/>
                <a:gd name="T21" fmla="*/ 254 h 254"/>
              </a:gdLst>
              <a:ahLst/>
              <a:cxnLst>
                <a:cxn ang="T12">
                  <a:pos x="T0" y="T1"/>
                </a:cxn>
                <a:cxn ang="T13">
                  <a:pos x="T2" y="T3"/>
                </a:cxn>
                <a:cxn ang="T14">
                  <a:pos x="T4" y="T5"/>
                </a:cxn>
                <a:cxn ang="T15">
                  <a:pos x="T6" y="T7"/>
                </a:cxn>
                <a:cxn ang="T16">
                  <a:pos x="T8" y="T9"/>
                </a:cxn>
                <a:cxn ang="T17">
                  <a:pos x="T10" y="T11"/>
                </a:cxn>
              </a:cxnLst>
              <a:rect l="T18" t="T19" r="T20" b="T21"/>
              <a:pathLst>
                <a:path w="253" h="254">
                  <a:moveTo>
                    <a:pt x="237" y="164"/>
                  </a:moveTo>
                  <a:cubicBezTo>
                    <a:pt x="198" y="60"/>
                    <a:pt x="95" y="0"/>
                    <a:pt x="0" y="23"/>
                  </a:cubicBezTo>
                  <a:cubicBezTo>
                    <a:pt x="8" y="44"/>
                    <a:pt x="8" y="44"/>
                    <a:pt x="8" y="44"/>
                  </a:cubicBezTo>
                  <a:cubicBezTo>
                    <a:pt x="102" y="30"/>
                    <a:pt x="199" y="91"/>
                    <a:pt x="237" y="193"/>
                  </a:cubicBezTo>
                  <a:cubicBezTo>
                    <a:pt x="245" y="213"/>
                    <a:pt x="250" y="234"/>
                    <a:pt x="252" y="254"/>
                  </a:cubicBezTo>
                  <a:cubicBezTo>
                    <a:pt x="253" y="225"/>
                    <a:pt x="248" y="194"/>
                    <a:pt x="237" y="164"/>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1" name="Freeform 23"/>
            <p:cNvSpPr>
              <a:spLocks noChangeArrowheads="1"/>
            </p:cNvSpPr>
            <p:nvPr/>
          </p:nvSpPr>
          <p:spPr bwMode="auto">
            <a:xfrm>
              <a:off x="3218618" y="5948335"/>
              <a:ext cx="306387" cy="314325"/>
            </a:xfrm>
            <a:custGeom>
              <a:avLst/>
              <a:gdLst>
                <a:gd name="T0" fmla="*/ 0 w 199"/>
                <a:gd name="T1" fmla="*/ 70877 h 204"/>
                <a:gd name="T2" fmla="*/ 110854 w 199"/>
                <a:gd name="T3" fmla="*/ 83204 h 204"/>
                <a:gd name="T4" fmla="*/ 184756 w 199"/>
                <a:gd name="T5" fmla="*/ 0 h 204"/>
                <a:gd name="T6" fmla="*/ 204771 w 199"/>
                <a:gd name="T7" fmla="*/ 107857 h 204"/>
                <a:gd name="T8" fmla="*/ 306387 w 199"/>
                <a:gd name="T9" fmla="*/ 149458 h 204"/>
                <a:gd name="T10" fmla="*/ 209390 w 199"/>
                <a:gd name="T11" fmla="*/ 203387 h 204"/>
                <a:gd name="T12" fmla="*/ 201692 w 199"/>
                <a:gd name="T13" fmla="*/ 314325 h 204"/>
                <a:gd name="T14" fmla="*/ 120091 w 199"/>
                <a:gd name="T15" fmla="*/ 238825 h 204"/>
                <a:gd name="T16" fmla="*/ 10777 w 199"/>
                <a:gd name="T17" fmla="*/ 265019 h 204"/>
                <a:gd name="T18" fmla="*/ 60046 w 199"/>
                <a:gd name="T19" fmla="*/ 163326 h 204"/>
                <a:gd name="T20" fmla="*/ 0 w 199"/>
                <a:gd name="T21" fmla="*/ 70877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9"/>
                <a:gd name="T34" fmla="*/ 0 h 204"/>
                <a:gd name="T35" fmla="*/ 199 w 199"/>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9" h="204">
                  <a:moveTo>
                    <a:pt x="0" y="46"/>
                  </a:moveTo>
                  <a:lnTo>
                    <a:pt x="72" y="54"/>
                  </a:lnTo>
                  <a:lnTo>
                    <a:pt x="120" y="0"/>
                  </a:lnTo>
                  <a:lnTo>
                    <a:pt x="133" y="70"/>
                  </a:lnTo>
                  <a:lnTo>
                    <a:pt x="199" y="97"/>
                  </a:lnTo>
                  <a:lnTo>
                    <a:pt x="136" y="132"/>
                  </a:lnTo>
                  <a:lnTo>
                    <a:pt x="131" y="204"/>
                  </a:lnTo>
                  <a:lnTo>
                    <a:pt x="78" y="155"/>
                  </a:lnTo>
                  <a:lnTo>
                    <a:pt x="7" y="172"/>
                  </a:lnTo>
                  <a:lnTo>
                    <a:pt x="39" y="106"/>
                  </a:lnTo>
                  <a:lnTo>
                    <a:pt x="0" y="46"/>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2" name="Freeform 24"/>
            <p:cNvSpPr>
              <a:spLocks noChangeArrowheads="1"/>
            </p:cNvSpPr>
            <p:nvPr/>
          </p:nvSpPr>
          <p:spPr bwMode="auto">
            <a:xfrm>
              <a:off x="3220205" y="5432397"/>
              <a:ext cx="461963" cy="663575"/>
            </a:xfrm>
            <a:custGeom>
              <a:avLst/>
              <a:gdLst>
                <a:gd name="T0" fmla="*/ 275401 w 208"/>
                <a:gd name="T1" fmla="*/ 81841 h 300"/>
                <a:gd name="T2" fmla="*/ 99944 w 208"/>
                <a:gd name="T3" fmla="*/ 663575 h 300"/>
                <a:gd name="T4" fmla="*/ 142142 w 208"/>
                <a:gd name="T5" fmla="*/ 637032 h 300"/>
                <a:gd name="T6" fmla="*/ 337588 w 208"/>
                <a:gd name="T7" fmla="*/ 64146 h 300"/>
                <a:gd name="T8" fmla="*/ 461963 w 208"/>
                <a:gd name="T9" fmla="*/ 0 h 300"/>
                <a:gd name="T10" fmla="*/ 275401 w 208"/>
                <a:gd name="T11" fmla="*/ 81841 h 300"/>
                <a:gd name="T12" fmla="*/ 0 60000 65536"/>
                <a:gd name="T13" fmla="*/ 0 60000 65536"/>
                <a:gd name="T14" fmla="*/ 0 60000 65536"/>
                <a:gd name="T15" fmla="*/ 0 60000 65536"/>
                <a:gd name="T16" fmla="*/ 0 60000 65536"/>
                <a:gd name="T17" fmla="*/ 0 60000 65536"/>
                <a:gd name="T18" fmla="*/ 0 w 208"/>
                <a:gd name="T19" fmla="*/ 0 h 300"/>
                <a:gd name="T20" fmla="*/ 208 w 208"/>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208" h="300">
                  <a:moveTo>
                    <a:pt x="124" y="37"/>
                  </a:moveTo>
                  <a:cubicBezTo>
                    <a:pt x="33" y="100"/>
                    <a:pt x="0" y="214"/>
                    <a:pt x="45" y="300"/>
                  </a:cubicBezTo>
                  <a:cubicBezTo>
                    <a:pt x="64" y="288"/>
                    <a:pt x="64" y="288"/>
                    <a:pt x="64" y="288"/>
                  </a:cubicBezTo>
                  <a:cubicBezTo>
                    <a:pt x="27" y="200"/>
                    <a:pt x="62" y="91"/>
                    <a:pt x="152" y="29"/>
                  </a:cubicBezTo>
                  <a:cubicBezTo>
                    <a:pt x="170" y="17"/>
                    <a:pt x="189" y="7"/>
                    <a:pt x="208" y="0"/>
                  </a:cubicBezTo>
                  <a:cubicBezTo>
                    <a:pt x="179" y="6"/>
                    <a:pt x="151" y="18"/>
                    <a:pt x="124" y="37"/>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3" name="Freeform 25"/>
            <p:cNvSpPr>
              <a:spLocks noChangeArrowheads="1"/>
            </p:cNvSpPr>
            <p:nvPr/>
          </p:nvSpPr>
          <p:spPr bwMode="auto">
            <a:xfrm>
              <a:off x="8009693" y="1250922"/>
              <a:ext cx="312737" cy="312738"/>
            </a:xfrm>
            <a:custGeom>
              <a:avLst/>
              <a:gdLst>
                <a:gd name="T0" fmla="*/ 92435 w 203"/>
                <a:gd name="T1" fmla="*/ 0 h 203"/>
                <a:gd name="T2" fmla="*/ 95516 w 203"/>
                <a:gd name="T3" fmla="*/ 110922 h 203"/>
                <a:gd name="T4" fmla="*/ 0 w 203"/>
                <a:gd name="T5" fmla="*/ 172545 h 203"/>
                <a:gd name="T6" fmla="*/ 106300 w 203"/>
                <a:gd name="T7" fmla="*/ 206438 h 203"/>
                <a:gd name="T8" fmla="*/ 135571 w 203"/>
                <a:gd name="T9" fmla="*/ 312738 h 203"/>
                <a:gd name="T10" fmla="*/ 201816 w 203"/>
                <a:gd name="T11" fmla="*/ 221844 h 203"/>
                <a:gd name="T12" fmla="*/ 312737 w 203"/>
                <a:gd name="T13" fmla="*/ 228006 h 203"/>
                <a:gd name="T14" fmla="*/ 246492 w 203"/>
                <a:gd name="T15" fmla="*/ 140193 h 203"/>
                <a:gd name="T16" fmla="*/ 286547 w 203"/>
                <a:gd name="T17" fmla="*/ 35433 h 203"/>
                <a:gd name="T18" fmla="*/ 180247 w 203"/>
                <a:gd name="T19" fmla="*/ 70867 h 203"/>
                <a:gd name="T20" fmla="*/ 92435 w 203"/>
                <a:gd name="T21" fmla="*/ 0 h 2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03"/>
                <a:gd name="T35" fmla="*/ 203 w 203"/>
                <a:gd name="T36" fmla="*/ 203 h 2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03">
                  <a:moveTo>
                    <a:pt x="60" y="0"/>
                  </a:moveTo>
                  <a:lnTo>
                    <a:pt x="62" y="72"/>
                  </a:lnTo>
                  <a:lnTo>
                    <a:pt x="0" y="112"/>
                  </a:lnTo>
                  <a:lnTo>
                    <a:pt x="69" y="134"/>
                  </a:lnTo>
                  <a:lnTo>
                    <a:pt x="88" y="203"/>
                  </a:lnTo>
                  <a:lnTo>
                    <a:pt x="131" y="144"/>
                  </a:lnTo>
                  <a:lnTo>
                    <a:pt x="203" y="148"/>
                  </a:lnTo>
                  <a:lnTo>
                    <a:pt x="160" y="91"/>
                  </a:lnTo>
                  <a:lnTo>
                    <a:pt x="186" y="23"/>
                  </a:lnTo>
                  <a:lnTo>
                    <a:pt x="117" y="46"/>
                  </a:lnTo>
                  <a:lnTo>
                    <a:pt x="60" y="0"/>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4" name="Freeform 26"/>
            <p:cNvSpPr>
              <a:spLocks noChangeArrowheads="1"/>
            </p:cNvSpPr>
            <p:nvPr/>
          </p:nvSpPr>
          <p:spPr bwMode="auto">
            <a:xfrm>
              <a:off x="7465180" y="1246160"/>
              <a:ext cx="706438" cy="398462"/>
            </a:xfrm>
            <a:custGeom>
              <a:avLst/>
              <a:gdLst>
                <a:gd name="T0" fmla="*/ 104083 w 319"/>
                <a:gd name="T1" fmla="*/ 223581 h 180"/>
                <a:gd name="T2" fmla="*/ 706438 w 319"/>
                <a:gd name="T3" fmla="*/ 121752 h 180"/>
                <a:gd name="T4" fmla="*/ 673220 w 319"/>
                <a:gd name="T5" fmla="*/ 159385 h 180"/>
                <a:gd name="T6" fmla="*/ 79723 w 319"/>
                <a:gd name="T7" fmla="*/ 283351 h 180"/>
                <a:gd name="T8" fmla="*/ 0 w 319"/>
                <a:gd name="T9" fmla="*/ 398462 h 180"/>
                <a:gd name="T10" fmla="*/ 104083 w 319"/>
                <a:gd name="T11" fmla="*/ 223581 h 180"/>
                <a:gd name="T12" fmla="*/ 0 60000 65536"/>
                <a:gd name="T13" fmla="*/ 0 60000 65536"/>
                <a:gd name="T14" fmla="*/ 0 60000 65536"/>
                <a:gd name="T15" fmla="*/ 0 60000 65536"/>
                <a:gd name="T16" fmla="*/ 0 60000 65536"/>
                <a:gd name="T17" fmla="*/ 0 60000 65536"/>
                <a:gd name="T18" fmla="*/ 0 w 319"/>
                <a:gd name="T19" fmla="*/ 0 h 180"/>
                <a:gd name="T20" fmla="*/ 319 w 319"/>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319" h="180">
                  <a:moveTo>
                    <a:pt x="47" y="101"/>
                  </a:moveTo>
                  <a:cubicBezTo>
                    <a:pt x="121" y="18"/>
                    <a:pt x="238" y="0"/>
                    <a:pt x="319" y="55"/>
                  </a:cubicBezTo>
                  <a:cubicBezTo>
                    <a:pt x="304" y="72"/>
                    <a:pt x="304" y="72"/>
                    <a:pt x="304" y="72"/>
                  </a:cubicBezTo>
                  <a:cubicBezTo>
                    <a:pt x="221" y="25"/>
                    <a:pt x="109" y="46"/>
                    <a:pt x="36" y="128"/>
                  </a:cubicBezTo>
                  <a:cubicBezTo>
                    <a:pt x="22" y="144"/>
                    <a:pt x="10" y="162"/>
                    <a:pt x="0" y="180"/>
                  </a:cubicBezTo>
                  <a:cubicBezTo>
                    <a:pt x="10" y="152"/>
                    <a:pt x="26" y="125"/>
                    <a:pt x="47" y="10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555" name="组合 8"/>
            <p:cNvGrpSpPr/>
            <p:nvPr/>
          </p:nvGrpSpPr>
          <p:grpSpPr bwMode="auto">
            <a:xfrm>
              <a:off x="4306055" y="1327122"/>
              <a:ext cx="219075" cy="195263"/>
              <a:chOff x="0" y="0"/>
              <a:chExt cx="220161" cy="195530"/>
            </a:xfrm>
          </p:grpSpPr>
          <p:sp>
            <p:nvSpPr>
              <p:cNvPr id="673" name="Freeform 20"/>
              <p:cNvSpPr>
                <a:spLocks noChangeArrowheads="1"/>
              </p:cNvSpPr>
              <p:nvPr/>
            </p:nvSpPr>
            <p:spPr bwMode="auto">
              <a:xfrm>
                <a:off x="113929" y="0"/>
                <a:ext cx="106232" cy="106232"/>
              </a:xfrm>
              <a:custGeom>
                <a:avLst/>
                <a:gdLst>
                  <a:gd name="T0" fmla="*/ 86314 w 48"/>
                  <a:gd name="T1" fmla="*/ 88527 h 48"/>
                  <a:gd name="T2" fmla="*/ 19919 w 48"/>
                  <a:gd name="T3" fmla="*/ 86314 h 48"/>
                  <a:gd name="T4" fmla="*/ 22132 w 48"/>
                  <a:gd name="T5" fmla="*/ 17705 h 48"/>
                  <a:gd name="T6" fmla="*/ 88527 w 48"/>
                  <a:gd name="T7" fmla="*/ 19919 h 48"/>
                  <a:gd name="T8" fmla="*/ 86314 w 48"/>
                  <a:gd name="T9" fmla="*/ 88527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39" y="40"/>
                    </a:moveTo>
                    <a:cubicBezTo>
                      <a:pt x="30" y="48"/>
                      <a:pt x="17" y="48"/>
                      <a:pt x="9" y="39"/>
                    </a:cubicBezTo>
                    <a:cubicBezTo>
                      <a:pt x="0" y="30"/>
                      <a:pt x="1" y="17"/>
                      <a:pt x="10" y="8"/>
                    </a:cubicBezTo>
                    <a:cubicBezTo>
                      <a:pt x="18" y="0"/>
                      <a:pt x="32" y="1"/>
                      <a:pt x="40" y="9"/>
                    </a:cubicBezTo>
                    <a:cubicBezTo>
                      <a:pt x="48" y="18"/>
                      <a:pt x="48" y="32"/>
                      <a:pt x="39" y="40"/>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74" name="Freeform 27"/>
              <p:cNvSpPr>
                <a:spLocks noChangeArrowheads="1"/>
              </p:cNvSpPr>
              <p:nvPr/>
            </p:nvSpPr>
            <p:spPr bwMode="auto">
              <a:xfrm>
                <a:off x="0" y="46189"/>
                <a:ext cx="181672" cy="149341"/>
              </a:xfrm>
              <a:custGeom>
                <a:avLst/>
                <a:gdLst>
                  <a:gd name="T0" fmla="*/ 62034 w 82"/>
                  <a:gd name="T1" fmla="*/ 144883 h 67"/>
                  <a:gd name="T2" fmla="*/ 175025 w 82"/>
                  <a:gd name="T3" fmla="*/ 0 h 67"/>
                  <a:gd name="T4" fmla="*/ 161732 w 82"/>
                  <a:gd name="T5" fmla="*/ 2229 h 67"/>
                  <a:gd name="T6" fmla="*/ 42095 w 82"/>
                  <a:gd name="T7" fmla="*/ 142654 h 67"/>
                  <a:gd name="T8" fmla="*/ 0 w 82"/>
                  <a:gd name="T9" fmla="*/ 147112 h 67"/>
                  <a:gd name="T10" fmla="*/ 62034 w 82"/>
                  <a:gd name="T11" fmla="*/ 144883 h 67"/>
                  <a:gd name="T12" fmla="*/ 0 60000 65536"/>
                  <a:gd name="T13" fmla="*/ 0 60000 65536"/>
                  <a:gd name="T14" fmla="*/ 0 60000 65536"/>
                  <a:gd name="T15" fmla="*/ 0 60000 65536"/>
                  <a:gd name="T16" fmla="*/ 0 60000 65536"/>
                  <a:gd name="T17" fmla="*/ 0 60000 65536"/>
                  <a:gd name="T18" fmla="*/ 0 w 82"/>
                  <a:gd name="T19" fmla="*/ 0 h 67"/>
                  <a:gd name="T20" fmla="*/ 82 w 82"/>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82" h="67">
                    <a:moveTo>
                      <a:pt x="28" y="65"/>
                    </a:moveTo>
                    <a:cubicBezTo>
                      <a:pt x="60" y="57"/>
                      <a:pt x="82" y="29"/>
                      <a:pt x="79" y="0"/>
                    </a:cubicBezTo>
                    <a:cubicBezTo>
                      <a:pt x="73" y="1"/>
                      <a:pt x="73" y="1"/>
                      <a:pt x="73" y="1"/>
                    </a:cubicBezTo>
                    <a:cubicBezTo>
                      <a:pt x="73" y="30"/>
                      <a:pt x="51" y="56"/>
                      <a:pt x="19" y="64"/>
                    </a:cubicBezTo>
                    <a:cubicBezTo>
                      <a:pt x="13" y="65"/>
                      <a:pt x="6" y="66"/>
                      <a:pt x="0" y="66"/>
                    </a:cubicBezTo>
                    <a:cubicBezTo>
                      <a:pt x="9" y="67"/>
                      <a:pt x="18" y="67"/>
                      <a:pt x="28" y="65"/>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556" name="Freeform 9"/>
            <p:cNvSpPr>
              <a:spLocks noChangeArrowheads="1"/>
            </p:cNvSpPr>
            <p:nvPr/>
          </p:nvSpPr>
          <p:spPr bwMode="auto">
            <a:xfrm>
              <a:off x="3936168" y="1100110"/>
              <a:ext cx="161925" cy="157162"/>
            </a:xfrm>
            <a:custGeom>
              <a:avLst/>
              <a:gdLst>
                <a:gd name="T0" fmla="*/ 137251 w 105"/>
                <a:gd name="T1" fmla="*/ 6163 h 102"/>
                <a:gd name="T2" fmla="*/ 121829 w 105"/>
                <a:gd name="T3" fmla="*/ 61632 h 102"/>
                <a:gd name="T4" fmla="*/ 161925 w 105"/>
                <a:gd name="T5" fmla="*/ 104775 h 102"/>
                <a:gd name="T6" fmla="*/ 103324 w 105"/>
                <a:gd name="T7" fmla="*/ 106315 h 102"/>
                <a:gd name="T8" fmla="*/ 75565 w 105"/>
                <a:gd name="T9" fmla="*/ 157162 h 102"/>
                <a:gd name="T10" fmla="*/ 55517 w 105"/>
                <a:gd name="T11" fmla="*/ 104775 h 102"/>
                <a:gd name="T12" fmla="*/ 0 w 105"/>
                <a:gd name="T13" fmla="*/ 90907 h 102"/>
                <a:gd name="T14" fmla="*/ 43180 w 105"/>
                <a:gd name="T15" fmla="*/ 55469 h 102"/>
                <a:gd name="T16" fmla="*/ 37011 w 105"/>
                <a:gd name="T17" fmla="*/ 0 h 102"/>
                <a:gd name="T18" fmla="*/ 86360 w 105"/>
                <a:gd name="T19" fmla="*/ 30816 h 102"/>
                <a:gd name="T20" fmla="*/ 137251 w 105"/>
                <a:gd name="T21" fmla="*/ 6163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102"/>
                <a:gd name="T35" fmla="*/ 105 w 105"/>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102">
                  <a:moveTo>
                    <a:pt x="89" y="4"/>
                  </a:moveTo>
                  <a:lnTo>
                    <a:pt x="79" y="40"/>
                  </a:lnTo>
                  <a:lnTo>
                    <a:pt x="105" y="68"/>
                  </a:lnTo>
                  <a:lnTo>
                    <a:pt x="67" y="69"/>
                  </a:lnTo>
                  <a:lnTo>
                    <a:pt x="49" y="102"/>
                  </a:lnTo>
                  <a:lnTo>
                    <a:pt x="36" y="68"/>
                  </a:lnTo>
                  <a:lnTo>
                    <a:pt x="0" y="59"/>
                  </a:lnTo>
                  <a:lnTo>
                    <a:pt x="28" y="36"/>
                  </a:lnTo>
                  <a:lnTo>
                    <a:pt x="24" y="0"/>
                  </a:lnTo>
                  <a:lnTo>
                    <a:pt x="56" y="20"/>
                  </a:lnTo>
                  <a:lnTo>
                    <a:pt x="89" y="4"/>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7" name="Freeform 29"/>
            <p:cNvSpPr>
              <a:spLocks noChangeArrowheads="1"/>
            </p:cNvSpPr>
            <p:nvPr/>
          </p:nvSpPr>
          <p:spPr bwMode="auto">
            <a:xfrm>
              <a:off x="3993318" y="1165197"/>
              <a:ext cx="115887" cy="331788"/>
            </a:xfrm>
            <a:custGeom>
              <a:avLst/>
              <a:gdLst>
                <a:gd name="T0" fmla="*/ 60172 w 52"/>
                <a:gd name="T1" fmla="*/ 264985 h 149"/>
                <a:gd name="T2" fmla="*/ 20057 w 52"/>
                <a:gd name="T3" fmla="*/ 0 h 149"/>
                <a:gd name="T4" fmla="*/ 11143 w 52"/>
                <a:gd name="T5" fmla="*/ 20041 h 149"/>
                <a:gd name="T6" fmla="*/ 37886 w 52"/>
                <a:gd name="T7" fmla="*/ 285026 h 149"/>
                <a:gd name="T8" fmla="*/ 0 w 52"/>
                <a:gd name="T9" fmla="*/ 331788 h 149"/>
                <a:gd name="T10" fmla="*/ 60172 w 52"/>
                <a:gd name="T11" fmla="*/ 264985 h 149"/>
                <a:gd name="T12" fmla="*/ 0 60000 65536"/>
                <a:gd name="T13" fmla="*/ 0 60000 65536"/>
                <a:gd name="T14" fmla="*/ 0 60000 65536"/>
                <a:gd name="T15" fmla="*/ 0 60000 65536"/>
                <a:gd name="T16" fmla="*/ 0 60000 65536"/>
                <a:gd name="T17" fmla="*/ 0 60000 65536"/>
                <a:gd name="T18" fmla="*/ 0 w 52"/>
                <a:gd name="T19" fmla="*/ 0 h 149"/>
                <a:gd name="T20" fmla="*/ 52 w 52"/>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52" h="149">
                  <a:moveTo>
                    <a:pt x="27" y="119"/>
                  </a:moveTo>
                  <a:cubicBezTo>
                    <a:pt x="52" y="78"/>
                    <a:pt x="43" y="26"/>
                    <a:pt x="9" y="0"/>
                  </a:cubicBezTo>
                  <a:cubicBezTo>
                    <a:pt x="5" y="9"/>
                    <a:pt x="5" y="9"/>
                    <a:pt x="5" y="9"/>
                  </a:cubicBezTo>
                  <a:cubicBezTo>
                    <a:pt x="35" y="37"/>
                    <a:pt x="41" y="86"/>
                    <a:pt x="17" y="128"/>
                  </a:cubicBezTo>
                  <a:cubicBezTo>
                    <a:pt x="12" y="136"/>
                    <a:pt x="7" y="143"/>
                    <a:pt x="0" y="149"/>
                  </a:cubicBezTo>
                  <a:cubicBezTo>
                    <a:pt x="11" y="142"/>
                    <a:pt x="20" y="132"/>
                    <a:pt x="27" y="119"/>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8" name="Freeform 30"/>
            <p:cNvSpPr>
              <a:spLocks noChangeArrowheads="1"/>
            </p:cNvSpPr>
            <p:nvPr/>
          </p:nvSpPr>
          <p:spPr bwMode="auto">
            <a:xfrm>
              <a:off x="8085893" y="6081685"/>
              <a:ext cx="282575" cy="274637"/>
            </a:xfrm>
            <a:custGeom>
              <a:avLst/>
              <a:gdLst>
                <a:gd name="T0" fmla="*/ 282575 w 183"/>
                <a:gd name="T1" fmla="*/ 109546 h 178"/>
                <a:gd name="T2" fmla="*/ 206913 w 183"/>
                <a:gd name="T3" fmla="*/ 174348 h 178"/>
                <a:gd name="T4" fmla="*/ 220810 w 183"/>
                <a:gd name="T5" fmla="*/ 274637 h 178"/>
                <a:gd name="T6" fmla="*/ 135883 w 183"/>
                <a:gd name="T7" fmla="*/ 220635 h 178"/>
                <a:gd name="T8" fmla="*/ 47868 w 183"/>
                <a:gd name="T9" fmla="*/ 265380 h 178"/>
                <a:gd name="T10" fmla="*/ 69486 w 183"/>
                <a:gd name="T11" fmla="*/ 166634 h 178"/>
                <a:gd name="T12" fmla="*/ 0 w 183"/>
                <a:gd name="T13" fmla="*/ 95660 h 178"/>
                <a:gd name="T14" fmla="*/ 100368 w 183"/>
                <a:gd name="T15" fmla="*/ 89488 h 178"/>
                <a:gd name="T16" fmla="*/ 145148 w 183"/>
                <a:gd name="T17" fmla="*/ 0 h 178"/>
                <a:gd name="T18" fmla="*/ 185295 w 183"/>
                <a:gd name="T19" fmla="*/ 94117 h 178"/>
                <a:gd name="T20" fmla="*/ 282575 w 183"/>
                <a:gd name="T21" fmla="*/ 109546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178"/>
                <a:gd name="T35" fmla="*/ 183 w 183"/>
                <a:gd name="T36" fmla="*/ 178 h 1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178">
                  <a:moveTo>
                    <a:pt x="183" y="71"/>
                  </a:moveTo>
                  <a:lnTo>
                    <a:pt x="134" y="113"/>
                  </a:lnTo>
                  <a:lnTo>
                    <a:pt x="143" y="178"/>
                  </a:lnTo>
                  <a:lnTo>
                    <a:pt x="88" y="143"/>
                  </a:lnTo>
                  <a:lnTo>
                    <a:pt x="31" y="172"/>
                  </a:lnTo>
                  <a:lnTo>
                    <a:pt x="45" y="108"/>
                  </a:lnTo>
                  <a:lnTo>
                    <a:pt x="0" y="62"/>
                  </a:lnTo>
                  <a:lnTo>
                    <a:pt x="65" y="58"/>
                  </a:lnTo>
                  <a:lnTo>
                    <a:pt x="94" y="0"/>
                  </a:lnTo>
                  <a:lnTo>
                    <a:pt x="120" y="61"/>
                  </a:lnTo>
                  <a:lnTo>
                    <a:pt x="183" y="71"/>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9" name="Freeform 36"/>
            <p:cNvSpPr>
              <a:spLocks noChangeArrowheads="1"/>
            </p:cNvSpPr>
            <p:nvPr/>
          </p:nvSpPr>
          <p:spPr bwMode="auto">
            <a:xfrm>
              <a:off x="7627105" y="5899122"/>
              <a:ext cx="598488" cy="346075"/>
            </a:xfrm>
            <a:custGeom>
              <a:avLst/>
              <a:gdLst>
                <a:gd name="T0" fmla="*/ 179546 w 270"/>
                <a:gd name="T1" fmla="*/ 2218 h 156"/>
                <a:gd name="T2" fmla="*/ 598488 w 270"/>
                <a:gd name="T3" fmla="*/ 346075 h 156"/>
                <a:gd name="T4" fmla="*/ 554156 w 270"/>
                <a:gd name="T5" fmla="*/ 346075 h 156"/>
                <a:gd name="T6" fmla="*/ 124131 w 270"/>
                <a:gd name="T7" fmla="*/ 19966 h 156"/>
                <a:gd name="T8" fmla="*/ 0 w 270"/>
                <a:gd name="T9" fmla="*/ 35495 h 156"/>
                <a:gd name="T10" fmla="*/ 179546 w 270"/>
                <a:gd name="T11" fmla="*/ 2218 h 156"/>
                <a:gd name="T12" fmla="*/ 0 60000 65536"/>
                <a:gd name="T13" fmla="*/ 0 60000 65536"/>
                <a:gd name="T14" fmla="*/ 0 60000 65536"/>
                <a:gd name="T15" fmla="*/ 0 60000 65536"/>
                <a:gd name="T16" fmla="*/ 0 60000 65536"/>
                <a:gd name="T17" fmla="*/ 0 60000 65536"/>
                <a:gd name="T18" fmla="*/ 0 w 270"/>
                <a:gd name="T19" fmla="*/ 0 h 156"/>
                <a:gd name="T20" fmla="*/ 270 w 270"/>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70" h="156">
                  <a:moveTo>
                    <a:pt x="81" y="1"/>
                  </a:moveTo>
                  <a:cubicBezTo>
                    <a:pt x="180" y="2"/>
                    <a:pt x="260" y="70"/>
                    <a:pt x="270" y="156"/>
                  </a:cubicBezTo>
                  <a:cubicBezTo>
                    <a:pt x="250" y="156"/>
                    <a:pt x="250" y="156"/>
                    <a:pt x="250" y="156"/>
                  </a:cubicBezTo>
                  <a:cubicBezTo>
                    <a:pt x="233" y="73"/>
                    <a:pt x="153" y="10"/>
                    <a:pt x="56" y="9"/>
                  </a:cubicBezTo>
                  <a:cubicBezTo>
                    <a:pt x="37" y="9"/>
                    <a:pt x="18" y="11"/>
                    <a:pt x="0" y="16"/>
                  </a:cubicBezTo>
                  <a:cubicBezTo>
                    <a:pt x="25" y="6"/>
                    <a:pt x="52" y="0"/>
                    <a:pt x="81" y="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60" name="Freeform 31"/>
            <p:cNvSpPr>
              <a:spLocks noChangeArrowheads="1"/>
            </p:cNvSpPr>
            <p:nvPr/>
          </p:nvSpPr>
          <p:spPr bwMode="auto">
            <a:xfrm>
              <a:off x="6984168" y="5929285"/>
              <a:ext cx="209550" cy="212725"/>
            </a:xfrm>
            <a:custGeom>
              <a:avLst/>
              <a:gdLst>
                <a:gd name="T0" fmla="*/ 209550 w 136"/>
                <a:gd name="T1" fmla="*/ 117153 h 138"/>
                <a:gd name="T2" fmla="*/ 138673 w 136"/>
                <a:gd name="T3" fmla="*/ 140275 h 138"/>
                <a:gd name="T4" fmla="*/ 118642 w 136"/>
                <a:gd name="T5" fmla="*/ 212725 h 138"/>
                <a:gd name="T6" fmla="*/ 75500 w 136"/>
                <a:gd name="T7" fmla="*/ 151066 h 138"/>
                <a:gd name="T8" fmla="*/ 0 w 136"/>
                <a:gd name="T9" fmla="*/ 155690 h 138"/>
                <a:gd name="T10" fmla="*/ 44683 w 136"/>
                <a:gd name="T11" fmla="*/ 94031 h 138"/>
                <a:gd name="T12" fmla="*/ 18490 w 136"/>
                <a:gd name="T13" fmla="*/ 24664 h 138"/>
                <a:gd name="T14" fmla="*/ 89367 w 136"/>
                <a:gd name="T15" fmla="*/ 49328 h 138"/>
                <a:gd name="T16" fmla="*/ 146377 w 136"/>
                <a:gd name="T17" fmla="*/ 0 h 138"/>
                <a:gd name="T18" fmla="*/ 146377 w 136"/>
                <a:gd name="T19" fmla="*/ 75533 h 138"/>
                <a:gd name="T20" fmla="*/ 209550 w 136"/>
                <a:gd name="T21" fmla="*/ 117153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
                <a:gd name="T34" fmla="*/ 0 h 138"/>
                <a:gd name="T35" fmla="*/ 136 w 136"/>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 h="138">
                  <a:moveTo>
                    <a:pt x="136" y="76"/>
                  </a:moveTo>
                  <a:lnTo>
                    <a:pt x="90" y="91"/>
                  </a:lnTo>
                  <a:lnTo>
                    <a:pt x="77" y="138"/>
                  </a:lnTo>
                  <a:lnTo>
                    <a:pt x="49" y="98"/>
                  </a:lnTo>
                  <a:lnTo>
                    <a:pt x="0" y="101"/>
                  </a:lnTo>
                  <a:lnTo>
                    <a:pt x="29" y="61"/>
                  </a:lnTo>
                  <a:lnTo>
                    <a:pt x="12" y="16"/>
                  </a:lnTo>
                  <a:lnTo>
                    <a:pt x="58" y="32"/>
                  </a:lnTo>
                  <a:lnTo>
                    <a:pt x="95" y="0"/>
                  </a:lnTo>
                  <a:lnTo>
                    <a:pt x="95" y="49"/>
                  </a:lnTo>
                  <a:lnTo>
                    <a:pt x="136" y="76"/>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61" name="Freeform 37"/>
            <p:cNvSpPr>
              <a:spLocks noChangeArrowheads="1"/>
            </p:cNvSpPr>
            <p:nvPr/>
          </p:nvSpPr>
          <p:spPr bwMode="auto">
            <a:xfrm>
              <a:off x="7088943" y="5762597"/>
              <a:ext cx="146050" cy="268288"/>
            </a:xfrm>
            <a:custGeom>
              <a:avLst/>
              <a:gdLst>
                <a:gd name="T0" fmla="*/ 141624 w 66"/>
                <a:gd name="T1" fmla="*/ 76968 h 122"/>
                <a:gd name="T2" fmla="*/ 2213 w 66"/>
                <a:gd name="T3" fmla="*/ 268288 h 122"/>
                <a:gd name="T4" fmla="*/ 0 w 66"/>
                <a:gd name="T5" fmla="*/ 248496 h 122"/>
                <a:gd name="T6" fmla="*/ 132773 w 66"/>
                <a:gd name="T7" fmla="*/ 54977 h 122"/>
                <a:gd name="T8" fmla="*/ 123921 w 66"/>
                <a:gd name="T9" fmla="*/ 0 h 122"/>
                <a:gd name="T10" fmla="*/ 141624 w 66"/>
                <a:gd name="T11" fmla="*/ 76968 h 122"/>
                <a:gd name="T12" fmla="*/ 0 60000 65536"/>
                <a:gd name="T13" fmla="*/ 0 60000 65536"/>
                <a:gd name="T14" fmla="*/ 0 60000 65536"/>
                <a:gd name="T15" fmla="*/ 0 60000 65536"/>
                <a:gd name="T16" fmla="*/ 0 60000 65536"/>
                <a:gd name="T17" fmla="*/ 0 60000 65536"/>
                <a:gd name="T18" fmla="*/ 0 w 66"/>
                <a:gd name="T19" fmla="*/ 0 h 122"/>
                <a:gd name="T20" fmla="*/ 66 w 66"/>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66" h="122">
                  <a:moveTo>
                    <a:pt x="64" y="35"/>
                  </a:moveTo>
                  <a:cubicBezTo>
                    <a:pt x="66" y="79"/>
                    <a:pt x="38" y="116"/>
                    <a:pt x="1" y="122"/>
                  </a:cubicBezTo>
                  <a:cubicBezTo>
                    <a:pt x="0" y="113"/>
                    <a:pt x="0" y="113"/>
                    <a:pt x="0" y="113"/>
                  </a:cubicBezTo>
                  <a:cubicBezTo>
                    <a:pt x="36" y="104"/>
                    <a:pt x="62" y="67"/>
                    <a:pt x="60" y="25"/>
                  </a:cubicBezTo>
                  <a:cubicBezTo>
                    <a:pt x="60" y="16"/>
                    <a:pt x="58" y="8"/>
                    <a:pt x="56" y="0"/>
                  </a:cubicBezTo>
                  <a:cubicBezTo>
                    <a:pt x="61" y="11"/>
                    <a:pt x="64" y="23"/>
                    <a:pt x="64" y="35"/>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62" name="Freeform 32"/>
            <p:cNvSpPr>
              <a:spLocks noChangeArrowheads="1"/>
            </p:cNvSpPr>
            <p:nvPr/>
          </p:nvSpPr>
          <p:spPr bwMode="auto">
            <a:xfrm>
              <a:off x="8004930" y="5400647"/>
              <a:ext cx="228600" cy="227013"/>
            </a:xfrm>
            <a:custGeom>
              <a:avLst/>
              <a:gdLst>
                <a:gd name="T0" fmla="*/ 228600 w 103"/>
                <a:gd name="T1" fmla="*/ 178525 h 103"/>
                <a:gd name="T2" fmla="*/ 179773 w 103"/>
                <a:gd name="T3" fmla="*/ 0 h 103"/>
                <a:gd name="T4" fmla="*/ 0 w 103"/>
                <a:gd name="T5" fmla="*/ 48488 h 103"/>
                <a:gd name="T6" fmla="*/ 48827 w 103"/>
                <a:gd name="T7" fmla="*/ 227013 h 103"/>
                <a:gd name="T8" fmla="*/ 228600 w 103"/>
                <a:gd name="T9" fmla="*/ 178525 h 103"/>
                <a:gd name="T10" fmla="*/ 0 60000 65536"/>
                <a:gd name="T11" fmla="*/ 0 60000 65536"/>
                <a:gd name="T12" fmla="*/ 0 60000 65536"/>
                <a:gd name="T13" fmla="*/ 0 60000 65536"/>
                <a:gd name="T14" fmla="*/ 0 60000 65536"/>
                <a:gd name="T15" fmla="*/ 0 w 103"/>
                <a:gd name="T16" fmla="*/ 0 h 103"/>
                <a:gd name="T17" fmla="*/ 103 w 103"/>
                <a:gd name="T18" fmla="*/ 103 h 103"/>
              </a:gdLst>
              <a:ahLst/>
              <a:cxnLst>
                <a:cxn ang="T10">
                  <a:pos x="T0" y="T1"/>
                </a:cxn>
                <a:cxn ang="T11">
                  <a:pos x="T2" y="T3"/>
                </a:cxn>
                <a:cxn ang="T12">
                  <a:pos x="T4" y="T5"/>
                </a:cxn>
                <a:cxn ang="T13">
                  <a:pos x="T6" y="T7"/>
                </a:cxn>
                <a:cxn ang="T14">
                  <a:pos x="T8" y="T9"/>
                </a:cxn>
              </a:cxnLst>
              <a:rect l="T15" t="T16" r="T17" b="T18"/>
              <a:pathLst>
                <a:path w="103" h="103">
                  <a:moveTo>
                    <a:pt x="103" y="81"/>
                  </a:moveTo>
                  <a:cubicBezTo>
                    <a:pt x="75" y="65"/>
                    <a:pt x="65" y="28"/>
                    <a:pt x="81" y="0"/>
                  </a:cubicBezTo>
                  <a:cubicBezTo>
                    <a:pt x="65" y="28"/>
                    <a:pt x="29" y="38"/>
                    <a:pt x="0" y="22"/>
                  </a:cubicBezTo>
                  <a:cubicBezTo>
                    <a:pt x="29" y="38"/>
                    <a:pt x="39" y="75"/>
                    <a:pt x="22" y="103"/>
                  </a:cubicBezTo>
                  <a:cubicBezTo>
                    <a:pt x="39" y="75"/>
                    <a:pt x="75" y="65"/>
                    <a:pt x="103" y="8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63" name="Freeform 38"/>
            <p:cNvSpPr>
              <a:spLocks noChangeArrowheads="1"/>
            </p:cNvSpPr>
            <p:nvPr/>
          </p:nvSpPr>
          <p:spPr bwMode="auto">
            <a:xfrm>
              <a:off x="7709655" y="5321272"/>
              <a:ext cx="425450" cy="169863"/>
            </a:xfrm>
            <a:custGeom>
              <a:avLst/>
              <a:gdLst>
                <a:gd name="T0" fmla="*/ 97499 w 192"/>
                <a:gd name="T1" fmla="*/ 46936 h 76"/>
                <a:gd name="T2" fmla="*/ 425450 w 192"/>
                <a:gd name="T3" fmla="*/ 160923 h 76"/>
                <a:gd name="T4" fmla="*/ 398859 w 192"/>
                <a:gd name="T5" fmla="*/ 169863 h 76"/>
                <a:gd name="T6" fmla="*/ 68692 w 192"/>
                <a:gd name="T7" fmla="*/ 71521 h 76"/>
                <a:gd name="T8" fmla="*/ 0 w 192"/>
                <a:gd name="T9" fmla="*/ 107282 h 76"/>
                <a:gd name="T10" fmla="*/ 97499 w 192"/>
                <a:gd name="T11" fmla="*/ 46936 h 76"/>
                <a:gd name="T12" fmla="*/ 0 60000 65536"/>
                <a:gd name="T13" fmla="*/ 0 60000 65536"/>
                <a:gd name="T14" fmla="*/ 0 60000 65536"/>
                <a:gd name="T15" fmla="*/ 0 60000 65536"/>
                <a:gd name="T16" fmla="*/ 0 60000 65536"/>
                <a:gd name="T17" fmla="*/ 0 60000 65536"/>
                <a:gd name="T18" fmla="*/ 0 w 192"/>
                <a:gd name="T19" fmla="*/ 0 h 76"/>
                <a:gd name="T20" fmla="*/ 192 w 192"/>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192" h="76">
                  <a:moveTo>
                    <a:pt x="44" y="21"/>
                  </a:moveTo>
                  <a:cubicBezTo>
                    <a:pt x="103" y="0"/>
                    <a:pt x="167" y="22"/>
                    <a:pt x="192" y="72"/>
                  </a:cubicBezTo>
                  <a:cubicBezTo>
                    <a:pt x="180" y="76"/>
                    <a:pt x="180" y="76"/>
                    <a:pt x="180" y="76"/>
                  </a:cubicBezTo>
                  <a:cubicBezTo>
                    <a:pt x="151" y="30"/>
                    <a:pt x="89" y="11"/>
                    <a:pt x="31" y="32"/>
                  </a:cubicBezTo>
                  <a:cubicBezTo>
                    <a:pt x="20" y="36"/>
                    <a:pt x="9" y="42"/>
                    <a:pt x="0" y="48"/>
                  </a:cubicBezTo>
                  <a:cubicBezTo>
                    <a:pt x="12" y="37"/>
                    <a:pt x="27" y="28"/>
                    <a:pt x="44" y="2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64" name="Oval 39"/>
            <p:cNvSpPr>
              <a:spLocks noChangeArrowheads="1"/>
            </p:cNvSpPr>
            <p:nvPr/>
          </p:nvSpPr>
          <p:spPr bwMode="auto">
            <a:xfrm>
              <a:off x="3653593" y="1360460"/>
              <a:ext cx="4573587" cy="4575175"/>
            </a:xfrm>
            <a:prstGeom prst="ellipse">
              <a:avLst/>
            </a:prstGeom>
            <a:solidFill>
              <a:srgbClr val="D65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65" name="Oval 40">
              <a:hlinkClick r:id="rId2"/>
            </p:cNvPr>
            <p:cNvSpPr>
              <a:spLocks noChangeArrowheads="1"/>
            </p:cNvSpPr>
            <p:nvPr/>
          </p:nvSpPr>
          <p:spPr bwMode="auto">
            <a:xfrm>
              <a:off x="3653593" y="1360460"/>
              <a:ext cx="4573587" cy="4575175"/>
            </a:xfrm>
            <a:prstGeom prst="ellipse">
              <a:avLst/>
            </a:pr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66" name="Oval 41">
              <a:hlinkClick r:id="rId2"/>
            </p:cNvPr>
            <p:cNvSpPr>
              <a:spLocks noChangeArrowheads="1"/>
            </p:cNvSpPr>
            <p:nvPr/>
          </p:nvSpPr>
          <p:spPr bwMode="auto">
            <a:xfrm>
              <a:off x="3756780" y="1463647"/>
              <a:ext cx="4367213" cy="4368800"/>
            </a:xfrm>
            <a:prstGeom prst="ellipse">
              <a:avLst/>
            </a:pr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67" name="Oval 42"/>
            <p:cNvSpPr>
              <a:spLocks noChangeArrowheads="1"/>
            </p:cNvSpPr>
            <p:nvPr/>
          </p:nvSpPr>
          <p:spPr bwMode="auto">
            <a:xfrm>
              <a:off x="4037768" y="1744635"/>
              <a:ext cx="3805237" cy="3806825"/>
            </a:xfrm>
            <a:prstGeom prst="ellipse">
              <a:avLst/>
            </a:pr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568" name="组合 2"/>
            <p:cNvGrpSpPr/>
            <p:nvPr/>
          </p:nvGrpSpPr>
          <p:grpSpPr bwMode="auto">
            <a:xfrm rot="-2840649">
              <a:off x="4129842" y="1847823"/>
              <a:ext cx="3654425" cy="3657600"/>
              <a:chOff x="0" y="0"/>
              <a:chExt cx="3654426" cy="3656013"/>
            </a:xfrm>
          </p:grpSpPr>
          <p:sp>
            <p:nvSpPr>
              <p:cNvPr id="601" name="Oval 43"/>
              <p:cNvSpPr>
                <a:spLocks noChangeArrowheads="1"/>
              </p:cNvSpPr>
              <p:nvPr/>
            </p:nvSpPr>
            <p:spPr bwMode="auto">
              <a:xfrm>
                <a:off x="0" y="0"/>
                <a:ext cx="3654425" cy="3656013"/>
              </a:xfrm>
              <a:prstGeom prst="ellipse">
                <a:avLst/>
              </a:pr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02" name="Freeform 44"/>
              <p:cNvSpPr>
                <a:spLocks noChangeArrowheads="1"/>
              </p:cNvSpPr>
              <p:nvPr/>
            </p:nvSpPr>
            <p:spPr bwMode="auto">
              <a:xfrm>
                <a:off x="277813" y="2797175"/>
                <a:ext cx="581025" cy="581025"/>
              </a:xfrm>
              <a:custGeom>
                <a:avLst/>
                <a:gdLst>
                  <a:gd name="T0" fmla="*/ 491813 w 254"/>
                  <a:gd name="T1" fmla="*/ 521550 h 254"/>
                  <a:gd name="T2" fmla="*/ 59475 w 254"/>
                  <a:gd name="T3" fmla="*/ 89213 h 254"/>
                  <a:gd name="T4" fmla="*/ 0 w 254"/>
                  <a:gd name="T5" fmla="*/ 0 h 254"/>
                  <a:gd name="T6" fmla="*/ 581025 w 254"/>
                  <a:gd name="T7" fmla="*/ 581025 h 254"/>
                  <a:gd name="T8" fmla="*/ 491813 w 254"/>
                  <a:gd name="T9" fmla="*/ 521550 h 254"/>
                  <a:gd name="T10" fmla="*/ 0 60000 65536"/>
                  <a:gd name="T11" fmla="*/ 0 60000 65536"/>
                  <a:gd name="T12" fmla="*/ 0 60000 65536"/>
                  <a:gd name="T13" fmla="*/ 0 60000 65536"/>
                  <a:gd name="T14" fmla="*/ 0 60000 65536"/>
                  <a:gd name="T15" fmla="*/ 0 w 254"/>
                  <a:gd name="T16" fmla="*/ 0 h 254"/>
                  <a:gd name="T17" fmla="*/ 254 w 254"/>
                  <a:gd name="T18" fmla="*/ 254 h 254"/>
                </a:gdLst>
                <a:ahLst/>
                <a:cxnLst>
                  <a:cxn ang="T10">
                    <a:pos x="T0" y="T1"/>
                  </a:cxn>
                  <a:cxn ang="T11">
                    <a:pos x="T2" y="T3"/>
                  </a:cxn>
                  <a:cxn ang="T12">
                    <a:pos x="T4" y="T5"/>
                  </a:cxn>
                  <a:cxn ang="T13">
                    <a:pos x="T6" y="T7"/>
                  </a:cxn>
                  <a:cxn ang="T14">
                    <a:pos x="T8" y="T9"/>
                  </a:cxn>
                </a:cxnLst>
                <a:rect l="T15" t="T16" r="T17" b="T18"/>
                <a:pathLst>
                  <a:path w="254" h="254">
                    <a:moveTo>
                      <a:pt x="215" y="228"/>
                    </a:moveTo>
                    <a:cubicBezTo>
                      <a:pt x="26" y="39"/>
                      <a:pt x="26" y="39"/>
                      <a:pt x="26" y="39"/>
                    </a:cubicBezTo>
                    <a:cubicBezTo>
                      <a:pt x="17" y="26"/>
                      <a:pt x="8" y="13"/>
                      <a:pt x="0" y="0"/>
                    </a:cubicBezTo>
                    <a:cubicBezTo>
                      <a:pt x="254" y="254"/>
                      <a:pt x="254" y="254"/>
                      <a:pt x="254" y="254"/>
                    </a:cubicBezTo>
                    <a:cubicBezTo>
                      <a:pt x="241" y="246"/>
                      <a:pt x="228" y="237"/>
                      <a:pt x="215" y="22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03" name="Freeform 45"/>
              <p:cNvSpPr>
                <a:spLocks noChangeArrowheads="1"/>
              </p:cNvSpPr>
              <p:nvPr/>
            </p:nvSpPr>
            <p:spPr bwMode="auto">
              <a:xfrm>
                <a:off x="185738" y="2632075"/>
                <a:ext cx="839788" cy="839788"/>
              </a:xfrm>
              <a:custGeom>
                <a:avLst/>
                <a:gdLst>
                  <a:gd name="T0" fmla="*/ 778005 w 367"/>
                  <a:gd name="T1" fmla="*/ 807752 h 367"/>
                  <a:gd name="T2" fmla="*/ 29747 w 367"/>
                  <a:gd name="T3" fmla="*/ 59495 h 367"/>
                  <a:gd name="T4" fmla="*/ 0 w 367"/>
                  <a:gd name="T5" fmla="*/ 0 h 367"/>
                  <a:gd name="T6" fmla="*/ 839788 w 367"/>
                  <a:gd name="T7" fmla="*/ 839788 h 367"/>
                  <a:gd name="T8" fmla="*/ 778005 w 367"/>
                  <a:gd name="T9" fmla="*/ 807752 h 367"/>
                  <a:gd name="T10" fmla="*/ 0 60000 65536"/>
                  <a:gd name="T11" fmla="*/ 0 60000 65536"/>
                  <a:gd name="T12" fmla="*/ 0 60000 65536"/>
                  <a:gd name="T13" fmla="*/ 0 60000 65536"/>
                  <a:gd name="T14" fmla="*/ 0 60000 65536"/>
                  <a:gd name="T15" fmla="*/ 0 w 367"/>
                  <a:gd name="T16" fmla="*/ 0 h 367"/>
                  <a:gd name="T17" fmla="*/ 367 w 367"/>
                  <a:gd name="T18" fmla="*/ 367 h 367"/>
                </a:gdLst>
                <a:ahLst/>
                <a:cxnLst>
                  <a:cxn ang="T10">
                    <a:pos x="T0" y="T1"/>
                  </a:cxn>
                  <a:cxn ang="T11">
                    <a:pos x="T2" y="T3"/>
                  </a:cxn>
                  <a:cxn ang="T12">
                    <a:pos x="T4" y="T5"/>
                  </a:cxn>
                  <a:cxn ang="T13">
                    <a:pos x="T6" y="T7"/>
                  </a:cxn>
                  <a:cxn ang="T14">
                    <a:pos x="T8" y="T9"/>
                  </a:cxn>
                </a:cxnLst>
                <a:rect l="T15" t="T16" r="T17" b="T18"/>
                <a:pathLst>
                  <a:path w="367" h="367">
                    <a:moveTo>
                      <a:pt x="340" y="353"/>
                    </a:moveTo>
                    <a:cubicBezTo>
                      <a:pt x="13" y="26"/>
                      <a:pt x="13" y="26"/>
                      <a:pt x="13" y="26"/>
                    </a:cubicBezTo>
                    <a:cubicBezTo>
                      <a:pt x="9" y="17"/>
                      <a:pt x="4" y="9"/>
                      <a:pt x="0" y="0"/>
                    </a:cubicBezTo>
                    <a:cubicBezTo>
                      <a:pt x="367" y="367"/>
                      <a:pt x="367" y="367"/>
                      <a:pt x="367" y="367"/>
                    </a:cubicBezTo>
                    <a:cubicBezTo>
                      <a:pt x="358" y="362"/>
                      <a:pt x="349" y="358"/>
                      <a:pt x="340" y="35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04" name="Freeform 46"/>
              <p:cNvSpPr>
                <a:spLocks noChangeArrowheads="1"/>
              </p:cNvSpPr>
              <p:nvPr/>
            </p:nvSpPr>
            <p:spPr bwMode="auto">
              <a:xfrm>
                <a:off x="127000" y="2498725"/>
                <a:ext cx="1028700" cy="1030288"/>
              </a:xfrm>
              <a:custGeom>
                <a:avLst/>
                <a:gdLst>
                  <a:gd name="T0" fmla="*/ 978408 w 450"/>
                  <a:gd name="T1" fmla="*/ 1009682 h 450"/>
                  <a:gd name="T2" fmla="*/ 20574 w 450"/>
                  <a:gd name="T3" fmla="*/ 50370 h 450"/>
                  <a:gd name="T4" fmla="*/ 0 w 450"/>
                  <a:gd name="T5" fmla="*/ 0 h 450"/>
                  <a:gd name="T6" fmla="*/ 1028700 w 450"/>
                  <a:gd name="T7" fmla="*/ 1030288 h 450"/>
                  <a:gd name="T8" fmla="*/ 978408 w 450"/>
                  <a:gd name="T9" fmla="*/ 1009682 h 450"/>
                  <a:gd name="T10" fmla="*/ 0 60000 65536"/>
                  <a:gd name="T11" fmla="*/ 0 60000 65536"/>
                  <a:gd name="T12" fmla="*/ 0 60000 65536"/>
                  <a:gd name="T13" fmla="*/ 0 60000 65536"/>
                  <a:gd name="T14" fmla="*/ 0 60000 65536"/>
                  <a:gd name="T15" fmla="*/ 0 w 450"/>
                  <a:gd name="T16" fmla="*/ 0 h 450"/>
                  <a:gd name="T17" fmla="*/ 450 w 450"/>
                  <a:gd name="T18" fmla="*/ 450 h 450"/>
                </a:gdLst>
                <a:ahLst/>
                <a:cxnLst>
                  <a:cxn ang="T10">
                    <a:pos x="T0" y="T1"/>
                  </a:cxn>
                  <a:cxn ang="T11">
                    <a:pos x="T2" y="T3"/>
                  </a:cxn>
                  <a:cxn ang="T12">
                    <a:pos x="T4" y="T5"/>
                  </a:cxn>
                  <a:cxn ang="T13">
                    <a:pos x="T6" y="T7"/>
                  </a:cxn>
                  <a:cxn ang="T14">
                    <a:pos x="T8" y="T9"/>
                  </a:cxn>
                </a:cxnLst>
                <a:rect l="T15" t="T16" r="T17" b="T18"/>
                <a:pathLst>
                  <a:path w="450" h="450">
                    <a:moveTo>
                      <a:pt x="428" y="441"/>
                    </a:moveTo>
                    <a:cubicBezTo>
                      <a:pt x="9" y="22"/>
                      <a:pt x="9" y="22"/>
                      <a:pt x="9" y="22"/>
                    </a:cubicBezTo>
                    <a:cubicBezTo>
                      <a:pt x="6" y="15"/>
                      <a:pt x="3" y="7"/>
                      <a:pt x="0" y="0"/>
                    </a:cubicBezTo>
                    <a:cubicBezTo>
                      <a:pt x="450" y="450"/>
                      <a:pt x="450" y="450"/>
                      <a:pt x="450" y="450"/>
                    </a:cubicBezTo>
                    <a:cubicBezTo>
                      <a:pt x="443" y="447"/>
                      <a:pt x="436" y="444"/>
                      <a:pt x="428" y="44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05" name="Freeform 47"/>
              <p:cNvSpPr>
                <a:spLocks noChangeArrowheads="1"/>
              </p:cNvSpPr>
              <p:nvPr/>
            </p:nvSpPr>
            <p:spPr bwMode="auto">
              <a:xfrm>
                <a:off x="85725" y="2384425"/>
                <a:ext cx="1184275" cy="1185863"/>
              </a:xfrm>
              <a:custGeom>
                <a:avLst/>
                <a:gdLst>
                  <a:gd name="T0" fmla="*/ 1140836 w 518"/>
                  <a:gd name="T1" fmla="*/ 1169838 h 518"/>
                  <a:gd name="T2" fmla="*/ 16004 w 518"/>
                  <a:gd name="T3" fmla="*/ 43497 h 518"/>
                  <a:gd name="T4" fmla="*/ 0 w 518"/>
                  <a:gd name="T5" fmla="*/ 0 h 518"/>
                  <a:gd name="T6" fmla="*/ 1184275 w 518"/>
                  <a:gd name="T7" fmla="*/ 1185863 h 518"/>
                  <a:gd name="T8" fmla="*/ 1140836 w 518"/>
                  <a:gd name="T9" fmla="*/ 1169838 h 518"/>
                  <a:gd name="T10" fmla="*/ 0 60000 65536"/>
                  <a:gd name="T11" fmla="*/ 0 60000 65536"/>
                  <a:gd name="T12" fmla="*/ 0 60000 65536"/>
                  <a:gd name="T13" fmla="*/ 0 60000 65536"/>
                  <a:gd name="T14" fmla="*/ 0 60000 65536"/>
                  <a:gd name="T15" fmla="*/ 0 w 518"/>
                  <a:gd name="T16" fmla="*/ 0 h 518"/>
                  <a:gd name="T17" fmla="*/ 518 w 518"/>
                  <a:gd name="T18" fmla="*/ 518 h 518"/>
                </a:gdLst>
                <a:ahLst/>
                <a:cxnLst>
                  <a:cxn ang="T10">
                    <a:pos x="T0" y="T1"/>
                  </a:cxn>
                  <a:cxn ang="T11">
                    <a:pos x="T2" y="T3"/>
                  </a:cxn>
                  <a:cxn ang="T12">
                    <a:pos x="T4" y="T5"/>
                  </a:cxn>
                  <a:cxn ang="T13">
                    <a:pos x="T6" y="T7"/>
                  </a:cxn>
                  <a:cxn ang="T14">
                    <a:pos x="T8" y="T9"/>
                  </a:cxn>
                </a:cxnLst>
                <a:rect l="T15" t="T16" r="T17" b="T18"/>
                <a:pathLst>
                  <a:path w="518" h="518">
                    <a:moveTo>
                      <a:pt x="499" y="511"/>
                    </a:moveTo>
                    <a:cubicBezTo>
                      <a:pt x="7" y="19"/>
                      <a:pt x="7" y="19"/>
                      <a:pt x="7" y="19"/>
                    </a:cubicBezTo>
                    <a:cubicBezTo>
                      <a:pt x="5" y="13"/>
                      <a:pt x="3" y="6"/>
                      <a:pt x="0" y="0"/>
                    </a:cubicBezTo>
                    <a:cubicBezTo>
                      <a:pt x="518" y="518"/>
                      <a:pt x="518" y="518"/>
                      <a:pt x="518" y="518"/>
                    </a:cubicBezTo>
                    <a:cubicBezTo>
                      <a:pt x="512" y="516"/>
                      <a:pt x="505" y="514"/>
                      <a:pt x="499" y="5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06" name="Freeform 48"/>
              <p:cNvSpPr>
                <a:spLocks noChangeArrowheads="1"/>
              </p:cNvSpPr>
              <p:nvPr/>
            </p:nvSpPr>
            <p:spPr bwMode="auto">
              <a:xfrm>
                <a:off x="57150" y="2282825"/>
                <a:ext cx="1317625" cy="1316038"/>
              </a:xfrm>
              <a:custGeom>
                <a:avLst/>
                <a:gdLst>
                  <a:gd name="T0" fmla="*/ 1276449 w 576"/>
                  <a:gd name="T1" fmla="*/ 1304614 h 576"/>
                  <a:gd name="T2" fmla="*/ 9150 w 576"/>
                  <a:gd name="T3" fmla="*/ 41126 h 576"/>
                  <a:gd name="T4" fmla="*/ 0 w 576"/>
                  <a:gd name="T5" fmla="*/ 0 h 576"/>
                  <a:gd name="T6" fmla="*/ 1317625 w 576"/>
                  <a:gd name="T7" fmla="*/ 1316038 h 576"/>
                  <a:gd name="T8" fmla="*/ 1276449 w 576"/>
                  <a:gd name="T9" fmla="*/ 1304614 h 576"/>
                  <a:gd name="T10" fmla="*/ 0 60000 65536"/>
                  <a:gd name="T11" fmla="*/ 0 60000 65536"/>
                  <a:gd name="T12" fmla="*/ 0 60000 65536"/>
                  <a:gd name="T13" fmla="*/ 0 60000 65536"/>
                  <a:gd name="T14" fmla="*/ 0 60000 65536"/>
                  <a:gd name="T15" fmla="*/ 0 w 576"/>
                  <a:gd name="T16" fmla="*/ 0 h 576"/>
                  <a:gd name="T17" fmla="*/ 576 w 576"/>
                  <a:gd name="T18" fmla="*/ 576 h 576"/>
                </a:gdLst>
                <a:ahLst/>
                <a:cxnLst>
                  <a:cxn ang="T10">
                    <a:pos x="T0" y="T1"/>
                  </a:cxn>
                  <a:cxn ang="T11">
                    <a:pos x="T2" y="T3"/>
                  </a:cxn>
                  <a:cxn ang="T12">
                    <a:pos x="T4" y="T5"/>
                  </a:cxn>
                  <a:cxn ang="T13">
                    <a:pos x="T6" y="T7"/>
                  </a:cxn>
                  <a:cxn ang="T14">
                    <a:pos x="T8" y="T9"/>
                  </a:cxn>
                </a:cxnLst>
                <a:rect l="T15" t="T16" r="T17" b="T18"/>
                <a:pathLst>
                  <a:path w="576" h="576">
                    <a:moveTo>
                      <a:pt x="558" y="571"/>
                    </a:moveTo>
                    <a:cubicBezTo>
                      <a:pt x="4" y="18"/>
                      <a:pt x="4" y="18"/>
                      <a:pt x="4" y="18"/>
                    </a:cubicBezTo>
                    <a:cubicBezTo>
                      <a:pt x="3" y="12"/>
                      <a:pt x="1" y="6"/>
                      <a:pt x="0" y="0"/>
                    </a:cubicBezTo>
                    <a:cubicBezTo>
                      <a:pt x="576" y="576"/>
                      <a:pt x="576" y="576"/>
                      <a:pt x="576" y="576"/>
                    </a:cubicBezTo>
                    <a:cubicBezTo>
                      <a:pt x="570" y="574"/>
                      <a:pt x="564" y="573"/>
                      <a:pt x="558" y="57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07" name="Freeform 49"/>
              <p:cNvSpPr>
                <a:spLocks noChangeArrowheads="1"/>
              </p:cNvSpPr>
              <p:nvPr/>
            </p:nvSpPr>
            <p:spPr bwMode="auto">
              <a:xfrm>
                <a:off x="34925" y="2185987"/>
                <a:ext cx="1433513" cy="1433513"/>
              </a:xfrm>
              <a:custGeom>
                <a:avLst/>
                <a:gdLst>
                  <a:gd name="T0" fmla="*/ 1396932 w 627"/>
                  <a:gd name="T1" fmla="*/ 1426654 h 627"/>
                  <a:gd name="T2" fmla="*/ 6859 w 627"/>
                  <a:gd name="T3" fmla="*/ 38867 h 627"/>
                  <a:gd name="T4" fmla="*/ 0 w 627"/>
                  <a:gd name="T5" fmla="*/ 0 h 627"/>
                  <a:gd name="T6" fmla="*/ 1433513 w 627"/>
                  <a:gd name="T7" fmla="*/ 1433513 h 627"/>
                  <a:gd name="T8" fmla="*/ 1396932 w 627"/>
                  <a:gd name="T9" fmla="*/ 1426654 h 627"/>
                  <a:gd name="T10" fmla="*/ 0 60000 65536"/>
                  <a:gd name="T11" fmla="*/ 0 60000 65536"/>
                  <a:gd name="T12" fmla="*/ 0 60000 65536"/>
                  <a:gd name="T13" fmla="*/ 0 60000 65536"/>
                  <a:gd name="T14" fmla="*/ 0 60000 65536"/>
                  <a:gd name="T15" fmla="*/ 0 w 627"/>
                  <a:gd name="T16" fmla="*/ 0 h 627"/>
                  <a:gd name="T17" fmla="*/ 627 w 627"/>
                  <a:gd name="T18" fmla="*/ 627 h 627"/>
                </a:gdLst>
                <a:ahLst/>
                <a:cxnLst>
                  <a:cxn ang="T10">
                    <a:pos x="T0" y="T1"/>
                  </a:cxn>
                  <a:cxn ang="T11">
                    <a:pos x="T2" y="T3"/>
                  </a:cxn>
                  <a:cxn ang="T12">
                    <a:pos x="T4" y="T5"/>
                  </a:cxn>
                  <a:cxn ang="T13">
                    <a:pos x="T6" y="T7"/>
                  </a:cxn>
                  <a:cxn ang="T14">
                    <a:pos x="T8" y="T9"/>
                  </a:cxn>
                </a:cxnLst>
                <a:rect l="T15" t="T16" r="T17" b="T18"/>
                <a:pathLst>
                  <a:path w="627" h="627">
                    <a:moveTo>
                      <a:pt x="611" y="624"/>
                    </a:moveTo>
                    <a:cubicBezTo>
                      <a:pt x="3" y="17"/>
                      <a:pt x="3" y="17"/>
                      <a:pt x="3" y="17"/>
                    </a:cubicBezTo>
                    <a:cubicBezTo>
                      <a:pt x="2" y="11"/>
                      <a:pt x="1" y="6"/>
                      <a:pt x="0" y="0"/>
                    </a:cubicBezTo>
                    <a:cubicBezTo>
                      <a:pt x="627" y="627"/>
                      <a:pt x="627" y="627"/>
                      <a:pt x="627" y="627"/>
                    </a:cubicBezTo>
                    <a:cubicBezTo>
                      <a:pt x="622" y="626"/>
                      <a:pt x="616" y="625"/>
                      <a:pt x="611" y="62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08" name="Freeform 50"/>
              <p:cNvSpPr>
                <a:spLocks noChangeArrowheads="1"/>
              </p:cNvSpPr>
              <p:nvPr/>
            </p:nvSpPr>
            <p:spPr bwMode="auto">
              <a:xfrm>
                <a:off x="19050" y="2097087"/>
                <a:ext cx="1538288" cy="1538288"/>
              </a:xfrm>
              <a:custGeom>
                <a:avLst/>
                <a:gdLst>
                  <a:gd name="T0" fmla="*/ 1504002 w 673"/>
                  <a:gd name="T1" fmla="*/ 1533717 h 673"/>
                  <a:gd name="T2" fmla="*/ 6857 w 673"/>
                  <a:gd name="T3" fmla="*/ 36571 h 673"/>
                  <a:gd name="T4" fmla="*/ 0 w 673"/>
                  <a:gd name="T5" fmla="*/ 0 h 673"/>
                  <a:gd name="T6" fmla="*/ 1538288 w 673"/>
                  <a:gd name="T7" fmla="*/ 1538288 h 673"/>
                  <a:gd name="T8" fmla="*/ 1504002 w 673"/>
                  <a:gd name="T9" fmla="*/ 1533717 h 673"/>
                  <a:gd name="T10" fmla="*/ 0 60000 65536"/>
                  <a:gd name="T11" fmla="*/ 0 60000 65536"/>
                  <a:gd name="T12" fmla="*/ 0 60000 65536"/>
                  <a:gd name="T13" fmla="*/ 0 60000 65536"/>
                  <a:gd name="T14" fmla="*/ 0 60000 65536"/>
                  <a:gd name="T15" fmla="*/ 0 w 673"/>
                  <a:gd name="T16" fmla="*/ 0 h 673"/>
                  <a:gd name="T17" fmla="*/ 673 w 673"/>
                  <a:gd name="T18" fmla="*/ 673 h 673"/>
                </a:gdLst>
                <a:ahLst/>
                <a:cxnLst>
                  <a:cxn ang="T10">
                    <a:pos x="T0" y="T1"/>
                  </a:cxn>
                  <a:cxn ang="T11">
                    <a:pos x="T2" y="T3"/>
                  </a:cxn>
                  <a:cxn ang="T12">
                    <a:pos x="T4" y="T5"/>
                  </a:cxn>
                  <a:cxn ang="T13">
                    <a:pos x="T6" y="T7"/>
                  </a:cxn>
                  <a:cxn ang="T14">
                    <a:pos x="T8" y="T9"/>
                  </a:cxn>
                </a:cxnLst>
                <a:rect l="T15" t="T16" r="T17" b="T18"/>
                <a:pathLst>
                  <a:path w="673" h="673">
                    <a:moveTo>
                      <a:pt x="658" y="671"/>
                    </a:moveTo>
                    <a:cubicBezTo>
                      <a:pt x="3" y="16"/>
                      <a:pt x="3" y="16"/>
                      <a:pt x="3" y="16"/>
                    </a:cubicBezTo>
                    <a:cubicBezTo>
                      <a:pt x="2" y="11"/>
                      <a:pt x="1" y="5"/>
                      <a:pt x="0" y="0"/>
                    </a:cubicBezTo>
                    <a:cubicBezTo>
                      <a:pt x="673" y="673"/>
                      <a:pt x="673" y="673"/>
                      <a:pt x="673" y="673"/>
                    </a:cubicBezTo>
                    <a:cubicBezTo>
                      <a:pt x="668" y="672"/>
                      <a:pt x="663" y="672"/>
                      <a:pt x="658" y="67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09" name="Freeform 51"/>
              <p:cNvSpPr>
                <a:spLocks noChangeArrowheads="1"/>
              </p:cNvSpPr>
              <p:nvPr/>
            </p:nvSpPr>
            <p:spPr bwMode="auto">
              <a:xfrm>
                <a:off x="9525" y="2014537"/>
                <a:ext cx="1633538" cy="1633538"/>
              </a:xfrm>
              <a:custGeom>
                <a:avLst/>
                <a:gdLst>
                  <a:gd name="T0" fmla="*/ 1599220 w 714"/>
                  <a:gd name="T1" fmla="*/ 1628962 h 714"/>
                  <a:gd name="T2" fmla="*/ 2288 w 714"/>
                  <a:gd name="T3" fmla="*/ 32030 h 714"/>
                  <a:gd name="T4" fmla="*/ 0 w 714"/>
                  <a:gd name="T5" fmla="*/ 0 h 714"/>
                  <a:gd name="T6" fmla="*/ 1633538 w 714"/>
                  <a:gd name="T7" fmla="*/ 1633538 h 714"/>
                  <a:gd name="T8" fmla="*/ 1599220 w 714"/>
                  <a:gd name="T9" fmla="*/ 1628962 h 714"/>
                  <a:gd name="T10" fmla="*/ 0 60000 65536"/>
                  <a:gd name="T11" fmla="*/ 0 60000 65536"/>
                  <a:gd name="T12" fmla="*/ 0 60000 65536"/>
                  <a:gd name="T13" fmla="*/ 0 60000 65536"/>
                  <a:gd name="T14" fmla="*/ 0 60000 65536"/>
                  <a:gd name="T15" fmla="*/ 0 w 714"/>
                  <a:gd name="T16" fmla="*/ 0 h 714"/>
                  <a:gd name="T17" fmla="*/ 714 w 714"/>
                  <a:gd name="T18" fmla="*/ 714 h 714"/>
                </a:gdLst>
                <a:ahLst/>
                <a:cxnLst>
                  <a:cxn ang="T10">
                    <a:pos x="T0" y="T1"/>
                  </a:cxn>
                  <a:cxn ang="T11">
                    <a:pos x="T2" y="T3"/>
                  </a:cxn>
                  <a:cxn ang="T12">
                    <a:pos x="T4" y="T5"/>
                  </a:cxn>
                  <a:cxn ang="T13">
                    <a:pos x="T6" y="T7"/>
                  </a:cxn>
                  <a:cxn ang="T14">
                    <a:pos x="T8" y="T9"/>
                  </a:cxn>
                </a:cxnLst>
                <a:rect l="T15" t="T16" r="T17" b="T18"/>
                <a:pathLst>
                  <a:path w="714" h="714">
                    <a:moveTo>
                      <a:pt x="699" y="712"/>
                    </a:moveTo>
                    <a:cubicBezTo>
                      <a:pt x="1" y="14"/>
                      <a:pt x="1" y="14"/>
                      <a:pt x="1" y="14"/>
                    </a:cubicBezTo>
                    <a:cubicBezTo>
                      <a:pt x="1" y="9"/>
                      <a:pt x="0" y="4"/>
                      <a:pt x="0" y="0"/>
                    </a:cubicBezTo>
                    <a:cubicBezTo>
                      <a:pt x="714" y="714"/>
                      <a:pt x="714" y="714"/>
                      <a:pt x="714" y="714"/>
                    </a:cubicBezTo>
                    <a:cubicBezTo>
                      <a:pt x="709" y="713"/>
                      <a:pt x="704" y="713"/>
                      <a:pt x="699" y="71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0" name="Freeform 52"/>
              <p:cNvSpPr>
                <a:spLocks noChangeArrowheads="1"/>
              </p:cNvSpPr>
              <p:nvPr/>
            </p:nvSpPr>
            <p:spPr bwMode="auto">
              <a:xfrm>
                <a:off x="3175" y="1935162"/>
                <a:ext cx="1719263" cy="1716088"/>
              </a:xfrm>
              <a:custGeom>
                <a:avLst/>
                <a:gdLst>
                  <a:gd name="T0" fmla="*/ 1687255 w 752"/>
                  <a:gd name="T1" fmla="*/ 1716088 h 751"/>
                  <a:gd name="T2" fmla="*/ 2286 w 752"/>
                  <a:gd name="T3" fmla="*/ 29706 h 751"/>
                  <a:gd name="T4" fmla="*/ 0 w 752"/>
                  <a:gd name="T5" fmla="*/ 0 h 751"/>
                  <a:gd name="T6" fmla="*/ 1719263 w 752"/>
                  <a:gd name="T7" fmla="*/ 1716088 h 751"/>
                  <a:gd name="T8" fmla="*/ 1687255 w 752"/>
                  <a:gd name="T9" fmla="*/ 1716088 h 751"/>
                  <a:gd name="T10" fmla="*/ 0 60000 65536"/>
                  <a:gd name="T11" fmla="*/ 0 60000 65536"/>
                  <a:gd name="T12" fmla="*/ 0 60000 65536"/>
                  <a:gd name="T13" fmla="*/ 0 60000 65536"/>
                  <a:gd name="T14" fmla="*/ 0 60000 65536"/>
                  <a:gd name="T15" fmla="*/ 0 w 752"/>
                  <a:gd name="T16" fmla="*/ 0 h 751"/>
                  <a:gd name="T17" fmla="*/ 752 w 752"/>
                  <a:gd name="T18" fmla="*/ 751 h 751"/>
                </a:gdLst>
                <a:ahLst/>
                <a:cxnLst>
                  <a:cxn ang="T10">
                    <a:pos x="T0" y="T1"/>
                  </a:cxn>
                  <a:cxn ang="T11">
                    <a:pos x="T2" y="T3"/>
                  </a:cxn>
                  <a:cxn ang="T12">
                    <a:pos x="T4" y="T5"/>
                  </a:cxn>
                  <a:cxn ang="T13">
                    <a:pos x="T6" y="T7"/>
                  </a:cxn>
                  <a:cxn ang="T14">
                    <a:pos x="T8" y="T9"/>
                  </a:cxn>
                </a:cxnLst>
                <a:rect l="T15" t="T16" r="T17" b="T18"/>
                <a:pathLst>
                  <a:path w="752" h="751">
                    <a:moveTo>
                      <a:pt x="738" y="751"/>
                    </a:moveTo>
                    <a:cubicBezTo>
                      <a:pt x="1" y="13"/>
                      <a:pt x="1" y="13"/>
                      <a:pt x="1" y="13"/>
                    </a:cubicBezTo>
                    <a:cubicBezTo>
                      <a:pt x="1" y="9"/>
                      <a:pt x="0" y="4"/>
                      <a:pt x="0" y="0"/>
                    </a:cubicBezTo>
                    <a:cubicBezTo>
                      <a:pt x="752" y="751"/>
                      <a:pt x="752" y="751"/>
                      <a:pt x="752" y="751"/>
                    </a:cubicBezTo>
                    <a:cubicBezTo>
                      <a:pt x="747" y="751"/>
                      <a:pt x="743" y="751"/>
                      <a:pt x="738" y="75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1" name="Freeform 53"/>
              <p:cNvSpPr>
                <a:spLocks noChangeArrowheads="1"/>
              </p:cNvSpPr>
              <p:nvPr/>
            </p:nvSpPr>
            <p:spPr bwMode="auto">
              <a:xfrm>
                <a:off x="0" y="1857375"/>
                <a:ext cx="1798638" cy="1798638"/>
              </a:xfrm>
              <a:custGeom>
                <a:avLst/>
                <a:gdLst>
                  <a:gd name="T0" fmla="*/ 1768890 w 786"/>
                  <a:gd name="T1" fmla="*/ 1796353 h 787"/>
                  <a:gd name="T2" fmla="*/ 0 w 786"/>
                  <a:gd name="T3" fmla="*/ 29711 h 787"/>
                  <a:gd name="T4" fmla="*/ 0 w 786"/>
                  <a:gd name="T5" fmla="*/ 0 h 787"/>
                  <a:gd name="T6" fmla="*/ 1798638 w 786"/>
                  <a:gd name="T7" fmla="*/ 1798638 h 787"/>
                  <a:gd name="T8" fmla="*/ 1768890 w 786"/>
                  <a:gd name="T9" fmla="*/ 1796353 h 787"/>
                  <a:gd name="T10" fmla="*/ 0 60000 65536"/>
                  <a:gd name="T11" fmla="*/ 0 60000 65536"/>
                  <a:gd name="T12" fmla="*/ 0 60000 65536"/>
                  <a:gd name="T13" fmla="*/ 0 60000 65536"/>
                  <a:gd name="T14" fmla="*/ 0 60000 65536"/>
                  <a:gd name="T15" fmla="*/ 0 w 786"/>
                  <a:gd name="T16" fmla="*/ 0 h 787"/>
                  <a:gd name="T17" fmla="*/ 786 w 786"/>
                  <a:gd name="T18" fmla="*/ 787 h 787"/>
                </a:gdLst>
                <a:ahLst/>
                <a:cxnLst>
                  <a:cxn ang="T10">
                    <a:pos x="T0" y="T1"/>
                  </a:cxn>
                  <a:cxn ang="T11">
                    <a:pos x="T2" y="T3"/>
                  </a:cxn>
                  <a:cxn ang="T12">
                    <a:pos x="T4" y="T5"/>
                  </a:cxn>
                  <a:cxn ang="T13">
                    <a:pos x="T6" y="T7"/>
                  </a:cxn>
                  <a:cxn ang="T14">
                    <a:pos x="T8" y="T9"/>
                  </a:cxn>
                </a:cxnLst>
                <a:rect l="T15" t="T16" r="T17" b="T18"/>
                <a:pathLst>
                  <a:path w="786" h="787">
                    <a:moveTo>
                      <a:pt x="773" y="786"/>
                    </a:moveTo>
                    <a:cubicBezTo>
                      <a:pt x="0" y="13"/>
                      <a:pt x="0" y="13"/>
                      <a:pt x="0" y="13"/>
                    </a:cubicBezTo>
                    <a:cubicBezTo>
                      <a:pt x="0" y="9"/>
                      <a:pt x="0" y="5"/>
                      <a:pt x="0" y="0"/>
                    </a:cubicBezTo>
                    <a:cubicBezTo>
                      <a:pt x="786" y="787"/>
                      <a:pt x="786" y="787"/>
                      <a:pt x="786" y="787"/>
                    </a:cubicBezTo>
                    <a:cubicBezTo>
                      <a:pt x="782" y="787"/>
                      <a:pt x="777" y="786"/>
                      <a:pt x="773" y="7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2" name="Freeform 54"/>
              <p:cNvSpPr>
                <a:spLocks noChangeArrowheads="1"/>
              </p:cNvSpPr>
              <p:nvPr/>
            </p:nvSpPr>
            <p:spPr bwMode="auto">
              <a:xfrm>
                <a:off x="0" y="1784350"/>
                <a:ext cx="1871663" cy="1871663"/>
              </a:xfrm>
              <a:custGeom>
                <a:avLst/>
                <a:gdLst>
                  <a:gd name="T0" fmla="*/ 1844206 w 818"/>
                  <a:gd name="T1" fmla="*/ 1871663 h 819"/>
                  <a:gd name="T2" fmla="*/ 0 w 818"/>
                  <a:gd name="T3" fmla="*/ 29709 h 819"/>
                  <a:gd name="T4" fmla="*/ 0 w 818"/>
                  <a:gd name="T5" fmla="*/ 0 h 819"/>
                  <a:gd name="T6" fmla="*/ 1871663 w 818"/>
                  <a:gd name="T7" fmla="*/ 1871663 h 819"/>
                  <a:gd name="T8" fmla="*/ 1844206 w 818"/>
                  <a:gd name="T9" fmla="*/ 1871663 h 819"/>
                  <a:gd name="T10" fmla="*/ 0 60000 65536"/>
                  <a:gd name="T11" fmla="*/ 0 60000 65536"/>
                  <a:gd name="T12" fmla="*/ 0 60000 65536"/>
                  <a:gd name="T13" fmla="*/ 0 60000 65536"/>
                  <a:gd name="T14" fmla="*/ 0 60000 65536"/>
                  <a:gd name="T15" fmla="*/ 0 w 818"/>
                  <a:gd name="T16" fmla="*/ 0 h 819"/>
                  <a:gd name="T17" fmla="*/ 818 w 818"/>
                  <a:gd name="T18" fmla="*/ 819 h 819"/>
                </a:gdLst>
                <a:ahLst/>
                <a:cxnLst>
                  <a:cxn ang="T10">
                    <a:pos x="T0" y="T1"/>
                  </a:cxn>
                  <a:cxn ang="T11">
                    <a:pos x="T2" y="T3"/>
                  </a:cxn>
                  <a:cxn ang="T12">
                    <a:pos x="T4" y="T5"/>
                  </a:cxn>
                  <a:cxn ang="T13">
                    <a:pos x="T6" y="T7"/>
                  </a:cxn>
                  <a:cxn ang="T14">
                    <a:pos x="T8" y="T9"/>
                  </a:cxn>
                </a:cxnLst>
                <a:rect l="T15" t="T16" r="T17" b="T18"/>
                <a:pathLst>
                  <a:path w="818" h="819">
                    <a:moveTo>
                      <a:pt x="806" y="819"/>
                    </a:moveTo>
                    <a:cubicBezTo>
                      <a:pt x="0" y="13"/>
                      <a:pt x="0" y="13"/>
                      <a:pt x="0" y="13"/>
                    </a:cubicBezTo>
                    <a:cubicBezTo>
                      <a:pt x="0" y="9"/>
                      <a:pt x="0" y="4"/>
                      <a:pt x="0" y="0"/>
                    </a:cubicBezTo>
                    <a:cubicBezTo>
                      <a:pt x="818" y="819"/>
                      <a:pt x="818" y="819"/>
                      <a:pt x="818" y="819"/>
                    </a:cubicBezTo>
                    <a:cubicBezTo>
                      <a:pt x="814" y="819"/>
                      <a:pt x="810" y="819"/>
                      <a:pt x="806" y="81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3" name="Freeform 55"/>
              <p:cNvSpPr>
                <a:spLocks noChangeArrowheads="1"/>
              </p:cNvSpPr>
              <p:nvPr/>
            </p:nvSpPr>
            <p:spPr bwMode="auto">
              <a:xfrm>
                <a:off x="3175" y="1712912"/>
                <a:ext cx="1938338" cy="1941513"/>
              </a:xfrm>
              <a:custGeom>
                <a:avLst/>
                <a:gdLst>
                  <a:gd name="T0" fmla="*/ 1910909 w 848"/>
                  <a:gd name="T1" fmla="*/ 1941513 h 849"/>
                  <a:gd name="T2" fmla="*/ 0 w 848"/>
                  <a:gd name="T3" fmla="*/ 29729 h 849"/>
                  <a:gd name="T4" fmla="*/ 0 w 848"/>
                  <a:gd name="T5" fmla="*/ 0 h 849"/>
                  <a:gd name="T6" fmla="*/ 1938338 w 848"/>
                  <a:gd name="T7" fmla="*/ 1939226 h 849"/>
                  <a:gd name="T8" fmla="*/ 1910909 w 848"/>
                  <a:gd name="T9" fmla="*/ 1941513 h 849"/>
                  <a:gd name="T10" fmla="*/ 0 60000 65536"/>
                  <a:gd name="T11" fmla="*/ 0 60000 65536"/>
                  <a:gd name="T12" fmla="*/ 0 60000 65536"/>
                  <a:gd name="T13" fmla="*/ 0 60000 65536"/>
                  <a:gd name="T14" fmla="*/ 0 60000 65536"/>
                  <a:gd name="T15" fmla="*/ 0 w 848"/>
                  <a:gd name="T16" fmla="*/ 0 h 849"/>
                  <a:gd name="T17" fmla="*/ 848 w 848"/>
                  <a:gd name="T18" fmla="*/ 849 h 849"/>
                </a:gdLst>
                <a:ahLst/>
                <a:cxnLst>
                  <a:cxn ang="T10">
                    <a:pos x="T0" y="T1"/>
                  </a:cxn>
                  <a:cxn ang="T11">
                    <a:pos x="T2" y="T3"/>
                  </a:cxn>
                  <a:cxn ang="T12">
                    <a:pos x="T4" y="T5"/>
                  </a:cxn>
                  <a:cxn ang="T13">
                    <a:pos x="T6" y="T7"/>
                  </a:cxn>
                  <a:cxn ang="T14">
                    <a:pos x="T8" y="T9"/>
                  </a:cxn>
                </a:cxnLst>
                <a:rect l="T15" t="T16" r="T17" b="T18"/>
                <a:pathLst>
                  <a:path w="848" h="849">
                    <a:moveTo>
                      <a:pt x="836" y="849"/>
                    </a:moveTo>
                    <a:cubicBezTo>
                      <a:pt x="0" y="13"/>
                      <a:pt x="0" y="13"/>
                      <a:pt x="0" y="13"/>
                    </a:cubicBezTo>
                    <a:cubicBezTo>
                      <a:pt x="0" y="9"/>
                      <a:pt x="0" y="4"/>
                      <a:pt x="0" y="0"/>
                    </a:cubicBezTo>
                    <a:cubicBezTo>
                      <a:pt x="848" y="848"/>
                      <a:pt x="848" y="848"/>
                      <a:pt x="848" y="848"/>
                    </a:cubicBezTo>
                    <a:cubicBezTo>
                      <a:pt x="844" y="848"/>
                      <a:pt x="840" y="849"/>
                      <a:pt x="836" y="84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4" name="Freeform 56"/>
              <p:cNvSpPr>
                <a:spLocks noChangeArrowheads="1"/>
              </p:cNvSpPr>
              <p:nvPr/>
            </p:nvSpPr>
            <p:spPr bwMode="auto">
              <a:xfrm>
                <a:off x="7938" y="1646237"/>
                <a:ext cx="2003425" cy="2003425"/>
              </a:xfrm>
              <a:custGeom>
                <a:avLst/>
                <a:gdLst>
                  <a:gd name="T0" fmla="*/ 1975981 w 876"/>
                  <a:gd name="T1" fmla="*/ 2003425 h 876"/>
                  <a:gd name="T2" fmla="*/ 0 w 876"/>
                  <a:gd name="T3" fmla="*/ 25157 h 876"/>
                  <a:gd name="T4" fmla="*/ 2287 w 876"/>
                  <a:gd name="T5" fmla="*/ 0 h 876"/>
                  <a:gd name="T6" fmla="*/ 2003425 w 876"/>
                  <a:gd name="T7" fmla="*/ 2001138 h 876"/>
                  <a:gd name="T8" fmla="*/ 1975981 w 876"/>
                  <a:gd name="T9" fmla="*/ 2003425 h 876"/>
                  <a:gd name="T10" fmla="*/ 0 60000 65536"/>
                  <a:gd name="T11" fmla="*/ 0 60000 65536"/>
                  <a:gd name="T12" fmla="*/ 0 60000 65536"/>
                  <a:gd name="T13" fmla="*/ 0 60000 65536"/>
                  <a:gd name="T14" fmla="*/ 0 60000 65536"/>
                  <a:gd name="T15" fmla="*/ 0 w 876"/>
                  <a:gd name="T16" fmla="*/ 0 h 876"/>
                  <a:gd name="T17" fmla="*/ 876 w 876"/>
                  <a:gd name="T18" fmla="*/ 876 h 876"/>
                </a:gdLst>
                <a:ahLst/>
                <a:cxnLst>
                  <a:cxn ang="T10">
                    <a:pos x="T0" y="T1"/>
                  </a:cxn>
                  <a:cxn ang="T11">
                    <a:pos x="T2" y="T3"/>
                  </a:cxn>
                  <a:cxn ang="T12">
                    <a:pos x="T4" y="T5"/>
                  </a:cxn>
                  <a:cxn ang="T13">
                    <a:pos x="T6" y="T7"/>
                  </a:cxn>
                  <a:cxn ang="T14">
                    <a:pos x="T8" y="T9"/>
                  </a:cxn>
                </a:cxnLst>
                <a:rect l="T15" t="T16" r="T17" b="T18"/>
                <a:pathLst>
                  <a:path w="876" h="876">
                    <a:moveTo>
                      <a:pt x="864" y="876"/>
                    </a:moveTo>
                    <a:cubicBezTo>
                      <a:pt x="0" y="11"/>
                      <a:pt x="0" y="11"/>
                      <a:pt x="0" y="11"/>
                    </a:cubicBezTo>
                    <a:cubicBezTo>
                      <a:pt x="0" y="7"/>
                      <a:pt x="0" y="3"/>
                      <a:pt x="1" y="0"/>
                    </a:cubicBezTo>
                    <a:cubicBezTo>
                      <a:pt x="876" y="875"/>
                      <a:pt x="876" y="875"/>
                      <a:pt x="876" y="875"/>
                    </a:cubicBezTo>
                    <a:cubicBezTo>
                      <a:pt x="872" y="875"/>
                      <a:pt x="868" y="876"/>
                      <a:pt x="864" y="87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5" name="Freeform 57"/>
              <p:cNvSpPr>
                <a:spLocks noChangeArrowheads="1"/>
              </p:cNvSpPr>
              <p:nvPr/>
            </p:nvSpPr>
            <p:spPr bwMode="auto">
              <a:xfrm>
                <a:off x="14288" y="1579562"/>
                <a:ext cx="2062163" cy="2063750"/>
              </a:xfrm>
              <a:custGeom>
                <a:avLst/>
                <a:gdLst>
                  <a:gd name="T0" fmla="*/ 2034728 w 902"/>
                  <a:gd name="T1" fmla="*/ 2063750 h 902"/>
                  <a:gd name="T2" fmla="*/ 0 w 902"/>
                  <a:gd name="T3" fmla="*/ 25168 h 902"/>
                  <a:gd name="T4" fmla="*/ 2286 w 902"/>
                  <a:gd name="T5" fmla="*/ 0 h 902"/>
                  <a:gd name="T6" fmla="*/ 2062163 w 902"/>
                  <a:gd name="T7" fmla="*/ 2059174 h 902"/>
                  <a:gd name="T8" fmla="*/ 2034728 w 902"/>
                  <a:gd name="T9" fmla="*/ 2063750 h 902"/>
                  <a:gd name="T10" fmla="*/ 0 60000 65536"/>
                  <a:gd name="T11" fmla="*/ 0 60000 65536"/>
                  <a:gd name="T12" fmla="*/ 0 60000 65536"/>
                  <a:gd name="T13" fmla="*/ 0 60000 65536"/>
                  <a:gd name="T14" fmla="*/ 0 60000 65536"/>
                  <a:gd name="T15" fmla="*/ 0 w 902"/>
                  <a:gd name="T16" fmla="*/ 0 h 902"/>
                  <a:gd name="T17" fmla="*/ 902 w 902"/>
                  <a:gd name="T18" fmla="*/ 902 h 902"/>
                </a:gdLst>
                <a:ahLst/>
                <a:cxnLst>
                  <a:cxn ang="T10">
                    <a:pos x="T0" y="T1"/>
                  </a:cxn>
                  <a:cxn ang="T11">
                    <a:pos x="T2" y="T3"/>
                  </a:cxn>
                  <a:cxn ang="T12">
                    <a:pos x="T4" y="T5"/>
                  </a:cxn>
                  <a:cxn ang="T13">
                    <a:pos x="T6" y="T7"/>
                  </a:cxn>
                  <a:cxn ang="T14">
                    <a:pos x="T8" y="T9"/>
                  </a:cxn>
                </a:cxnLst>
                <a:rect l="T15" t="T16" r="T17" b="T18"/>
                <a:pathLst>
                  <a:path w="902" h="902">
                    <a:moveTo>
                      <a:pt x="890" y="902"/>
                    </a:moveTo>
                    <a:cubicBezTo>
                      <a:pt x="0" y="11"/>
                      <a:pt x="0" y="11"/>
                      <a:pt x="0" y="11"/>
                    </a:cubicBezTo>
                    <a:cubicBezTo>
                      <a:pt x="0" y="7"/>
                      <a:pt x="1" y="4"/>
                      <a:pt x="1" y="0"/>
                    </a:cubicBezTo>
                    <a:cubicBezTo>
                      <a:pt x="902" y="900"/>
                      <a:pt x="902" y="900"/>
                      <a:pt x="902" y="900"/>
                    </a:cubicBezTo>
                    <a:cubicBezTo>
                      <a:pt x="898" y="901"/>
                      <a:pt x="894" y="901"/>
                      <a:pt x="890" y="90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6" name="Freeform 58"/>
              <p:cNvSpPr>
                <a:spLocks noChangeArrowheads="1"/>
              </p:cNvSpPr>
              <p:nvPr/>
            </p:nvSpPr>
            <p:spPr bwMode="auto">
              <a:xfrm>
                <a:off x="20638" y="1516062"/>
                <a:ext cx="2120900" cy="2117725"/>
              </a:xfrm>
              <a:custGeom>
                <a:avLst/>
                <a:gdLst>
                  <a:gd name="T0" fmla="*/ 2093445 w 927"/>
                  <a:gd name="T1" fmla="*/ 2117725 h 926"/>
                  <a:gd name="T2" fmla="*/ 0 w 927"/>
                  <a:gd name="T3" fmla="*/ 25157 h 926"/>
                  <a:gd name="T4" fmla="*/ 4576 w 927"/>
                  <a:gd name="T5" fmla="*/ 0 h 926"/>
                  <a:gd name="T6" fmla="*/ 2120900 w 927"/>
                  <a:gd name="T7" fmla="*/ 2113151 h 926"/>
                  <a:gd name="T8" fmla="*/ 2093445 w 927"/>
                  <a:gd name="T9" fmla="*/ 2117725 h 926"/>
                  <a:gd name="T10" fmla="*/ 0 60000 65536"/>
                  <a:gd name="T11" fmla="*/ 0 60000 65536"/>
                  <a:gd name="T12" fmla="*/ 0 60000 65536"/>
                  <a:gd name="T13" fmla="*/ 0 60000 65536"/>
                  <a:gd name="T14" fmla="*/ 0 60000 65536"/>
                  <a:gd name="T15" fmla="*/ 0 w 927"/>
                  <a:gd name="T16" fmla="*/ 0 h 926"/>
                  <a:gd name="T17" fmla="*/ 927 w 927"/>
                  <a:gd name="T18" fmla="*/ 926 h 926"/>
                </a:gdLst>
                <a:ahLst/>
                <a:cxnLst>
                  <a:cxn ang="T10">
                    <a:pos x="T0" y="T1"/>
                  </a:cxn>
                  <a:cxn ang="T11">
                    <a:pos x="T2" y="T3"/>
                  </a:cxn>
                  <a:cxn ang="T12">
                    <a:pos x="T4" y="T5"/>
                  </a:cxn>
                  <a:cxn ang="T13">
                    <a:pos x="T6" y="T7"/>
                  </a:cxn>
                  <a:cxn ang="T14">
                    <a:pos x="T8" y="T9"/>
                  </a:cxn>
                </a:cxnLst>
                <a:rect l="T15" t="T16" r="T17" b="T18"/>
                <a:pathLst>
                  <a:path w="927" h="926">
                    <a:moveTo>
                      <a:pt x="915" y="926"/>
                    </a:moveTo>
                    <a:cubicBezTo>
                      <a:pt x="0" y="11"/>
                      <a:pt x="0" y="11"/>
                      <a:pt x="0" y="11"/>
                    </a:cubicBezTo>
                    <a:cubicBezTo>
                      <a:pt x="1" y="7"/>
                      <a:pt x="2" y="4"/>
                      <a:pt x="2" y="0"/>
                    </a:cubicBezTo>
                    <a:cubicBezTo>
                      <a:pt x="927" y="924"/>
                      <a:pt x="927" y="924"/>
                      <a:pt x="927" y="924"/>
                    </a:cubicBezTo>
                    <a:cubicBezTo>
                      <a:pt x="923" y="925"/>
                      <a:pt x="919" y="925"/>
                      <a:pt x="915" y="92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7" name="Freeform 59"/>
              <p:cNvSpPr>
                <a:spLocks noChangeArrowheads="1"/>
              </p:cNvSpPr>
              <p:nvPr/>
            </p:nvSpPr>
            <p:spPr bwMode="auto">
              <a:xfrm>
                <a:off x="31750" y="1454150"/>
                <a:ext cx="2171700" cy="2168525"/>
              </a:xfrm>
              <a:custGeom>
                <a:avLst/>
                <a:gdLst>
                  <a:gd name="T0" fmla="*/ 2146528 w 949"/>
                  <a:gd name="T1" fmla="*/ 2168525 h 948"/>
                  <a:gd name="T2" fmla="*/ 0 w 949"/>
                  <a:gd name="T3" fmla="*/ 25162 h 948"/>
                  <a:gd name="T4" fmla="*/ 4577 w 949"/>
                  <a:gd name="T5" fmla="*/ 0 h 948"/>
                  <a:gd name="T6" fmla="*/ 2171700 w 949"/>
                  <a:gd name="T7" fmla="*/ 2163950 h 948"/>
                  <a:gd name="T8" fmla="*/ 2146528 w 949"/>
                  <a:gd name="T9" fmla="*/ 2168525 h 948"/>
                  <a:gd name="T10" fmla="*/ 0 60000 65536"/>
                  <a:gd name="T11" fmla="*/ 0 60000 65536"/>
                  <a:gd name="T12" fmla="*/ 0 60000 65536"/>
                  <a:gd name="T13" fmla="*/ 0 60000 65536"/>
                  <a:gd name="T14" fmla="*/ 0 60000 65536"/>
                  <a:gd name="T15" fmla="*/ 0 w 949"/>
                  <a:gd name="T16" fmla="*/ 0 h 948"/>
                  <a:gd name="T17" fmla="*/ 949 w 949"/>
                  <a:gd name="T18" fmla="*/ 948 h 948"/>
                </a:gdLst>
                <a:ahLst/>
                <a:cxnLst>
                  <a:cxn ang="T10">
                    <a:pos x="T0" y="T1"/>
                  </a:cxn>
                  <a:cxn ang="T11">
                    <a:pos x="T2" y="T3"/>
                  </a:cxn>
                  <a:cxn ang="T12">
                    <a:pos x="T4" y="T5"/>
                  </a:cxn>
                  <a:cxn ang="T13">
                    <a:pos x="T6" y="T7"/>
                  </a:cxn>
                  <a:cxn ang="T14">
                    <a:pos x="T8" y="T9"/>
                  </a:cxn>
                </a:cxnLst>
                <a:rect l="T15" t="T16" r="T17" b="T18"/>
                <a:pathLst>
                  <a:path w="949" h="948">
                    <a:moveTo>
                      <a:pt x="938" y="948"/>
                    </a:moveTo>
                    <a:cubicBezTo>
                      <a:pt x="0" y="11"/>
                      <a:pt x="0" y="11"/>
                      <a:pt x="0" y="11"/>
                    </a:cubicBezTo>
                    <a:cubicBezTo>
                      <a:pt x="1" y="7"/>
                      <a:pt x="2" y="3"/>
                      <a:pt x="2" y="0"/>
                    </a:cubicBezTo>
                    <a:cubicBezTo>
                      <a:pt x="949" y="946"/>
                      <a:pt x="949" y="946"/>
                      <a:pt x="949" y="946"/>
                    </a:cubicBezTo>
                    <a:cubicBezTo>
                      <a:pt x="945" y="947"/>
                      <a:pt x="941" y="947"/>
                      <a:pt x="938" y="94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8" name="Freeform 60"/>
              <p:cNvSpPr>
                <a:spLocks noChangeArrowheads="1"/>
              </p:cNvSpPr>
              <p:nvPr/>
            </p:nvSpPr>
            <p:spPr bwMode="auto">
              <a:xfrm>
                <a:off x="46038" y="1395412"/>
                <a:ext cx="2216150" cy="2216150"/>
              </a:xfrm>
              <a:custGeom>
                <a:avLst/>
                <a:gdLst>
                  <a:gd name="T0" fmla="*/ 2190992 w 969"/>
                  <a:gd name="T1" fmla="*/ 2216150 h 969"/>
                  <a:gd name="T2" fmla="*/ 0 w 969"/>
                  <a:gd name="T3" fmla="*/ 22870 h 969"/>
                  <a:gd name="T4" fmla="*/ 4574 w 969"/>
                  <a:gd name="T5" fmla="*/ 0 h 969"/>
                  <a:gd name="T6" fmla="*/ 2216150 w 969"/>
                  <a:gd name="T7" fmla="*/ 2209289 h 969"/>
                  <a:gd name="T8" fmla="*/ 2190992 w 969"/>
                  <a:gd name="T9" fmla="*/ 2216150 h 969"/>
                  <a:gd name="T10" fmla="*/ 0 60000 65536"/>
                  <a:gd name="T11" fmla="*/ 0 60000 65536"/>
                  <a:gd name="T12" fmla="*/ 0 60000 65536"/>
                  <a:gd name="T13" fmla="*/ 0 60000 65536"/>
                  <a:gd name="T14" fmla="*/ 0 60000 65536"/>
                  <a:gd name="T15" fmla="*/ 0 w 969"/>
                  <a:gd name="T16" fmla="*/ 0 h 969"/>
                  <a:gd name="T17" fmla="*/ 969 w 969"/>
                  <a:gd name="T18" fmla="*/ 969 h 969"/>
                </a:gdLst>
                <a:ahLst/>
                <a:cxnLst>
                  <a:cxn ang="T10">
                    <a:pos x="T0" y="T1"/>
                  </a:cxn>
                  <a:cxn ang="T11">
                    <a:pos x="T2" y="T3"/>
                  </a:cxn>
                  <a:cxn ang="T12">
                    <a:pos x="T4" y="T5"/>
                  </a:cxn>
                  <a:cxn ang="T13">
                    <a:pos x="T6" y="T7"/>
                  </a:cxn>
                  <a:cxn ang="T14">
                    <a:pos x="T8" y="T9"/>
                  </a:cxn>
                </a:cxnLst>
                <a:rect l="T15" t="T16" r="T17" b="T18"/>
                <a:pathLst>
                  <a:path w="969" h="969">
                    <a:moveTo>
                      <a:pt x="958" y="969"/>
                    </a:moveTo>
                    <a:cubicBezTo>
                      <a:pt x="0" y="10"/>
                      <a:pt x="0" y="10"/>
                      <a:pt x="0" y="10"/>
                    </a:cubicBezTo>
                    <a:cubicBezTo>
                      <a:pt x="1" y="7"/>
                      <a:pt x="2" y="3"/>
                      <a:pt x="2" y="0"/>
                    </a:cubicBezTo>
                    <a:cubicBezTo>
                      <a:pt x="969" y="966"/>
                      <a:pt x="969" y="966"/>
                      <a:pt x="969" y="966"/>
                    </a:cubicBezTo>
                    <a:cubicBezTo>
                      <a:pt x="965" y="967"/>
                      <a:pt x="962" y="968"/>
                      <a:pt x="958" y="96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9" name="Freeform 61"/>
              <p:cNvSpPr>
                <a:spLocks noChangeArrowheads="1"/>
              </p:cNvSpPr>
              <p:nvPr/>
            </p:nvSpPr>
            <p:spPr bwMode="auto">
              <a:xfrm>
                <a:off x="60325" y="1335087"/>
                <a:ext cx="2259013" cy="2259013"/>
              </a:xfrm>
              <a:custGeom>
                <a:avLst/>
                <a:gdLst>
                  <a:gd name="T0" fmla="*/ 2236148 w 988"/>
                  <a:gd name="T1" fmla="*/ 2259013 h 988"/>
                  <a:gd name="T2" fmla="*/ 0 w 988"/>
                  <a:gd name="T3" fmla="*/ 22865 h 988"/>
                  <a:gd name="T4" fmla="*/ 6859 w 988"/>
                  <a:gd name="T5" fmla="*/ 0 h 988"/>
                  <a:gd name="T6" fmla="*/ 2259013 w 988"/>
                  <a:gd name="T7" fmla="*/ 2252154 h 988"/>
                  <a:gd name="T8" fmla="*/ 2236148 w 988"/>
                  <a:gd name="T9" fmla="*/ 2259013 h 988"/>
                  <a:gd name="T10" fmla="*/ 0 60000 65536"/>
                  <a:gd name="T11" fmla="*/ 0 60000 65536"/>
                  <a:gd name="T12" fmla="*/ 0 60000 65536"/>
                  <a:gd name="T13" fmla="*/ 0 60000 65536"/>
                  <a:gd name="T14" fmla="*/ 0 60000 65536"/>
                  <a:gd name="T15" fmla="*/ 0 w 988"/>
                  <a:gd name="T16" fmla="*/ 0 h 988"/>
                  <a:gd name="T17" fmla="*/ 988 w 988"/>
                  <a:gd name="T18" fmla="*/ 988 h 988"/>
                </a:gdLst>
                <a:ahLst/>
                <a:cxnLst>
                  <a:cxn ang="T10">
                    <a:pos x="T0" y="T1"/>
                  </a:cxn>
                  <a:cxn ang="T11">
                    <a:pos x="T2" y="T3"/>
                  </a:cxn>
                  <a:cxn ang="T12">
                    <a:pos x="T4" y="T5"/>
                  </a:cxn>
                  <a:cxn ang="T13">
                    <a:pos x="T6" y="T7"/>
                  </a:cxn>
                  <a:cxn ang="T14">
                    <a:pos x="T8" y="T9"/>
                  </a:cxn>
                </a:cxnLst>
                <a:rect l="T15" t="T16" r="T17" b="T18"/>
                <a:pathLst>
                  <a:path w="988" h="988">
                    <a:moveTo>
                      <a:pt x="978" y="988"/>
                    </a:moveTo>
                    <a:cubicBezTo>
                      <a:pt x="0" y="10"/>
                      <a:pt x="0" y="10"/>
                      <a:pt x="0" y="10"/>
                    </a:cubicBezTo>
                    <a:cubicBezTo>
                      <a:pt x="1" y="7"/>
                      <a:pt x="2" y="3"/>
                      <a:pt x="3" y="0"/>
                    </a:cubicBezTo>
                    <a:cubicBezTo>
                      <a:pt x="988" y="985"/>
                      <a:pt x="988" y="985"/>
                      <a:pt x="988" y="985"/>
                    </a:cubicBezTo>
                    <a:cubicBezTo>
                      <a:pt x="985" y="986"/>
                      <a:pt x="982" y="987"/>
                      <a:pt x="978" y="98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0" name="Freeform 62"/>
              <p:cNvSpPr>
                <a:spLocks noChangeArrowheads="1"/>
              </p:cNvSpPr>
              <p:nvPr/>
            </p:nvSpPr>
            <p:spPr bwMode="auto">
              <a:xfrm>
                <a:off x="76200" y="1277937"/>
                <a:ext cx="2300288" cy="2300288"/>
              </a:xfrm>
              <a:custGeom>
                <a:avLst/>
                <a:gdLst>
                  <a:gd name="T0" fmla="*/ 2277422 w 1006"/>
                  <a:gd name="T1" fmla="*/ 2300288 h 1006"/>
                  <a:gd name="T2" fmla="*/ 0 w 1006"/>
                  <a:gd name="T3" fmla="*/ 22866 h 1006"/>
                  <a:gd name="T4" fmla="*/ 6860 w 1006"/>
                  <a:gd name="T5" fmla="*/ 0 h 1006"/>
                  <a:gd name="T6" fmla="*/ 2300288 w 1006"/>
                  <a:gd name="T7" fmla="*/ 2293428 h 1006"/>
                  <a:gd name="T8" fmla="*/ 2277422 w 1006"/>
                  <a:gd name="T9" fmla="*/ 2300288 h 1006"/>
                  <a:gd name="T10" fmla="*/ 0 60000 65536"/>
                  <a:gd name="T11" fmla="*/ 0 60000 65536"/>
                  <a:gd name="T12" fmla="*/ 0 60000 65536"/>
                  <a:gd name="T13" fmla="*/ 0 60000 65536"/>
                  <a:gd name="T14" fmla="*/ 0 60000 65536"/>
                  <a:gd name="T15" fmla="*/ 0 w 1006"/>
                  <a:gd name="T16" fmla="*/ 0 h 1006"/>
                  <a:gd name="T17" fmla="*/ 1006 w 1006"/>
                  <a:gd name="T18" fmla="*/ 1006 h 1006"/>
                </a:gdLst>
                <a:ahLst/>
                <a:cxnLst>
                  <a:cxn ang="T10">
                    <a:pos x="T0" y="T1"/>
                  </a:cxn>
                  <a:cxn ang="T11">
                    <a:pos x="T2" y="T3"/>
                  </a:cxn>
                  <a:cxn ang="T12">
                    <a:pos x="T4" y="T5"/>
                  </a:cxn>
                  <a:cxn ang="T13">
                    <a:pos x="T6" y="T7"/>
                  </a:cxn>
                  <a:cxn ang="T14">
                    <a:pos x="T8" y="T9"/>
                  </a:cxn>
                </a:cxnLst>
                <a:rect l="T15" t="T16" r="T17" b="T18"/>
                <a:pathLst>
                  <a:path w="1006" h="1006">
                    <a:moveTo>
                      <a:pt x="996" y="1006"/>
                    </a:moveTo>
                    <a:cubicBezTo>
                      <a:pt x="0" y="10"/>
                      <a:pt x="0" y="10"/>
                      <a:pt x="0" y="10"/>
                    </a:cubicBezTo>
                    <a:cubicBezTo>
                      <a:pt x="1" y="7"/>
                      <a:pt x="2" y="4"/>
                      <a:pt x="3" y="0"/>
                    </a:cubicBezTo>
                    <a:cubicBezTo>
                      <a:pt x="1006" y="1003"/>
                      <a:pt x="1006" y="1003"/>
                      <a:pt x="1006" y="1003"/>
                    </a:cubicBezTo>
                    <a:cubicBezTo>
                      <a:pt x="1003" y="1004"/>
                      <a:pt x="1000" y="1005"/>
                      <a:pt x="996" y="100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1" name="Freeform 63"/>
              <p:cNvSpPr>
                <a:spLocks noChangeArrowheads="1"/>
              </p:cNvSpPr>
              <p:nvPr/>
            </p:nvSpPr>
            <p:spPr bwMode="auto">
              <a:xfrm>
                <a:off x="93663" y="1223962"/>
                <a:ext cx="2338388" cy="2336800"/>
              </a:xfrm>
              <a:custGeom>
                <a:avLst/>
                <a:gdLst>
                  <a:gd name="T0" fmla="*/ 2317796 w 1022"/>
                  <a:gd name="T1" fmla="*/ 2336800 h 1022"/>
                  <a:gd name="T2" fmla="*/ 0 w 1022"/>
                  <a:gd name="T3" fmla="*/ 22865 h 1022"/>
                  <a:gd name="T4" fmla="*/ 6864 w 1022"/>
                  <a:gd name="T5" fmla="*/ 0 h 1022"/>
                  <a:gd name="T6" fmla="*/ 2338388 w 1022"/>
                  <a:gd name="T7" fmla="*/ 2329941 h 1022"/>
                  <a:gd name="T8" fmla="*/ 2317796 w 1022"/>
                  <a:gd name="T9" fmla="*/ 2336800 h 1022"/>
                  <a:gd name="T10" fmla="*/ 0 60000 65536"/>
                  <a:gd name="T11" fmla="*/ 0 60000 65536"/>
                  <a:gd name="T12" fmla="*/ 0 60000 65536"/>
                  <a:gd name="T13" fmla="*/ 0 60000 65536"/>
                  <a:gd name="T14" fmla="*/ 0 60000 65536"/>
                  <a:gd name="T15" fmla="*/ 0 w 1022"/>
                  <a:gd name="T16" fmla="*/ 0 h 1022"/>
                  <a:gd name="T17" fmla="*/ 1022 w 1022"/>
                  <a:gd name="T18" fmla="*/ 1022 h 1022"/>
                </a:gdLst>
                <a:ahLst/>
                <a:cxnLst>
                  <a:cxn ang="T10">
                    <a:pos x="T0" y="T1"/>
                  </a:cxn>
                  <a:cxn ang="T11">
                    <a:pos x="T2" y="T3"/>
                  </a:cxn>
                  <a:cxn ang="T12">
                    <a:pos x="T4" y="T5"/>
                  </a:cxn>
                  <a:cxn ang="T13">
                    <a:pos x="T6" y="T7"/>
                  </a:cxn>
                  <a:cxn ang="T14">
                    <a:pos x="T8" y="T9"/>
                  </a:cxn>
                </a:cxnLst>
                <a:rect l="T15" t="T16" r="T17" b="T18"/>
                <a:pathLst>
                  <a:path w="1022" h="1022">
                    <a:moveTo>
                      <a:pt x="1013" y="1022"/>
                    </a:moveTo>
                    <a:cubicBezTo>
                      <a:pt x="0" y="10"/>
                      <a:pt x="0" y="10"/>
                      <a:pt x="0" y="10"/>
                    </a:cubicBezTo>
                    <a:cubicBezTo>
                      <a:pt x="1" y="7"/>
                      <a:pt x="2" y="3"/>
                      <a:pt x="3" y="0"/>
                    </a:cubicBezTo>
                    <a:cubicBezTo>
                      <a:pt x="1022" y="1019"/>
                      <a:pt x="1022" y="1019"/>
                      <a:pt x="1022" y="1019"/>
                    </a:cubicBezTo>
                    <a:cubicBezTo>
                      <a:pt x="1019" y="1020"/>
                      <a:pt x="1016" y="1021"/>
                      <a:pt x="1013" y="102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2" name="Freeform 64"/>
              <p:cNvSpPr>
                <a:spLocks noChangeArrowheads="1"/>
              </p:cNvSpPr>
              <p:nvPr/>
            </p:nvSpPr>
            <p:spPr bwMode="auto">
              <a:xfrm>
                <a:off x="114300" y="1171575"/>
                <a:ext cx="2371725" cy="2370138"/>
              </a:xfrm>
              <a:custGeom>
                <a:avLst/>
                <a:gdLst>
                  <a:gd name="T0" fmla="*/ 2348854 w 1037"/>
                  <a:gd name="T1" fmla="*/ 2370138 h 1037"/>
                  <a:gd name="T2" fmla="*/ 0 w 1037"/>
                  <a:gd name="T3" fmla="*/ 20570 h 1037"/>
                  <a:gd name="T4" fmla="*/ 6861 w 1037"/>
                  <a:gd name="T5" fmla="*/ 0 h 1037"/>
                  <a:gd name="T6" fmla="*/ 2371725 w 1037"/>
                  <a:gd name="T7" fmla="*/ 2360996 h 1037"/>
                  <a:gd name="T8" fmla="*/ 2348854 w 1037"/>
                  <a:gd name="T9" fmla="*/ 2370138 h 1037"/>
                  <a:gd name="T10" fmla="*/ 0 60000 65536"/>
                  <a:gd name="T11" fmla="*/ 0 60000 65536"/>
                  <a:gd name="T12" fmla="*/ 0 60000 65536"/>
                  <a:gd name="T13" fmla="*/ 0 60000 65536"/>
                  <a:gd name="T14" fmla="*/ 0 60000 65536"/>
                  <a:gd name="T15" fmla="*/ 0 w 1037"/>
                  <a:gd name="T16" fmla="*/ 0 h 1037"/>
                  <a:gd name="T17" fmla="*/ 1037 w 1037"/>
                  <a:gd name="T18" fmla="*/ 1037 h 1037"/>
                </a:gdLst>
                <a:ahLst/>
                <a:cxnLst>
                  <a:cxn ang="T10">
                    <a:pos x="T0" y="T1"/>
                  </a:cxn>
                  <a:cxn ang="T11">
                    <a:pos x="T2" y="T3"/>
                  </a:cxn>
                  <a:cxn ang="T12">
                    <a:pos x="T4" y="T5"/>
                  </a:cxn>
                  <a:cxn ang="T13">
                    <a:pos x="T6" y="T7"/>
                  </a:cxn>
                  <a:cxn ang="T14">
                    <a:pos x="T8" y="T9"/>
                  </a:cxn>
                </a:cxnLst>
                <a:rect l="T15" t="T16" r="T17" b="T18"/>
                <a:pathLst>
                  <a:path w="1037" h="1037">
                    <a:moveTo>
                      <a:pt x="1027" y="1037"/>
                    </a:moveTo>
                    <a:cubicBezTo>
                      <a:pt x="0" y="9"/>
                      <a:pt x="0" y="9"/>
                      <a:pt x="0" y="9"/>
                    </a:cubicBezTo>
                    <a:cubicBezTo>
                      <a:pt x="1" y="6"/>
                      <a:pt x="2" y="3"/>
                      <a:pt x="3" y="0"/>
                    </a:cubicBezTo>
                    <a:cubicBezTo>
                      <a:pt x="1037" y="1033"/>
                      <a:pt x="1037" y="1033"/>
                      <a:pt x="1037" y="1033"/>
                    </a:cubicBezTo>
                    <a:cubicBezTo>
                      <a:pt x="1034" y="1035"/>
                      <a:pt x="1031" y="1036"/>
                      <a:pt x="1027" y="10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3" name="Freeform 65"/>
              <p:cNvSpPr>
                <a:spLocks noChangeArrowheads="1"/>
              </p:cNvSpPr>
              <p:nvPr/>
            </p:nvSpPr>
            <p:spPr bwMode="auto">
              <a:xfrm>
                <a:off x="134938" y="1119187"/>
                <a:ext cx="2403475" cy="2401888"/>
              </a:xfrm>
              <a:custGeom>
                <a:avLst/>
                <a:gdLst>
                  <a:gd name="T0" fmla="*/ 2382893 w 1051"/>
                  <a:gd name="T1" fmla="*/ 2401888 h 1051"/>
                  <a:gd name="T2" fmla="*/ 0 w 1051"/>
                  <a:gd name="T3" fmla="*/ 20568 h 1051"/>
                  <a:gd name="T4" fmla="*/ 6861 w 1051"/>
                  <a:gd name="T5" fmla="*/ 0 h 1051"/>
                  <a:gd name="T6" fmla="*/ 2403475 w 1051"/>
                  <a:gd name="T7" fmla="*/ 2392747 h 1051"/>
                  <a:gd name="T8" fmla="*/ 2382893 w 1051"/>
                  <a:gd name="T9" fmla="*/ 2401888 h 1051"/>
                  <a:gd name="T10" fmla="*/ 0 60000 65536"/>
                  <a:gd name="T11" fmla="*/ 0 60000 65536"/>
                  <a:gd name="T12" fmla="*/ 0 60000 65536"/>
                  <a:gd name="T13" fmla="*/ 0 60000 65536"/>
                  <a:gd name="T14" fmla="*/ 0 60000 65536"/>
                  <a:gd name="T15" fmla="*/ 0 w 1051"/>
                  <a:gd name="T16" fmla="*/ 0 h 1051"/>
                  <a:gd name="T17" fmla="*/ 1051 w 1051"/>
                  <a:gd name="T18" fmla="*/ 1051 h 1051"/>
                </a:gdLst>
                <a:ahLst/>
                <a:cxnLst>
                  <a:cxn ang="T10">
                    <a:pos x="T0" y="T1"/>
                  </a:cxn>
                  <a:cxn ang="T11">
                    <a:pos x="T2" y="T3"/>
                  </a:cxn>
                  <a:cxn ang="T12">
                    <a:pos x="T4" y="T5"/>
                  </a:cxn>
                  <a:cxn ang="T13">
                    <a:pos x="T6" y="T7"/>
                  </a:cxn>
                  <a:cxn ang="T14">
                    <a:pos x="T8" y="T9"/>
                  </a:cxn>
                </a:cxnLst>
                <a:rect l="T15" t="T16" r="T17" b="T18"/>
                <a:pathLst>
                  <a:path w="1051" h="1051">
                    <a:moveTo>
                      <a:pt x="1042" y="1051"/>
                    </a:moveTo>
                    <a:cubicBezTo>
                      <a:pt x="0" y="9"/>
                      <a:pt x="0" y="9"/>
                      <a:pt x="0" y="9"/>
                    </a:cubicBezTo>
                    <a:cubicBezTo>
                      <a:pt x="1" y="6"/>
                      <a:pt x="2" y="3"/>
                      <a:pt x="3" y="0"/>
                    </a:cubicBezTo>
                    <a:cubicBezTo>
                      <a:pt x="1051" y="1047"/>
                      <a:pt x="1051" y="1047"/>
                      <a:pt x="1051" y="1047"/>
                    </a:cubicBezTo>
                    <a:cubicBezTo>
                      <a:pt x="1048" y="1048"/>
                      <a:pt x="1045" y="1050"/>
                      <a:pt x="1042" y="105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4" name="Freeform 66"/>
              <p:cNvSpPr>
                <a:spLocks noChangeArrowheads="1"/>
              </p:cNvSpPr>
              <p:nvPr/>
            </p:nvSpPr>
            <p:spPr bwMode="auto">
              <a:xfrm>
                <a:off x="155575" y="1065212"/>
                <a:ext cx="2433638" cy="2433638"/>
              </a:xfrm>
              <a:custGeom>
                <a:avLst/>
                <a:gdLst>
                  <a:gd name="T0" fmla="*/ 2413053 w 1064"/>
                  <a:gd name="T1" fmla="*/ 2433638 h 1064"/>
                  <a:gd name="T2" fmla="*/ 0 w 1064"/>
                  <a:gd name="T3" fmla="*/ 20585 h 1064"/>
                  <a:gd name="T4" fmla="*/ 9149 w 1064"/>
                  <a:gd name="T5" fmla="*/ 0 h 1064"/>
                  <a:gd name="T6" fmla="*/ 2433638 w 1064"/>
                  <a:gd name="T7" fmla="*/ 2424489 h 1064"/>
                  <a:gd name="T8" fmla="*/ 2413053 w 1064"/>
                  <a:gd name="T9" fmla="*/ 2433638 h 1064"/>
                  <a:gd name="T10" fmla="*/ 0 60000 65536"/>
                  <a:gd name="T11" fmla="*/ 0 60000 65536"/>
                  <a:gd name="T12" fmla="*/ 0 60000 65536"/>
                  <a:gd name="T13" fmla="*/ 0 60000 65536"/>
                  <a:gd name="T14" fmla="*/ 0 60000 65536"/>
                  <a:gd name="T15" fmla="*/ 0 w 1064"/>
                  <a:gd name="T16" fmla="*/ 0 h 1064"/>
                  <a:gd name="T17" fmla="*/ 1064 w 1064"/>
                  <a:gd name="T18" fmla="*/ 1064 h 1064"/>
                </a:gdLst>
                <a:ahLst/>
                <a:cxnLst>
                  <a:cxn ang="T10">
                    <a:pos x="T0" y="T1"/>
                  </a:cxn>
                  <a:cxn ang="T11">
                    <a:pos x="T2" y="T3"/>
                  </a:cxn>
                  <a:cxn ang="T12">
                    <a:pos x="T4" y="T5"/>
                  </a:cxn>
                  <a:cxn ang="T13">
                    <a:pos x="T6" y="T7"/>
                  </a:cxn>
                  <a:cxn ang="T14">
                    <a:pos x="T8" y="T9"/>
                  </a:cxn>
                </a:cxnLst>
                <a:rect l="T15" t="T16" r="T17" b="T18"/>
                <a:pathLst>
                  <a:path w="1064" h="1064">
                    <a:moveTo>
                      <a:pt x="1055" y="1064"/>
                    </a:moveTo>
                    <a:cubicBezTo>
                      <a:pt x="0" y="9"/>
                      <a:pt x="0" y="9"/>
                      <a:pt x="0" y="9"/>
                    </a:cubicBezTo>
                    <a:cubicBezTo>
                      <a:pt x="2" y="6"/>
                      <a:pt x="3" y="3"/>
                      <a:pt x="4" y="0"/>
                    </a:cubicBezTo>
                    <a:cubicBezTo>
                      <a:pt x="1064" y="1060"/>
                      <a:pt x="1064" y="1060"/>
                      <a:pt x="1064" y="1060"/>
                    </a:cubicBezTo>
                    <a:cubicBezTo>
                      <a:pt x="1061" y="1062"/>
                      <a:pt x="1058" y="1063"/>
                      <a:pt x="1055" y="106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5" name="Freeform 67"/>
              <p:cNvSpPr>
                <a:spLocks noChangeArrowheads="1"/>
              </p:cNvSpPr>
              <p:nvPr/>
            </p:nvSpPr>
            <p:spPr bwMode="auto">
              <a:xfrm>
                <a:off x="179388" y="1017587"/>
                <a:ext cx="2460625" cy="2459038"/>
              </a:xfrm>
              <a:custGeom>
                <a:avLst/>
                <a:gdLst>
                  <a:gd name="T0" fmla="*/ 2440044 w 1076"/>
                  <a:gd name="T1" fmla="*/ 2459038 h 1075"/>
                  <a:gd name="T2" fmla="*/ 0 w 1076"/>
                  <a:gd name="T3" fmla="*/ 18300 h 1075"/>
                  <a:gd name="T4" fmla="*/ 11434 w 1076"/>
                  <a:gd name="T5" fmla="*/ 0 h 1075"/>
                  <a:gd name="T6" fmla="*/ 2460625 w 1076"/>
                  <a:gd name="T7" fmla="*/ 2449888 h 1075"/>
                  <a:gd name="T8" fmla="*/ 2440044 w 1076"/>
                  <a:gd name="T9" fmla="*/ 2459038 h 1075"/>
                  <a:gd name="T10" fmla="*/ 0 60000 65536"/>
                  <a:gd name="T11" fmla="*/ 0 60000 65536"/>
                  <a:gd name="T12" fmla="*/ 0 60000 65536"/>
                  <a:gd name="T13" fmla="*/ 0 60000 65536"/>
                  <a:gd name="T14" fmla="*/ 0 60000 65536"/>
                  <a:gd name="T15" fmla="*/ 0 w 1076"/>
                  <a:gd name="T16" fmla="*/ 0 h 1075"/>
                  <a:gd name="T17" fmla="*/ 1076 w 1076"/>
                  <a:gd name="T18" fmla="*/ 1075 h 1075"/>
                </a:gdLst>
                <a:ahLst/>
                <a:cxnLst>
                  <a:cxn ang="T10">
                    <a:pos x="T0" y="T1"/>
                  </a:cxn>
                  <a:cxn ang="T11">
                    <a:pos x="T2" y="T3"/>
                  </a:cxn>
                  <a:cxn ang="T12">
                    <a:pos x="T4" y="T5"/>
                  </a:cxn>
                  <a:cxn ang="T13">
                    <a:pos x="T6" y="T7"/>
                  </a:cxn>
                  <a:cxn ang="T14">
                    <a:pos x="T8" y="T9"/>
                  </a:cxn>
                </a:cxnLst>
                <a:rect l="T15" t="T16" r="T17" b="T18"/>
                <a:pathLst>
                  <a:path w="1076" h="1075">
                    <a:moveTo>
                      <a:pt x="1067" y="1075"/>
                    </a:moveTo>
                    <a:cubicBezTo>
                      <a:pt x="0" y="8"/>
                      <a:pt x="0" y="8"/>
                      <a:pt x="0" y="8"/>
                    </a:cubicBezTo>
                    <a:cubicBezTo>
                      <a:pt x="2" y="5"/>
                      <a:pt x="3" y="2"/>
                      <a:pt x="5" y="0"/>
                    </a:cubicBezTo>
                    <a:cubicBezTo>
                      <a:pt x="1076" y="1071"/>
                      <a:pt x="1076" y="1071"/>
                      <a:pt x="1076" y="1071"/>
                    </a:cubicBezTo>
                    <a:cubicBezTo>
                      <a:pt x="1073" y="1072"/>
                      <a:pt x="1070" y="1074"/>
                      <a:pt x="1067" y="107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6" name="Freeform 68"/>
              <p:cNvSpPr>
                <a:spLocks noChangeArrowheads="1"/>
              </p:cNvSpPr>
              <p:nvPr/>
            </p:nvSpPr>
            <p:spPr bwMode="auto">
              <a:xfrm>
                <a:off x="204788" y="966787"/>
                <a:ext cx="2482850" cy="2484438"/>
              </a:xfrm>
              <a:custGeom>
                <a:avLst/>
                <a:gdLst>
                  <a:gd name="T0" fmla="*/ 2464560 w 1086"/>
                  <a:gd name="T1" fmla="*/ 2484438 h 1086"/>
                  <a:gd name="T2" fmla="*/ 0 w 1086"/>
                  <a:gd name="T3" fmla="*/ 20589 h 1086"/>
                  <a:gd name="T4" fmla="*/ 11431 w 1086"/>
                  <a:gd name="T5" fmla="*/ 0 h 1086"/>
                  <a:gd name="T6" fmla="*/ 2482850 w 1086"/>
                  <a:gd name="T7" fmla="*/ 2475287 h 1086"/>
                  <a:gd name="T8" fmla="*/ 2464560 w 1086"/>
                  <a:gd name="T9" fmla="*/ 2484438 h 1086"/>
                  <a:gd name="T10" fmla="*/ 0 60000 65536"/>
                  <a:gd name="T11" fmla="*/ 0 60000 65536"/>
                  <a:gd name="T12" fmla="*/ 0 60000 65536"/>
                  <a:gd name="T13" fmla="*/ 0 60000 65536"/>
                  <a:gd name="T14" fmla="*/ 0 60000 65536"/>
                  <a:gd name="T15" fmla="*/ 0 w 1086"/>
                  <a:gd name="T16" fmla="*/ 0 h 1086"/>
                  <a:gd name="T17" fmla="*/ 1086 w 1086"/>
                  <a:gd name="T18" fmla="*/ 1086 h 1086"/>
                </a:gdLst>
                <a:ahLst/>
                <a:cxnLst>
                  <a:cxn ang="T10">
                    <a:pos x="T0" y="T1"/>
                  </a:cxn>
                  <a:cxn ang="T11">
                    <a:pos x="T2" y="T3"/>
                  </a:cxn>
                  <a:cxn ang="T12">
                    <a:pos x="T4" y="T5"/>
                  </a:cxn>
                  <a:cxn ang="T13">
                    <a:pos x="T6" y="T7"/>
                  </a:cxn>
                  <a:cxn ang="T14">
                    <a:pos x="T8" y="T9"/>
                  </a:cxn>
                </a:cxnLst>
                <a:rect l="T15" t="T16" r="T17" b="T18"/>
                <a:pathLst>
                  <a:path w="1086" h="1086">
                    <a:moveTo>
                      <a:pt x="1078" y="1086"/>
                    </a:moveTo>
                    <a:cubicBezTo>
                      <a:pt x="0" y="9"/>
                      <a:pt x="0" y="9"/>
                      <a:pt x="0" y="9"/>
                    </a:cubicBezTo>
                    <a:cubicBezTo>
                      <a:pt x="2" y="6"/>
                      <a:pt x="3" y="3"/>
                      <a:pt x="5" y="0"/>
                    </a:cubicBezTo>
                    <a:cubicBezTo>
                      <a:pt x="1086" y="1082"/>
                      <a:pt x="1086" y="1082"/>
                      <a:pt x="1086" y="1082"/>
                    </a:cubicBezTo>
                    <a:cubicBezTo>
                      <a:pt x="1083" y="1083"/>
                      <a:pt x="1080" y="1085"/>
                      <a:pt x="1078" y="10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7" name="Freeform 69"/>
              <p:cNvSpPr>
                <a:spLocks noChangeArrowheads="1"/>
              </p:cNvSpPr>
              <p:nvPr/>
            </p:nvSpPr>
            <p:spPr bwMode="auto">
              <a:xfrm>
                <a:off x="228600" y="922337"/>
                <a:ext cx="2506663" cy="2503488"/>
              </a:xfrm>
              <a:custGeom>
                <a:avLst/>
                <a:gdLst>
                  <a:gd name="T0" fmla="*/ 2488366 w 1096"/>
                  <a:gd name="T1" fmla="*/ 2503488 h 1095"/>
                  <a:gd name="T2" fmla="*/ 0 w 1096"/>
                  <a:gd name="T3" fmla="*/ 18290 h 1095"/>
                  <a:gd name="T4" fmla="*/ 11436 w 1096"/>
                  <a:gd name="T5" fmla="*/ 0 h 1095"/>
                  <a:gd name="T6" fmla="*/ 2506663 w 1096"/>
                  <a:gd name="T7" fmla="*/ 2492057 h 1095"/>
                  <a:gd name="T8" fmla="*/ 2488366 w 1096"/>
                  <a:gd name="T9" fmla="*/ 2503488 h 1095"/>
                  <a:gd name="T10" fmla="*/ 0 60000 65536"/>
                  <a:gd name="T11" fmla="*/ 0 60000 65536"/>
                  <a:gd name="T12" fmla="*/ 0 60000 65536"/>
                  <a:gd name="T13" fmla="*/ 0 60000 65536"/>
                  <a:gd name="T14" fmla="*/ 0 60000 65536"/>
                  <a:gd name="T15" fmla="*/ 0 w 1096"/>
                  <a:gd name="T16" fmla="*/ 0 h 1095"/>
                  <a:gd name="T17" fmla="*/ 1096 w 1096"/>
                  <a:gd name="T18" fmla="*/ 1095 h 1095"/>
                </a:gdLst>
                <a:ahLst/>
                <a:cxnLst>
                  <a:cxn ang="T10">
                    <a:pos x="T0" y="T1"/>
                  </a:cxn>
                  <a:cxn ang="T11">
                    <a:pos x="T2" y="T3"/>
                  </a:cxn>
                  <a:cxn ang="T12">
                    <a:pos x="T4" y="T5"/>
                  </a:cxn>
                  <a:cxn ang="T13">
                    <a:pos x="T6" y="T7"/>
                  </a:cxn>
                  <a:cxn ang="T14">
                    <a:pos x="T8" y="T9"/>
                  </a:cxn>
                </a:cxnLst>
                <a:rect l="T15" t="T16" r="T17" b="T18"/>
                <a:pathLst>
                  <a:path w="1096" h="1095">
                    <a:moveTo>
                      <a:pt x="1088" y="1095"/>
                    </a:moveTo>
                    <a:cubicBezTo>
                      <a:pt x="0" y="8"/>
                      <a:pt x="0" y="8"/>
                      <a:pt x="0" y="8"/>
                    </a:cubicBezTo>
                    <a:cubicBezTo>
                      <a:pt x="2" y="5"/>
                      <a:pt x="3" y="2"/>
                      <a:pt x="5" y="0"/>
                    </a:cubicBezTo>
                    <a:cubicBezTo>
                      <a:pt x="1096" y="1090"/>
                      <a:pt x="1096" y="1090"/>
                      <a:pt x="1096" y="1090"/>
                    </a:cubicBezTo>
                    <a:cubicBezTo>
                      <a:pt x="1093" y="1092"/>
                      <a:pt x="1090" y="1094"/>
                      <a:pt x="1088" y="109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8" name="Freeform 70"/>
              <p:cNvSpPr>
                <a:spLocks noChangeArrowheads="1"/>
              </p:cNvSpPr>
              <p:nvPr/>
            </p:nvSpPr>
            <p:spPr bwMode="auto">
              <a:xfrm>
                <a:off x="257175" y="873125"/>
                <a:ext cx="2524125" cy="2525713"/>
              </a:xfrm>
              <a:custGeom>
                <a:avLst/>
                <a:gdLst>
                  <a:gd name="T0" fmla="*/ 2505834 w 1104"/>
                  <a:gd name="T1" fmla="*/ 2525713 h 1104"/>
                  <a:gd name="T2" fmla="*/ 0 w 1104"/>
                  <a:gd name="T3" fmla="*/ 18302 h 1104"/>
                  <a:gd name="T4" fmla="*/ 11432 w 1104"/>
                  <a:gd name="T5" fmla="*/ 0 h 1104"/>
                  <a:gd name="T6" fmla="*/ 2524125 w 1104"/>
                  <a:gd name="T7" fmla="*/ 2514274 h 1104"/>
                  <a:gd name="T8" fmla="*/ 2505834 w 1104"/>
                  <a:gd name="T9" fmla="*/ 2525713 h 1104"/>
                  <a:gd name="T10" fmla="*/ 0 60000 65536"/>
                  <a:gd name="T11" fmla="*/ 0 60000 65536"/>
                  <a:gd name="T12" fmla="*/ 0 60000 65536"/>
                  <a:gd name="T13" fmla="*/ 0 60000 65536"/>
                  <a:gd name="T14" fmla="*/ 0 60000 65536"/>
                  <a:gd name="T15" fmla="*/ 0 w 1104"/>
                  <a:gd name="T16" fmla="*/ 0 h 1104"/>
                  <a:gd name="T17" fmla="*/ 1104 w 1104"/>
                  <a:gd name="T18" fmla="*/ 1104 h 1104"/>
                </a:gdLst>
                <a:ahLst/>
                <a:cxnLst>
                  <a:cxn ang="T10">
                    <a:pos x="T0" y="T1"/>
                  </a:cxn>
                  <a:cxn ang="T11">
                    <a:pos x="T2" y="T3"/>
                  </a:cxn>
                  <a:cxn ang="T12">
                    <a:pos x="T4" y="T5"/>
                  </a:cxn>
                  <a:cxn ang="T13">
                    <a:pos x="T6" y="T7"/>
                  </a:cxn>
                  <a:cxn ang="T14">
                    <a:pos x="T8" y="T9"/>
                  </a:cxn>
                </a:cxnLst>
                <a:rect l="T15" t="T16" r="T17" b="T18"/>
                <a:pathLst>
                  <a:path w="1104" h="1104">
                    <a:moveTo>
                      <a:pt x="1096" y="1104"/>
                    </a:moveTo>
                    <a:cubicBezTo>
                      <a:pt x="0" y="8"/>
                      <a:pt x="0" y="8"/>
                      <a:pt x="0" y="8"/>
                    </a:cubicBezTo>
                    <a:cubicBezTo>
                      <a:pt x="2" y="6"/>
                      <a:pt x="3" y="3"/>
                      <a:pt x="5" y="0"/>
                    </a:cubicBezTo>
                    <a:cubicBezTo>
                      <a:pt x="1104" y="1099"/>
                      <a:pt x="1104" y="1099"/>
                      <a:pt x="1104" y="1099"/>
                    </a:cubicBezTo>
                    <a:cubicBezTo>
                      <a:pt x="1101" y="1101"/>
                      <a:pt x="1099" y="1103"/>
                      <a:pt x="1096" y="110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29" name="Freeform 71"/>
              <p:cNvSpPr>
                <a:spLocks noChangeArrowheads="1"/>
              </p:cNvSpPr>
              <p:nvPr/>
            </p:nvSpPr>
            <p:spPr bwMode="auto">
              <a:xfrm>
                <a:off x="284163" y="830262"/>
                <a:ext cx="2543175" cy="2540000"/>
              </a:xfrm>
              <a:custGeom>
                <a:avLst/>
                <a:gdLst>
                  <a:gd name="T0" fmla="*/ 2524879 w 1112"/>
                  <a:gd name="T1" fmla="*/ 2540000 h 1111"/>
                  <a:gd name="T2" fmla="*/ 0 w 1112"/>
                  <a:gd name="T3" fmla="*/ 18290 h 1111"/>
                  <a:gd name="T4" fmla="*/ 11435 w 1112"/>
                  <a:gd name="T5" fmla="*/ 0 h 1111"/>
                  <a:gd name="T6" fmla="*/ 2543175 w 1112"/>
                  <a:gd name="T7" fmla="*/ 2528569 h 1111"/>
                  <a:gd name="T8" fmla="*/ 2524879 w 1112"/>
                  <a:gd name="T9" fmla="*/ 2540000 h 1111"/>
                  <a:gd name="T10" fmla="*/ 0 60000 65536"/>
                  <a:gd name="T11" fmla="*/ 0 60000 65536"/>
                  <a:gd name="T12" fmla="*/ 0 60000 65536"/>
                  <a:gd name="T13" fmla="*/ 0 60000 65536"/>
                  <a:gd name="T14" fmla="*/ 0 60000 65536"/>
                  <a:gd name="T15" fmla="*/ 0 w 1112"/>
                  <a:gd name="T16" fmla="*/ 0 h 1111"/>
                  <a:gd name="T17" fmla="*/ 1112 w 1112"/>
                  <a:gd name="T18" fmla="*/ 1111 h 1111"/>
                </a:gdLst>
                <a:ahLst/>
                <a:cxnLst>
                  <a:cxn ang="T10">
                    <a:pos x="T0" y="T1"/>
                  </a:cxn>
                  <a:cxn ang="T11">
                    <a:pos x="T2" y="T3"/>
                  </a:cxn>
                  <a:cxn ang="T12">
                    <a:pos x="T4" y="T5"/>
                  </a:cxn>
                  <a:cxn ang="T13">
                    <a:pos x="T6" y="T7"/>
                  </a:cxn>
                  <a:cxn ang="T14">
                    <a:pos x="T8" y="T9"/>
                  </a:cxn>
                </a:cxnLst>
                <a:rect l="T15" t="T16" r="T17" b="T18"/>
                <a:pathLst>
                  <a:path w="1112" h="1111">
                    <a:moveTo>
                      <a:pt x="1104" y="1111"/>
                    </a:moveTo>
                    <a:cubicBezTo>
                      <a:pt x="0" y="8"/>
                      <a:pt x="0" y="8"/>
                      <a:pt x="0" y="8"/>
                    </a:cubicBezTo>
                    <a:cubicBezTo>
                      <a:pt x="2" y="5"/>
                      <a:pt x="4" y="2"/>
                      <a:pt x="5" y="0"/>
                    </a:cubicBezTo>
                    <a:cubicBezTo>
                      <a:pt x="1112" y="1106"/>
                      <a:pt x="1112" y="1106"/>
                      <a:pt x="1112" y="1106"/>
                    </a:cubicBezTo>
                    <a:cubicBezTo>
                      <a:pt x="1109" y="1108"/>
                      <a:pt x="1106" y="1109"/>
                      <a:pt x="1104" y="11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0" name="Freeform 72"/>
              <p:cNvSpPr>
                <a:spLocks noChangeArrowheads="1"/>
              </p:cNvSpPr>
              <p:nvPr/>
            </p:nvSpPr>
            <p:spPr bwMode="auto">
              <a:xfrm>
                <a:off x="314325" y="784225"/>
                <a:ext cx="2555875" cy="2557463"/>
              </a:xfrm>
              <a:custGeom>
                <a:avLst/>
                <a:gdLst>
                  <a:gd name="T0" fmla="*/ 2537586 w 1118"/>
                  <a:gd name="T1" fmla="*/ 2557463 h 1118"/>
                  <a:gd name="T2" fmla="*/ 0 w 1118"/>
                  <a:gd name="T3" fmla="*/ 18300 h 1118"/>
                  <a:gd name="T4" fmla="*/ 11431 w 1118"/>
                  <a:gd name="T5" fmla="*/ 0 h 1118"/>
                  <a:gd name="T6" fmla="*/ 2555875 w 1118"/>
                  <a:gd name="T7" fmla="*/ 2546025 h 1118"/>
                  <a:gd name="T8" fmla="*/ 2537586 w 1118"/>
                  <a:gd name="T9" fmla="*/ 2557463 h 1118"/>
                  <a:gd name="T10" fmla="*/ 0 60000 65536"/>
                  <a:gd name="T11" fmla="*/ 0 60000 65536"/>
                  <a:gd name="T12" fmla="*/ 0 60000 65536"/>
                  <a:gd name="T13" fmla="*/ 0 60000 65536"/>
                  <a:gd name="T14" fmla="*/ 0 60000 65536"/>
                  <a:gd name="T15" fmla="*/ 0 w 1118"/>
                  <a:gd name="T16" fmla="*/ 0 h 1118"/>
                  <a:gd name="T17" fmla="*/ 1118 w 1118"/>
                  <a:gd name="T18" fmla="*/ 1118 h 1118"/>
                </a:gdLst>
                <a:ahLst/>
                <a:cxnLst>
                  <a:cxn ang="T10">
                    <a:pos x="T0" y="T1"/>
                  </a:cxn>
                  <a:cxn ang="T11">
                    <a:pos x="T2" y="T3"/>
                  </a:cxn>
                  <a:cxn ang="T12">
                    <a:pos x="T4" y="T5"/>
                  </a:cxn>
                  <a:cxn ang="T13">
                    <a:pos x="T6" y="T7"/>
                  </a:cxn>
                  <a:cxn ang="T14">
                    <a:pos x="T8" y="T9"/>
                  </a:cxn>
                </a:cxnLst>
                <a:rect l="T15" t="T16" r="T17" b="T18"/>
                <a:pathLst>
                  <a:path w="1118" h="1118">
                    <a:moveTo>
                      <a:pt x="1110" y="1118"/>
                    </a:moveTo>
                    <a:cubicBezTo>
                      <a:pt x="0" y="8"/>
                      <a:pt x="0" y="8"/>
                      <a:pt x="0" y="8"/>
                    </a:cubicBezTo>
                    <a:cubicBezTo>
                      <a:pt x="2" y="6"/>
                      <a:pt x="4" y="3"/>
                      <a:pt x="5" y="0"/>
                    </a:cubicBezTo>
                    <a:cubicBezTo>
                      <a:pt x="1118" y="1113"/>
                      <a:pt x="1118" y="1113"/>
                      <a:pt x="1118" y="1113"/>
                    </a:cubicBezTo>
                    <a:cubicBezTo>
                      <a:pt x="1115" y="1115"/>
                      <a:pt x="1113" y="1117"/>
                      <a:pt x="1110" y="111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1" name="Freeform 73"/>
              <p:cNvSpPr>
                <a:spLocks noChangeArrowheads="1"/>
              </p:cNvSpPr>
              <p:nvPr/>
            </p:nvSpPr>
            <p:spPr bwMode="auto">
              <a:xfrm>
                <a:off x="342900" y="742950"/>
                <a:ext cx="2571750" cy="2568575"/>
              </a:xfrm>
              <a:custGeom>
                <a:avLst/>
                <a:gdLst>
                  <a:gd name="T0" fmla="*/ 2553446 w 1124"/>
                  <a:gd name="T1" fmla="*/ 2568575 h 1123"/>
                  <a:gd name="T2" fmla="*/ 0 w 1124"/>
                  <a:gd name="T3" fmla="*/ 16011 h 1123"/>
                  <a:gd name="T4" fmla="*/ 13728 w 1124"/>
                  <a:gd name="T5" fmla="*/ 0 h 1123"/>
                  <a:gd name="T6" fmla="*/ 2571750 w 1124"/>
                  <a:gd name="T7" fmla="*/ 2557139 h 1123"/>
                  <a:gd name="T8" fmla="*/ 2553446 w 1124"/>
                  <a:gd name="T9" fmla="*/ 2568575 h 1123"/>
                  <a:gd name="T10" fmla="*/ 0 60000 65536"/>
                  <a:gd name="T11" fmla="*/ 0 60000 65536"/>
                  <a:gd name="T12" fmla="*/ 0 60000 65536"/>
                  <a:gd name="T13" fmla="*/ 0 60000 65536"/>
                  <a:gd name="T14" fmla="*/ 0 60000 65536"/>
                  <a:gd name="T15" fmla="*/ 0 w 1124"/>
                  <a:gd name="T16" fmla="*/ 0 h 1123"/>
                  <a:gd name="T17" fmla="*/ 1124 w 1124"/>
                  <a:gd name="T18" fmla="*/ 1123 h 1123"/>
                </a:gdLst>
                <a:ahLst/>
                <a:cxnLst>
                  <a:cxn ang="T10">
                    <a:pos x="T0" y="T1"/>
                  </a:cxn>
                  <a:cxn ang="T11">
                    <a:pos x="T2" y="T3"/>
                  </a:cxn>
                  <a:cxn ang="T12">
                    <a:pos x="T4" y="T5"/>
                  </a:cxn>
                  <a:cxn ang="T13">
                    <a:pos x="T6" y="T7"/>
                  </a:cxn>
                  <a:cxn ang="T14">
                    <a:pos x="T8" y="T9"/>
                  </a:cxn>
                </a:cxnLst>
                <a:rect l="T15" t="T16" r="T17" b="T18"/>
                <a:pathLst>
                  <a:path w="1124" h="1123">
                    <a:moveTo>
                      <a:pt x="1116" y="1123"/>
                    </a:moveTo>
                    <a:cubicBezTo>
                      <a:pt x="0" y="7"/>
                      <a:pt x="0" y="7"/>
                      <a:pt x="0" y="7"/>
                    </a:cubicBezTo>
                    <a:cubicBezTo>
                      <a:pt x="2" y="5"/>
                      <a:pt x="4" y="2"/>
                      <a:pt x="6" y="0"/>
                    </a:cubicBezTo>
                    <a:cubicBezTo>
                      <a:pt x="1124" y="1118"/>
                      <a:pt x="1124" y="1118"/>
                      <a:pt x="1124" y="1118"/>
                    </a:cubicBezTo>
                    <a:cubicBezTo>
                      <a:pt x="1121" y="1119"/>
                      <a:pt x="1119" y="1121"/>
                      <a:pt x="1116" y="11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2" name="Freeform 74"/>
              <p:cNvSpPr>
                <a:spLocks noChangeArrowheads="1"/>
              </p:cNvSpPr>
              <p:nvPr/>
            </p:nvSpPr>
            <p:spPr bwMode="auto">
              <a:xfrm>
                <a:off x="376238" y="700087"/>
                <a:ext cx="2579688" cy="2579688"/>
              </a:xfrm>
              <a:custGeom>
                <a:avLst/>
                <a:gdLst>
                  <a:gd name="T0" fmla="*/ 2563679 w 1128"/>
                  <a:gd name="T1" fmla="*/ 2579688 h 1128"/>
                  <a:gd name="T2" fmla="*/ 0 w 1128"/>
                  <a:gd name="T3" fmla="*/ 18296 h 1128"/>
                  <a:gd name="T4" fmla="*/ 13722 w 1128"/>
                  <a:gd name="T5" fmla="*/ 0 h 1128"/>
                  <a:gd name="T6" fmla="*/ 2579688 w 1128"/>
                  <a:gd name="T7" fmla="*/ 2568253 h 1128"/>
                  <a:gd name="T8" fmla="*/ 2563679 w 1128"/>
                  <a:gd name="T9" fmla="*/ 2579688 h 1128"/>
                  <a:gd name="T10" fmla="*/ 0 60000 65536"/>
                  <a:gd name="T11" fmla="*/ 0 60000 65536"/>
                  <a:gd name="T12" fmla="*/ 0 60000 65536"/>
                  <a:gd name="T13" fmla="*/ 0 60000 65536"/>
                  <a:gd name="T14" fmla="*/ 0 60000 65536"/>
                  <a:gd name="T15" fmla="*/ 0 w 1128"/>
                  <a:gd name="T16" fmla="*/ 0 h 1128"/>
                  <a:gd name="T17" fmla="*/ 1128 w 1128"/>
                  <a:gd name="T18" fmla="*/ 1128 h 1128"/>
                </a:gdLst>
                <a:ahLst/>
                <a:cxnLst>
                  <a:cxn ang="T10">
                    <a:pos x="T0" y="T1"/>
                  </a:cxn>
                  <a:cxn ang="T11">
                    <a:pos x="T2" y="T3"/>
                  </a:cxn>
                  <a:cxn ang="T12">
                    <a:pos x="T4" y="T5"/>
                  </a:cxn>
                  <a:cxn ang="T13">
                    <a:pos x="T6" y="T7"/>
                  </a:cxn>
                  <a:cxn ang="T14">
                    <a:pos x="T8" y="T9"/>
                  </a:cxn>
                </a:cxnLst>
                <a:rect l="T15" t="T16" r="T17" b="T18"/>
                <a:pathLst>
                  <a:path w="1128" h="1128">
                    <a:moveTo>
                      <a:pt x="1121" y="1128"/>
                    </a:moveTo>
                    <a:cubicBezTo>
                      <a:pt x="0" y="8"/>
                      <a:pt x="0" y="8"/>
                      <a:pt x="0" y="8"/>
                    </a:cubicBezTo>
                    <a:cubicBezTo>
                      <a:pt x="2" y="5"/>
                      <a:pt x="4" y="3"/>
                      <a:pt x="6" y="0"/>
                    </a:cubicBezTo>
                    <a:cubicBezTo>
                      <a:pt x="1128" y="1123"/>
                      <a:pt x="1128" y="1123"/>
                      <a:pt x="1128" y="1123"/>
                    </a:cubicBezTo>
                    <a:cubicBezTo>
                      <a:pt x="1126" y="1125"/>
                      <a:pt x="1123" y="1126"/>
                      <a:pt x="1121" y="112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3" name="Freeform 75"/>
              <p:cNvSpPr>
                <a:spLocks noChangeArrowheads="1"/>
              </p:cNvSpPr>
              <p:nvPr/>
            </p:nvSpPr>
            <p:spPr bwMode="auto">
              <a:xfrm>
                <a:off x="407988" y="660400"/>
                <a:ext cx="2589213" cy="2586038"/>
              </a:xfrm>
              <a:custGeom>
                <a:avLst/>
                <a:gdLst>
                  <a:gd name="T0" fmla="*/ 2573202 w 1132"/>
                  <a:gd name="T1" fmla="*/ 2586038 h 1131"/>
                  <a:gd name="T2" fmla="*/ 0 w 1132"/>
                  <a:gd name="T3" fmla="*/ 16006 h 1131"/>
                  <a:gd name="T4" fmla="*/ 13724 w 1132"/>
                  <a:gd name="T5" fmla="*/ 0 h 1131"/>
                  <a:gd name="T6" fmla="*/ 2589213 w 1132"/>
                  <a:gd name="T7" fmla="*/ 2572319 h 1131"/>
                  <a:gd name="T8" fmla="*/ 2573202 w 1132"/>
                  <a:gd name="T9" fmla="*/ 2586038 h 1131"/>
                  <a:gd name="T10" fmla="*/ 0 60000 65536"/>
                  <a:gd name="T11" fmla="*/ 0 60000 65536"/>
                  <a:gd name="T12" fmla="*/ 0 60000 65536"/>
                  <a:gd name="T13" fmla="*/ 0 60000 65536"/>
                  <a:gd name="T14" fmla="*/ 0 60000 65536"/>
                  <a:gd name="T15" fmla="*/ 0 w 1132"/>
                  <a:gd name="T16" fmla="*/ 0 h 1131"/>
                  <a:gd name="T17" fmla="*/ 1132 w 1132"/>
                  <a:gd name="T18" fmla="*/ 1131 h 1131"/>
                </a:gdLst>
                <a:ahLst/>
                <a:cxnLst>
                  <a:cxn ang="T10">
                    <a:pos x="T0" y="T1"/>
                  </a:cxn>
                  <a:cxn ang="T11">
                    <a:pos x="T2" y="T3"/>
                  </a:cxn>
                  <a:cxn ang="T12">
                    <a:pos x="T4" y="T5"/>
                  </a:cxn>
                  <a:cxn ang="T13">
                    <a:pos x="T6" y="T7"/>
                  </a:cxn>
                  <a:cxn ang="T14">
                    <a:pos x="T8" y="T9"/>
                  </a:cxn>
                </a:cxnLst>
                <a:rect l="T15" t="T16" r="T17" b="T18"/>
                <a:pathLst>
                  <a:path w="1132" h="1131">
                    <a:moveTo>
                      <a:pt x="1125" y="1131"/>
                    </a:moveTo>
                    <a:cubicBezTo>
                      <a:pt x="0" y="7"/>
                      <a:pt x="0" y="7"/>
                      <a:pt x="0" y="7"/>
                    </a:cubicBezTo>
                    <a:cubicBezTo>
                      <a:pt x="2" y="4"/>
                      <a:pt x="4" y="2"/>
                      <a:pt x="6" y="0"/>
                    </a:cubicBezTo>
                    <a:cubicBezTo>
                      <a:pt x="1132" y="1125"/>
                      <a:pt x="1132" y="1125"/>
                      <a:pt x="1132" y="1125"/>
                    </a:cubicBezTo>
                    <a:cubicBezTo>
                      <a:pt x="1129" y="1127"/>
                      <a:pt x="1127" y="1129"/>
                      <a:pt x="1125" y="113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4" name="Freeform 76"/>
              <p:cNvSpPr>
                <a:spLocks noChangeArrowheads="1"/>
              </p:cNvSpPr>
              <p:nvPr/>
            </p:nvSpPr>
            <p:spPr bwMode="auto">
              <a:xfrm>
                <a:off x="441325" y="620712"/>
                <a:ext cx="2593975" cy="2592388"/>
              </a:xfrm>
              <a:custGeom>
                <a:avLst/>
                <a:gdLst>
                  <a:gd name="T0" fmla="*/ 2577963 w 1134"/>
                  <a:gd name="T1" fmla="*/ 2592388 h 1134"/>
                  <a:gd name="T2" fmla="*/ 0 w 1134"/>
                  <a:gd name="T3" fmla="*/ 16002 h 1134"/>
                  <a:gd name="T4" fmla="*/ 13725 w 1134"/>
                  <a:gd name="T5" fmla="*/ 0 h 1134"/>
                  <a:gd name="T6" fmla="*/ 2593975 w 1134"/>
                  <a:gd name="T7" fmla="*/ 2578672 h 1134"/>
                  <a:gd name="T8" fmla="*/ 2577963 w 1134"/>
                  <a:gd name="T9" fmla="*/ 2592388 h 1134"/>
                  <a:gd name="T10" fmla="*/ 0 60000 65536"/>
                  <a:gd name="T11" fmla="*/ 0 60000 65536"/>
                  <a:gd name="T12" fmla="*/ 0 60000 65536"/>
                  <a:gd name="T13" fmla="*/ 0 60000 65536"/>
                  <a:gd name="T14" fmla="*/ 0 60000 65536"/>
                  <a:gd name="T15" fmla="*/ 0 w 1134"/>
                  <a:gd name="T16" fmla="*/ 0 h 1134"/>
                  <a:gd name="T17" fmla="*/ 1134 w 1134"/>
                  <a:gd name="T18" fmla="*/ 1134 h 1134"/>
                </a:gdLst>
                <a:ahLst/>
                <a:cxnLst>
                  <a:cxn ang="T10">
                    <a:pos x="T0" y="T1"/>
                  </a:cxn>
                  <a:cxn ang="T11">
                    <a:pos x="T2" y="T3"/>
                  </a:cxn>
                  <a:cxn ang="T12">
                    <a:pos x="T4" y="T5"/>
                  </a:cxn>
                  <a:cxn ang="T13">
                    <a:pos x="T6" y="T7"/>
                  </a:cxn>
                  <a:cxn ang="T14">
                    <a:pos x="T8" y="T9"/>
                  </a:cxn>
                </a:cxnLst>
                <a:rect l="T15" t="T16" r="T17" b="T18"/>
                <a:pathLst>
                  <a:path w="1134" h="1134">
                    <a:moveTo>
                      <a:pt x="1127" y="1134"/>
                    </a:moveTo>
                    <a:cubicBezTo>
                      <a:pt x="0" y="7"/>
                      <a:pt x="0" y="7"/>
                      <a:pt x="0" y="7"/>
                    </a:cubicBezTo>
                    <a:cubicBezTo>
                      <a:pt x="2" y="5"/>
                      <a:pt x="4" y="3"/>
                      <a:pt x="6" y="0"/>
                    </a:cubicBezTo>
                    <a:cubicBezTo>
                      <a:pt x="1134" y="1128"/>
                      <a:pt x="1134" y="1128"/>
                      <a:pt x="1134" y="1128"/>
                    </a:cubicBezTo>
                    <a:cubicBezTo>
                      <a:pt x="1132" y="1130"/>
                      <a:pt x="1129" y="1132"/>
                      <a:pt x="1127" y="113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5" name="Freeform 77"/>
              <p:cNvSpPr>
                <a:spLocks noChangeArrowheads="1"/>
              </p:cNvSpPr>
              <p:nvPr/>
            </p:nvSpPr>
            <p:spPr bwMode="auto">
              <a:xfrm>
                <a:off x="476250" y="581025"/>
                <a:ext cx="2597150" cy="2597150"/>
              </a:xfrm>
              <a:custGeom>
                <a:avLst/>
                <a:gdLst>
                  <a:gd name="T0" fmla="*/ 2581146 w 1136"/>
                  <a:gd name="T1" fmla="*/ 2597150 h 1136"/>
                  <a:gd name="T2" fmla="*/ 0 w 1136"/>
                  <a:gd name="T3" fmla="*/ 16004 h 1136"/>
                  <a:gd name="T4" fmla="*/ 13717 w 1136"/>
                  <a:gd name="T5" fmla="*/ 0 h 1136"/>
                  <a:gd name="T6" fmla="*/ 2597150 w 1136"/>
                  <a:gd name="T7" fmla="*/ 2583433 h 1136"/>
                  <a:gd name="T8" fmla="*/ 2581146 w 1136"/>
                  <a:gd name="T9" fmla="*/ 2597150 h 1136"/>
                  <a:gd name="T10" fmla="*/ 0 60000 65536"/>
                  <a:gd name="T11" fmla="*/ 0 60000 65536"/>
                  <a:gd name="T12" fmla="*/ 0 60000 65536"/>
                  <a:gd name="T13" fmla="*/ 0 60000 65536"/>
                  <a:gd name="T14" fmla="*/ 0 60000 65536"/>
                  <a:gd name="T15" fmla="*/ 0 w 1136"/>
                  <a:gd name="T16" fmla="*/ 0 h 1136"/>
                  <a:gd name="T17" fmla="*/ 1136 w 1136"/>
                  <a:gd name="T18" fmla="*/ 1136 h 1136"/>
                </a:gdLst>
                <a:ahLst/>
                <a:cxnLst>
                  <a:cxn ang="T10">
                    <a:pos x="T0" y="T1"/>
                  </a:cxn>
                  <a:cxn ang="T11">
                    <a:pos x="T2" y="T3"/>
                  </a:cxn>
                  <a:cxn ang="T12">
                    <a:pos x="T4" y="T5"/>
                  </a:cxn>
                  <a:cxn ang="T13">
                    <a:pos x="T6" y="T7"/>
                  </a:cxn>
                  <a:cxn ang="T14">
                    <a:pos x="T8" y="T9"/>
                  </a:cxn>
                </a:cxnLst>
                <a:rect l="T15" t="T16" r="T17" b="T18"/>
                <a:pathLst>
                  <a:path w="1136" h="1136">
                    <a:moveTo>
                      <a:pt x="1129" y="1136"/>
                    </a:moveTo>
                    <a:cubicBezTo>
                      <a:pt x="0" y="7"/>
                      <a:pt x="0" y="7"/>
                      <a:pt x="0" y="7"/>
                    </a:cubicBezTo>
                    <a:cubicBezTo>
                      <a:pt x="2" y="5"/>
                      <a:pt x="4" y="3"/>
                      <a:pt x="6" y="0"/>
                    </a:cubicBezTo>
                    <a:cubicBezTo>
                      <a:pt x="1136" y="1130"/>
                      <a:pt x="1136" y="1130"/>
                      <a:pt x="1136" y="1130"/>
                    </a:cubicBezTo>
                    <a:cubicBezTo>
                      <a:pt x="1134" y="1132"/>
                      <a:pt x="1131" y="1134"/>
                      <a:pt x="1129" y="113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6" name="Freeform 78">
                <a:hlinkClick r:id="rId2"/>
              </p:cNvPr>
              <p:cNvSpPr>
                <a:spLocks noChangeArrowheads="1"/>
              </p:cNvSpPr>
              <p:nvPr/>
            </p:nvSpPr>
            <p:spPr bwMode="auto">
              <a:xfrm>
                <a:off x="512763" y="544512"/>
                <a:ext cx="2598738" cy="2600325"/>
              </a:xfrm>
              <a:custGeom>
                <a:avLst/>
                <a:gdLst>
                  <a:gd name="T0" fmla="*/ 2585012 w 1136"/>
                  <a:gd name="T1" fmla="*/ 2600325 h 1137"/>
                  <a:gd name="T2" fmla="*/ 0 w 1136"/>
                  <a:gd name="T3" fmla="*/ 16009 h 1137"/>
                  <a:gd name="T4" fmla="*/ 13726 w 1136"/>
                  <a:gd name="T5" fmla="*/ 0 h 1137"/>
                  <a:gd name="T6" fmla="*/ 2598738 w 1136"/>
                  <a:gd name="T7" fmla="*/ 2584316 h 1137"/>
                  <a:gd name="T8" fmla="*/ 2585012 w 1136"/>
                  <a:gd name="T9" fmla="*/ 2600325 h 1137"/>
                  <a:gd name="T10" fmla="*/ 0 60000 65536"/>
                  <a:gd name="T11" fmla="*/ 0 60000 65536"/>
                  <a:gd name="T12" fmla="*/ 0 60000 65536"/>
                  <a:gd name="T13" fmla="*/ 0 60000 65536"/>
                  <a:gd name="T14" fmla="*/ 0 60000 65536"/>
                  <a:gd name="T15" fmla="*/ 0 w 1136"/>
                  <a:gd name="T16" fmla="*/ 0 h 1137"/>
                  <a:gd name="T17" fmla="*/ 1136 w 1136"/>
                  <a:gd name="T18" fmla="*/ 1137 h 1137"/>
                </a:gdLst>
                <a:ahLst/>
                <a:cxnLst>
                  <a:cxn ang="T10">
                    <a:pos x="T0" y="T1"/>
                  </a:cxn>
                  <a:cxn ang="T11">
                    <a:pos x="T2" y="T3"/>
                  </a:cxn>
                  <a:cxn ang="T12">
                    <a:pos x="T4" y="T5"/>
                  </a:cxn>
                  <a:cxn ang="T13">
                    <a:pos x="T6" y="T7"/>
                  </a:cxn>
                  <a:cxn ang="T14">
                    <a:pos x="T8" y="T9"/>
                  </a:cxn>
                </a:cxnLst>
                <a:rect l="T15" t="T16" r="T17" b="T18"/>
                <a:pathLst>
                  <a:path w="1136" h="1137">
                    <a:moveTo>
                      <a:pt x="1130" y="1137"/>
                    </a:moveTo>
                    <a:cubicBezTo>
                      <a:pt x="0" y="7"/>
                      <a:pt x="0" y="7"/>
                      <a:pt x="0" y="7"/>
                    </a:cubicBezTo>
                    <a:cubicBezTo>
                      <a:pt x="2" y="4"/>
                      <a:pt x="4" y="2"/>
                      <a:pt x="6" y="0"/>
                    </a:cubicBezTo>
                    <a:cubicBezTo>
                      <a:pt x="1136" y="1130"/>
                      <a:pt x="1136" y="1130"/>
                      <a:pt x="1136" y="1130"/>
                    </a:cubicBezTo>
                    <a:cubicBezTo>
                      <a:pt x="1134" y="1133"/>
                      <a:pt x="1132" y="1135"/>
                      <a:pt x="1130" y="11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7" name="Freeform 79"/>
              <p:cNvSpPr>
                <a:spLocks noChangeArrowheads="1"/>
              </p:cNvSpPr>
              <p:nvPr/>
            </p:nvSpPr>
            <p:spPr bwMode="auto">
              <a:xfrm>
                <a:off x="549275" y="508000"/>
                <a:ext cx="2598738" cy="2600325"/>
              </a:xfrm>
              <a:custGeom>
                <a:avLst/>
                <a:gdLst>
                  <a:gd name="T0" fmla="*/ 2585012 w 1136"/>
                  <a:gd name="T1" fmla="*/ 2600325 h 1137"/>
                  <a:gd name="T2" fmla="*/ 0 w 1136"/>
                  <a:gd name="T3" fmla="*/ 13722 h 1137"/>
                  <a:gd name="T4" fmla="*/ 13726 w 1136"/>
                  <a:gd name="T5" fmla="*/ 0 h 1137"/>
                  <a:gd name="T6" fmla="*/ 2598738 w 1136"/>
                  <a:gd name="T7" fmla="*/ 2584316 h 1137"/>
                  <a:gd name="T8" fmla="*/ 2585012 w 1136"/>
                  <a:gd name="T9" fmla="*/ 2600325 h 1137"/>
                  <a:gd name="T10" fmla="*/ 0 60000 65536"/>
                  <a:gd name="T11" fmla="*/ 0 60000 65536"/>
                  <a:gd name="T12" fmla="*/ 0 60000 65536"/>
                  <a:gd name="T13" fmla="*/ 0 60000 65536"/>
                  <a:gd name="T14" fmla="*/ 0 60000 65536"/>
                  <a:gd name="T15" fmla="*/ 0 w 1136"/>
                  <a:gd name="T16" fmla="*/ 0 h 1137"/>
                  <a:gd name="T17" fmla="*/ 1136 w 1136"/>
                  <a:gd name="T18" fmla="*/ 1137 h 1137"/>
                </a:gdLst>
                <a:ahLst/>
                <a:cxnLst>
                  <a:cxn ang="T10">
                    <a:pos x="T0" y="T1"/>
                  </a:cxn>
                  <a:cxn ang="T11">
                    <a:pos x="T2" y="T3"/>
                  </a:cxn>
                  <a:cxn ang="T12">
                    <a:pos x="T4" y="T5"/>
                  </a:cxn>
                  <a:cxn ang="T13">
                    <a:pos x="T6" y="T7"/>
                  </a:cxn>
                  <a:cxn ang="T14">
                    <a:pos x="T8" y="T9"/>
                  </a:cxn>
                </a:cxnLst>
                <a:rect l="T15" t="T16" r="T17" b="T18"/>
                <a:pathLst>
                  <a:path w="1136" h="1137">
                    <a:moveTo>
                      <a:pt x="1130" y="1137"/>
                    </a:moveTo>
                    <a:cubicBezTo>
                      <a:pt x="0" y="6"/>
                      <a:pt x="0" y="6"/>
                      <a:pt x="0" y="6"/>
                    </a:cubicBezTo>
                    <a:cubicBezTo>
                      <a:pt x="2" y="4"/>
                      <a:pt x="4" y="2"/>
                      <a:pt x="6" y="0"/>
                    </a:cubicBezTo>
                    <a:cubicBezTo>
                      <a:pt x="1136" y="1130"/>
                      <a:pt x="1136" y="1130"/>
                      <a:pt x="1136" y="1130"/>
                    </a:cubicBezTo>
                    <a:cubicBezTo>
                      <a:pt x="1134" y="1132"/>
                      <a:pt x="1132" y="1135"/>
                      <a:pt x="1130" y="11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8" name="Freeform 80"/>
              <p:cNvSpPr>
                <a:spLocks noChangeArrowheads="1"/>
              </p:cNvSpPr>
              <p:nvPr/>
            </p:nvSpPr>
            <p:spPr bwMode="auto">
              <a:xfrm>
                <a:off x="585788" y="473075"/>
                <a:ext cx="2598738" cy="2595563"/>
              </a:xfrm>
              <a:custGeom>
                <a:avLst/>
                <a:gdLst>
                  <a:gd name="T0" fmla="*/ 2585012 w 1136"/>
                  <a:gd name="T1" fmla="*/ 2595563 h 1135"/>
                  <a:gd name="T2" fmla="*/ 0 w 1136"/>
                  <a:gd name="T3" fmla="*/ 13721 h 1135"/>
                  <a:gd name="T4" fmla="*/ 16013 w 1136"/>
                  <a:gd name="T5" fmla="*/ 0 h 1135"/>
                  <a:gd name="T6" fmla="*/ 2598738 w 1136"/>
                  <a:gd name="T7" fmla="*/ 2581842 h 1135"/>
                  <a:gd name="T8" fmla="*/ 2585012 w 1136"/>
                  <a:gd name="T9" fmla="*/ 2595563 h 1135"/>
                  <a:gd name="T10" fmla="*/ 0 60000 65536"/>
                  <a:gd name="T11" fmla="*/ 0 60000 65536"/>
                  <a:gd name="T12" fmla="*/ 0 60000 65536"/>
                  <a:gd name="T13" fmla="*/ 0 60000 65536"/>
                  <a:gd name="T14" fmla="*/ 0 60000 65536"/>
                  <a:gd name="T15" fmla="*/ 0 w 1136"/>
                  <a:gd name="T16" fmla="*/ 0 h 1135"/>
                  <a:gd name="T17" fmla="*/ 1136 w 1136"/>
                  <a:gd name="T18" fmla="*/ 1135 h 1135"/>
                </a:gdLst>
                <a:ahLst/>
                <a:cxnLst>
                  <a:cxn ang="T10">
                    <a:pos x="T0" y="T1"/>
                  </a:cxn>
                  <a:cxn ang="T11">
                    <a:pos x="T2" y="T3"/>
                  </a:cxn>
                  <a:cxn ang="T12">
                    <a:pos x="T4" y="T5"/>
                  </a:cxn>
                  <a:cxn ang="T13">
                    <a:pos x="T6" y="T7"/>
                  </a:cxn>
                  <a:cxn ang="T14">
                    <a:pos x="T8" y="T9"/>
                  </a:cxn>
                </a:cxnLst>
                <a:rect l="T15" t="T16" r="T17" b="T18"/>
                <a:pathLst>
                  <a:path w="1136" h="1135">
                    <a:moveTo>
                      <a:pt x="1130" y="1135"/>
                    </a:moveTo>
                    <a:cubicBezTo>
                      <a:pt x="0" y="6"/>
                      <a:pt x="0" y="6"/>
                      <a:pt x="0" y="6"/>
                    </a:cubicBezTo>
                    <a:cubicBezTo>
                      <a:pt x="2" y="4"/>
                      <a:pt x="5" y="2"/>
                      <a:pt x="7" y="0"/>
                    </a:cubicBezTo>
                    <a:cubicBezTo>
                      <a:pt x="1136" y="1129"/>
                      <a:pt x="1136" y="1129"/>
                      <a:pt x="1136" y="1129"/>
                    </a:cubicBezTo>
                    <a:cubicBezTo>
                      <a:pt x="1134" y="1131"/>
                      <a:pt x="1132" y="1133"/>
                      <a:pt x="1130" y="113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9" name="Freeform 81"/>
              <p:cNvSpPr>
                <a:spLocks noChangeArrowheads="1"/>
              </p:cNvSpPr>
              <p:nvPr/>
            </p:nvSpPr>
            <p:spPr bwMode="auto">
              <a:xfrm>
                <a:off x="625475" y="439737"/>
                <a:ext cx="2592388" cy="2590800"/>
              </a:xfrm>
              <a:custGeom>
                <a:avLst/>
                <a:gdLst>
                  <a:gd name="T0" fmla="*/ 2578672 w 1134"/>
                  <a:gd name="T1" fmla="*/ 2590800 h 1133"/>
                  <a:gd name="T2" fmla="*/ 0 w 1134"/>
                  <a:gd name="T3" fmla="*/ 13720 h 1133"/>
                  <a:gd name="T4" fmla="*/ 16002 w 1134"/>
                  <a:gd name="T5" fmla="*/ 0 h 1133"/>
                  <a:gd name="T6" fmla="*/ 2592388 w 1134"/>
                  <a:gd name="T7" fmla="*/ 2574793 h 1133"/>
                  <a:gd name="T8" fmla="*/ 2578672 w 1134"/>
                  <a:gd name="T9" fmla="*/ 2590800 h 1133"/>
                  <a:gd name="T10" fmla="*/ 0 60000 65536"/>
                  <a:gd name="T11" fmla="*/ 0 60000 65536"/>
                  <a:gd name="T12" fmla="*/ 0 60000 65536"/>
                  <a:gd name="T13" fmla="*/ 0 60000 65536"/>
                  <a:gd name="T14" fmla="*/ 0 60000 65536"/>
                  <a:gd name="T15" fmla="*/ 0 w 1134"/>
                  <a:gd name="T16" fmla="*/ 0 h 1133"/>
                  <a:gd name="T17" fmla="*/ 1134 w 1134"/>
                  <a:gd name="T18" fmla="*/ 1133 h 1133"/>
                </a:gdLst>
                <a:ahLst/>
                <a:cxnLst>
                  <a:cxn ang="T10">
                    <a:pos x="T0" y="T1"/>
                  </a:cxn>
                  <a:cxn ang="T11">
                    <a:pos x="T2" y="T3"/>
                  </a:cxn>
                  <a:cxn ang="T12">
                    <a:pos x="T4" y="T5"/>
                  </a:cxn>
                  <a:cxn ang="T13">
                    <a:pos x="T6" y="T7"/>
                  </a:cxn>
                  <a:cxn ang="T14">
                    <a:pos x="T8" y="T9"/>
                  </a:cxn>
                </a:cxnLst>
                <a:rect l="T15" t="T16" r="T17" b="T18"/>
                <a:pathLst>
                  <a:path w="1134" h="1133">
                    <a:moveTo>
                      <a:pt x="1128" y="1133"/>
                    </a:moveTo>
                    <a:cubicBezTo>
                      <a:pt x="0" y="6"/>
                      <a:pt x="0" y="6"/>
                      <a:pt x="0" y="6"/>
                    </a:cubicBezTo>
                    <a:cubicBezTo>
                      <a:pt x="2" y="4"/>
                      <a:pt x="5" y="2"/>
                      <a:pt x="7" y="0"/>
                    </a:cubicBezTo>
                    <a:cubicBezTo>
                      <a:pt x="1134" y="1126"/>
                      <a:pt x="1134" y="1126"/>
                      <a:pt x="1134" y="1126"/>
                    </a:cubicBezTo>
                    <a:cubicBezTo>
                      <a:pt x="1132" y="1129"/>
                      <a:pt x="1130" y="1131"/>
                      <a:pt x="1128" y="113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40" name="Freeform 82"/>
              <p:cNvSpPr>
                <a:spLocks noChangeArrowheads="1"/>
              </p:cNvSpPr>
              <p:nvPr/>
            </p:nvSpPr>
            <p:spPr bwMode="auto">
              <a:xfrm>
                <a:off x="663575" y="404812"/>
                <a:ext cx="2589213" cy="2586038"/>
              </a:xfrm>
              <a:custGeom>
                <a:avLst/>
                <a:gdLst>
                  <a:gd name="T0" fmla="*/ 2575489 w 1132"/>
                  <a:gd name="T1" fmla="*/ 2586038 h 1131"/>
                  <a:gd name="T2" fmla="*/ 0 w 1132"/>
                  <a:gd name="T3" fmla="*/ 13719 h 1131"/>
                  <a:gd name="T4" fmla="*/ 18298 w 1132"/>
                  <a:gd name="T5" fmla="*/ 0 h 1131"/>
                  <a:gd name="T6" fmla="*/ 2589213 w 1132"/>
                  <a:gd name="T7" fmla="*/ 2570032 h 1131"/>
                  <a:gd name="T8" fmla="*/ 2575489 w 1132"/>
                  <a:gd name="T9" fmla="*/ 2586038 h 1131"/>
                  <a:gd name="T10" fmla="*/ 0 60000 65536"/>
                  <a:gd name="T11" fmla="*/ 0 60000 65536"/>
                  <a:gd name="T12" fmla="*/ 0 60000 65536"/>
                  <a:gd name="T13" fmla="*/ 0 60000 65536"/>
                  <a:gd name="T14" fmla="*/ 0 60000 65536"/>
                  <a:gd name="T15" fmla="*/ 0 w 1132"/>
                  <a:gd name="T16" fmla="*/ 0 h 1131"/>
                  <a:gd name="T17" fmla="*/ 1132 w 1132"/>
                  <a:gd name="T18" fmla="*/ 1131 h 1131"/>
                </a:gdLst>
                <a:ahLst/>
                <a:cxnLst>
                  <a:cxn ang="T10">
                    <a:pos x="T0" y="T1"/>
                  </a:cxn>
                  <a:cxn ang="T11">
                    <a:pos x="T2" y="T3"/>
                  </a:cxn>
                  <a:cxn ang="T12">
                    <a:pos x="T4" y="T5"/>
                  </a:cxn>
                  <a:cxn ang="T13">
                    <a:pos x="T6" y="T7"/>
                  </a:cxn>
                  <a:cxn ang="T14">
                    <a:pos x="T8" y="T9"/>
                  </a:cxn>
                </a:cxnLst>
                <a:rect l="T15" t="T16" r="T17" b="T18"/>
                <a:pathLst>
                  <a:path w="1132" h="1131">
                    <a:moveTo>
                      <a:pt x="1126" y="1131"/>
                    </a:moveTo>
                    <a:cubicBezTo>
                      <a:pt x="0" y="6"/>
                      <a:pt x="0" y="6"/>
                      <a:pt x="0" y="6"/>
                    </a:cubicBezTo>
                    <a:cubicBezTo>
                      <a:pt x="3" y="4"/>
                      <a:pt x="5" y="2"/>
                      <a:pt x="8" y="0"/>
                    </a:cubicBezTo>
                    <a:cubicBezTo>
                      <a:pt x="1132" y="1124"/>
                      <a:pt x="1132" y="1124"/>
                      <a:pt x="1132" y="1124"/>
                    </a:cubicBezTo>
                    <a:cubicBezTo>
                      <a:pt x="1130" y="1126"/>
                      <a:pt x="1128" y="1129"/>
                      <a:pt x="1126" y="113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41" name="Freeform 83"/>
              <p:cNvSpPr>
                <a:spLocks noChangeArrowheads="1"/>
              </p:cNvSpPr>
              <p:nvPr/>
            </p:nvSpPr>
            <p:spPr bwMode="auto">
              <a:xfrm>
                <a:off x="704850" y="373062"/>
                <a:ext cx="2579688" cy="2576513"/>
              </a:xfrm>
              <a:custGeom>
                <a:avLst/>
                <a:gdLst>
                  <a:gd name="T0" fmla="*/ 2565966 w 1128"/>
                  <a:gd name="T1" fmla="*/ 2576513 h 1127"/>
                  <a:gd name="T2" fmla="*/ 0 w 1128"/>
                  <a:gd name="T3" fmla="*/ 11431 h 1127"/>
                  <a:gd name="T4" fmla="*/ 18296 w 1128"/>
                  <a:gd name="T5" fmla="*/ 0 h 1127"/>
                  <a:gd name="T6" fmla="*/ 2579688 w 1128"/>
                  <a:gd name="T7" fmla="*/ 2560510 h 1127"/>
                  <a:gd name="T8" fmla="*/ 2565966 w 1128"/>
                  <a:gd name="T9" fmla="*/ 2576513 h 1127"/>
                  <a:gd name="T10" fmla="*/ 0 60000 65536"/>
                  <a:gd name="T11" fmla="*/ 0 60000 65536"/>
                  <a:gd name="T12" fmla="*/ 0 60000 65536"/>
                  <a:gd name="T13" fmla="*/ 0 60000 65536"/>
                  <a:gd name="T14" fmla="*/ 0 60000 65536"/>
                  <a:gd name="T15" fmla="*/ 0 w 1128"/>
                  <a:gd name="T16" fmla="*/ 0 h 1127"/>
                  <a:gd name="T17" fmla="*/ 1128 w 1128"/>
                  <a:gd name="T18" fmla="*/ 1127 h 1127"/>
                </a:gdLst>
                <a:ahLst/>
                <a:cxnLst>
                  <a:cxn ang="T10">
                    <a:pos x="T0" y="T1"/>
                  </a:cxn>
                  <a:cxn ang="T11">
                    <a:pos x="T2" y="T3"/>
                  </a:cxn>
                  <a:cxn ang="T12">
                    <a:pos x="T4" y="T5"/>
                  </a:cxn>
                  <a:cxn ang="T13">
                    <a:pos x="T6" y="T7"/>
                  </a:cxn>
                  <a:cxn ang="T14">
                    <a:pos x="T8" y="T9"/>
                  </a:cxn>
                </a:cxnLst>
                <a:rect l="T15" t="T16" r="T17" b="T18"/>
                <a:pathLst>
                  <a:path w="1128" h="1127">
                    <a:moveTo>
                      <a:pt x="1122" y="1127"/>
                    </a:moveTo>
                    <a:cubicBezTo>
                      <a:pt x="0" y="5"/>
                      <a:pt x="0" y="5"/>
                      <a:pt x="0" y="5"/>
                    </a:cubicBezTo>
                    <a:cubicBezTo>
                      <a:pt x="3" y="4"/>
                      <a:pt x="5" y="2"/>
                      <a:pt x="8" y="0"/>
                    </a:cubicBezTo>
                    <a:cubicBezTo>
                      <a:pt x="1128" y="1120"/>
                      <a:pt x="1128" y="1120"/>
                      <a:pt x="1128" y="1120"/>
                    </a:cubicBezTo>
                    <a:cubicBezTo>
                      <a:pt x="1126" y="1122"/>
                      <a:pt x="1124" y="1125"/>
                      <a:pt x="1122" y="112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42" name="Freeform 84"/>
              <p:cNvSpPr>
                <a:spLocks noChangeArrowheads="1"/>
              </p:cNvSpPr>
              <p:nvPr/>
            </p:nvSpPr>
            <p:spPr bwMode="auto">
              <a:xfrm>
                <a:off x="747713" y="341312"/>
                <a:ext cx="2566988" cy="2566988"/>
              </a:xfrm>
              <a:custGeom>
                <a:avLst/>
                <a:gdLst>
                  <a:gd name="T0" fmla="*/ 2555549 w 1122"/>
                  <a:gd name="T1" fmla="*/ 2566988 h 1123"/>
                  <a:gd name="T2" fmla="*/ 0 w 1122"/>
                  <a:gd name="T3" fmla="*/ 13715 h 1123"/>
                  <a:gd name="T4" fmla="*/ 16015 w 1122"/>
                  <a:gd name="T5" fmla="*/ 0 h 1123"/>
                  <a:gd name="T6" fmla="*/ 2566988 w 1122"/>
                  <a:gd name="T7" fmla="*/ 2548701 h 1123"/>
                  <a:gd name="T8" fmla="*/ 2555549 w 1122"/>
                  <a:gd name="T9" fmla="*/ 2566988 h 1123"/>
                  <a:gd name="T10" fmla="*/ 0 60000 65536"/>
                  <a:gd name="T11" fmla="*/ 0 60000 65536"/>
                  <a:gd name="T12" fmla="*/ 0 60000 65536"/>
                  <a:gd name="T13" fmla="*/ 0 60000 65536"/>
                  <a:gd name="T14" fmla="*/ 0 60000 65536"/>
                  <a:gd name="T15" fmla="*/ 0 w 1122"/>
                  <a:gd name="T16" fmla="*/ 0 h 1123"/>
                  <a:gd name="T17" fmla="*/ 1122 w 1122"/>
                  <a:gd name="T18" fmla="*/ 1123 h 1123"/>
                </a:gdLst>
                <a:ahLst/>
                <a:cxnLst>
                  <a:cxn ang="T10">
                    <a:pos x="T0" y="T1"/>
                  </a:cxn>
                  <a:cxn ang="T11">
                    <a:pos x="T2" y="T3"/>
                  </a:cxn>
                  <a:cxn ang="T12">
                    <a:pos x="T4" y="T5"/>
                  </a:cxn>
                  <a:cxn ang="T13">
                    <a:pos x="T6" y="T7"/>
                  </a:cxn>
                  <a:cxn ang="T14">
                    <a:pos x="T8" y="T9"/>
                  </a:cxn>
                </a:cxnLst>
                <a:rect l="T15" t="T16" r="T17" b="T18"/>
                <a:pathLst>
                  <a:path w="1122" h="1123">
                    <a:moveTo>
                      <a:pt x="1117" y="1123"/>
                    </a:moveTo>
                    <a:cubicBezTo>
                      <a:pt x="0" y="6"/>
                      <a:pt x="0" y="6"/>
                      <a:pt x="0" y="6"/>
                    </a:cubicBezTo>
                    <a:cubicBezTo>
                      <a:pt x="2" y="4"/>
                      <a:pt x="5" y="2"/>
                      <a:pt x="7" y="0"/>
                    </a:cubicBezTo>
                    <a:cubicBezTo>
                      <a:pt x="1122" y="1115"/>
                      <a:pt x="1122" y="1115"/>
                      <a:pt x="1122" y="1115"/>
                    </a:cubicBezTo>
                    <a:cubicBezTo>
                      <a:pt x="1120" y="1118"/>
                      <a:pt x="1119" y="1120"/>
                      <a:pt x="1117" y="11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43" name="Freeform 85"/>
              <p:cNvSpPr>
                <a:spLocks noChangeArrowheads="1"/>
              </p:cNvSpPr>
              <p:nvPr/>
            </p:nvSpPr>
            <p:spPr bwMode="auto">
              <a:xfrm>
                <a:off x="788988" y="311150"/>
                <a:ext cx="2554288" cy="2554288"/>
              </a:xfrm>
              <a:custGeom>
                <a:avLst/>
                <a:gdLst>
                  <a:gd name="T0" fmla="*/ 2542854 w 1117"/>
                  <a:gd name="T1" fmla="*/ 2554288 h 1117"/>
                  <a:gd name="T2" fmla="*/ 0 w 1117"/>
                  <a:gd name="T3" fmla="*/ 11434 h 1117"/>
                  <a:gd name="T4" fmla="*/ 18294 w 1117"/>
                  <a:gd name="T5" fmla="*/ 0 h 1117"/>
                  <a:gd name="T6" fmla="*/ 2554288 w 1117"/>
                  <a:gd name="T7" fmla="*/ 2535994 h 1117"/>
                  <a:gd name="T8" fmla="*/ 2542854 w 1117"/>
                  <a:gd name="T9" fmla="*/ 2554288 h 1117"/>
                  <a:gd name="T10" fmla="*/ 0 60000 65536"/>
                  <a:gd name="T11" fmla="*/ 0 60000 65536"/>
                  <a:gd name="T12" fmla="*/ 0 60000 65536"/>
                  <a:gd name="T13" fmla="*/ 0 60000 65536"/>
                  <a:gd name="T14" fmla="*/ 0 60000 65536"/>
                  <a:gd name="T15" fmla="*/ 0 w 1117"/>
                  <a:gd name="T16" fmla="*/ 0 h 1117"/>
                  <a:gd name="T17" fmla="*/ 1117 w 1117"/>
                  <a:gd name="T18" fmla="*/ 1117 h 1117"/>
                </a:gdLst>
                <a:ahLst/>
                <a:cxnLst>
                  <a:cxn ang="T10">
                    <a:pos x="T0" y="T1"/>
                  </a:cxn>
                  <a:cxn ang="T11">
                    <a:pos x="T2" y="T3"/>
                  </a:cxn>
                  <a:cxn ang="T12">
                    <a:pos x="T4" y="T5"/>
                  </a:cxn>
                  <a:cxn ang="T13">
                    <a:pos x="T6" y="T7"/>
                  </a:cxn>
                  <a:cxn ang="T14">
                    <a:pos x="T8" y="T9"/>
                  </a:cxn>
                </a:cxnLst>
                <a:rect l="T15" t="T16" r="T17" b="T18"/>
                <a:pathLst>
                  <a:path w="1117" h="1117">
                    <a:moveTo>
                      <a:pt x="1112" y="1117"/>
                    </a:moveTo>
                    <a:cubicBezTo>
                      <a:pt x="0" y="5"/>
                      <a:pt x="0" y="5"/>
                      <a:pt x="0" y="5"/>
                    </a:cubicBezTo>
                    <a:cubicBezTo>
                      <a:pt x="3" y="3"/>
                      <a:pt x="6" y="2"/>
                      <a:pt x="8" y="0"/>
                    </a:cubicBezTo>
                    <a:cubicBezTo>
                      <a:pt x="1117" y="1109"/>
                      <a:pt x="1117" y="1109"/>
                      <a:pt x="1117" y="1109"/>
                    </a:cubicBezTo>
                    <a:cubicBezTo>
                      <a:pt x="1116" y="1112"/>
                      <a:pt x="1114" y="1114"/>
                      <a:pt x="1112" y="111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44" name="Freeform 86"/>
              <p:cNvSpPr>
                <a:spLocks noChangeArrowheads="1"/>
              </p:cNvSpPr>
              <p:nvPr/>
            </p:nvSpPr>
            <p:spPr bwMode="auto">
              <a:xfrm>
                <a:off x="835025" y="280987"/>
                <a:ext cx="2538413" cy="2541588"/>
              </a:xfrm>
              <a:custGeom>
                <a:avLst/>
                <a:gdLst>
                  <a:gd name="T0" fmla="*/ 2526979 w 1110"/>
                  <a:gd name="T1" fmla="*/ 2541588 h 1111"/>
                  <a:gd name="T2" fmla="*/ 0 w 1110"/>
                  <a:gd name="T3" fmla="*/ 11438 h 1111"/>
                  <a:gd name="T4" fmla="*/ 18295 w 1110"/>
                  <a:gd name="T5" fmla="*/ 0 h 1111"/>
                  <a:gd name="T6" fmla="*/ 2538413 w 1110"/>
                  <a:gd name="T7" fmla="*/ 2523287 h 1111"/>
                  <a:gd name="T8" fmla="*/ 2526979 w 1110"/>
                  <a:gd name="T9" fmla="*/ 2541588 h 1111"/>
                  <a:gd name="T10" fmla="*/ 0 60000 65536"/>
                  <a:gd name="T11" fmla="*/ 0 60000 65536"/>
                  <a:gd name="T12" fmla="*/ 0 60000 65536"/>
                  <a:gd name="T13" fmla="*/ 0 60000 65536"/>
                  <a:gd name="T14" fmla="*/ 0 60000 65536"/>
                  <a:gd name="T15" fmla="*/ 0 w 1110"/>
                  <a:gd name="T16" fmla="*/ 0 h 1111"/>
                  <a:gd name="T17" fmla="*/ 1110 w 1110"/>
                  <a:gd name="T18" fmla="*/ 1111 h 1111"/>
                </a:gdLst>
                <a:ahLst/>
                <a:cxnLst>
                  <a:cxn ang="T10">
                    <a:pos x="T0" y="T1"/>
                  </a:cxn>
                  <a:cxn ang="T11">
                    <a:pos x="T2" y="T3"/>
                  </a:cxn>
                  <a:cxn ang="T12">
                    <a:pos x="T4" y="T5"/>
                  </a:cxn>
                  <a:cxn ang="T13">
                    <a:pos x="T6" y="T7"/>
                  </a:cxn>
                  <a:cxn ang="T14">
                    <a:pos x="T8" y="T9"/>
                  </a:cxn>
                </a:cxnLst>
                <a:rect l="T15" t="T16" r="T17" b="T18"/>
                <a:pathLst>
                  <a:path w="1110" h="1111">
                    <a:moveTo>
                      <a:pt x="1105" y="1111"/>
                    </a:moveTo>
                    <a:cubicBezTo>
                      <a:pt x="0" y="5"/>
                      <a:pt x="0" y="5"/>
                      <a:pt x="0" y="5"/>
                    </a:cubicBezTo>
                    <a:cubicBezTo>
                      <a:pt x="2" y="4"/>
                      <a:pt x="5" y="2"/>
                      <a:pt x="8" y="0"/>
                    </a:cubicBezTo>
                    <a:cubicBezTo>
                      <a:pt x="1110" y="1103"/>
                      <a:pt x="1110" y="1103"/>
                      <a:pt x="1110" y="1103"/>
                    </a:cubicBezTo>
                    <a:cubicBezTo>
                      <a:pt x="1109" y="1105"/>
                      <a:pt x="1107" y="1108"/>
                      <a:pt x="1105" y="11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45" name="Freeform 87"/>
              <p:cNvSpPr>
                <a:spLocks noChangeArrowheads="1"/>
              </p:cNvSpPr>
              <p:nvPr/>
            </p:nvSpPr>
            <p:spPr bwMode="auto">
              <a:xfrm>
                <a:off x="881063" y="254000"/>
                <a:ext cx="2519363" cy="2522538"/>
              </a:xfrm>
              <a:custGeom>
                <a:avLst/>
                <a:gdLst>
                  <a:gd name="T0" fmla="*/ 2510218 w 1102"/>
                  <a:gd name="T1" fmla="*/ 2522538 h 1103"/>
                  <a:gd name="T2" fmla="*/ 0 w 1102"/>
                  <a:gd name="T3" fmla="*/ 11435 h 1103"/>
                  <a:gd name="T4" fmla="*/ 18289 w 1102"/>
                  <a:gd name="T5" fmla="*/ 0 h 1103"/>
                  <a:gd name="T6" fmla="*/ 2519363 w 1102"/>
                  <a:gd name="T7" fmla="*/ 2504242 h 1103"/>
                  <a:gd name="T8" fmla="*/ 2510218 w 1102"/>
                  <a:gd name="T9" fmla="*/ 2522538 h 1103"/>
                  <a:gd name="T10" fmla="*/ 0 60000 65536"/>
                  <a:gd name="T11" fmla="*/ 0 60000 65536"/>
                  <a:gd name="T12" fmla="*/ 0 60000 65536"/>
                  <a:gd name="T13" fmla="*/ 0 60000 65536"/>
                  <a:gd name="T14" fmla="*/ 0 60000 65536"/>
                  <a:gd name="T15" fmla="*/ 0 w 1102"/>
                  <a:gd name="T16" fmla="*/ 0 h 1103"/>
                  <a:gd name="T17" fmla="*/ 1102 w 1102"/>
                  <a:gd name="T18" fmla="*/ 1103 h 1103"/>
                </a:gdLst>
                <a:ahLst/>
                <a:cxnLst>
                  <a:cxn ang="T10">
                    <a:pos x="T0" y="T1"/>
                  </a:cxn>
                  <a:cxn ang="T11">
                    <a:pos x="T2" y="T3"/>
                  </a:cxn>
                  <a:cxn ang="T12">
                    <a:pos x="T4" y="T5"/>
                  </a:cxn>
                  <a:cxn ang="T13">
                    <a:pos x="T6" y="T7"/>
                  </a:cxn>
                  <a:cxn ang="T14">
                    <a:pos x="T8" y="T9"/>
                  </a:cxn>
                </a:cxnLst>
                <a:rect l="T15" t="T16" r="T17" b="T18"/>
                <a:pathLst>
                  <a:path w="1102" h="1103">
                    <a:moveTo>
                      <a:pt x="1098" y="1103"/>
                    </a:moveTo>
                    <a:cubicBezTo>
                      <a:pt x="0" y="5"/>
                      <a:pt x="0" y="5"/>
                      <a:pt x="0" y="5"/>
                    </a:cubicBezTo>
                    <a:cubicBezTo>
                      <a:pt x="2" y="3"/>
                      <a:pt x="5" y="2"/>
                      <a:pt x="8" y="0"/>
                    </a:cubicBezTo>
                    <a:cubicBezTo>
                      <a:pt x="1102" y="1095"/>
                      <a:pt x="1102" y="1095"/>
                      <a:pt x="1102" y="1095"/>
                    </a:cubicBezTo>
                    <a:cubicBezTo>
                      <a:pt x="1101" y="1098"/>
                      <a:pt x="1099" y="1100"/>
                      <a:pt x="1098" y="110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46" name="Freeform 88"/>
              <p:cNvSpPr>
                <a:spLocks noChangeArrowheads="1"/>
              </p:cNvSpPr>
              <p:nvPr/>
            </p:nvSpPr>
            <p:spPr bwMode="auto">
              <a:xfrm>
                <a:off x="927100" y="227012"/>
                <a:ext cx="2501900" cy="2503488"/>
              </a:xfrm>
              <a:custGeom>
                <a:avLst/>
                <a:gdLst>
                  <a:gd name="T0" fmla="*/ 2490465 w 1094"/>
                  <a:gd name="T1" fmla="*/ 2503488 h 1095"/>
                  <a:gd name="T2" fmla="*/ 0 w 1094"/>
                  <a:gd name="T3" fmla="*/ 11431 h 1095"/>
                  <a:gd name="T4" fmla="*/ 18295 w 1094"/>
                  <a:gd name="T5" fmla="*/ 0 h 1095"/>
                  <a:gd name="T6" fmla="*/ 2501900 w 1094"/>
                  <a:gd name="T7" fmla="*/ 2482911 h 1095"/>
                  <a:gd name="T8" fmla="*/ 2490465 w 1094"/>
                  <a:gd name="T9" fmla="*/ 2503488 h 1095"/>
                  <a:gd name="T10" fmla="*/ 0 60000 65536"/>
                  <a:gd name="T11" fmla="*/ 0 60000 65536"/>
                  <a:gd name="T12" fmla="*/ 0 60000 65536"/>
                  <a:gd name="T13" fmla="*/ 0 60000 65536"/>
                  <a:gd name="T14" fmla="*/ 0 60000 65536"/>
                  <a:gd name="T15" fmla="*/ 0 w 1094"/>
                  <a:gd name="T16" fmla="*/ 0 h 1095"/>
                  <a:gd name="T17" fmla="*/ 1094 w 1094"/>
                  <a:gd name="T18" fmla="*/ 1095 h 1095"/>
                </a:gdLst>
                <a:ahLst/>
                <a:cxnLst>
                  <a:cxn ang="T10">
                    <a:pos x="T0" y="T1"/>
                  </a:cxn>
                  <a:cxn ang="T11">
                    <a:pos x="T2" y="T3"/>
                  </a:cxn>
                  <a:cxn ang="T12">
                    <a:pos x="T4" y="T5"/>
                  </a:cxn>
                  <a:cxn ang="T13">
                    <a:pos x="T6" y="T7"/>
                  </a:cxn>
                  <a:cxn ang="T14">
                    <a:pos x="T8" y="T9"/>
                  </a:cxn>
                </a:cxnLst>
                <a:rect l="T15" t="T16" r="T17" b="T18"/>
                <a:pathLst>
                  <a:path w="1094" h="1095">
                    <a:moveTo>
                      <a:pt x="1089" y="1095"/>
                    </a:moveTo>
                    <a:cubicBezTo>
                      <a:pt x="0" y="5"/>
                      <a:pt x="0" y="5"/>
                      <a:pt x="0" y="5"/>
                    </a:cubicBezTo>
                    <a:cubicBezTo>
                      <a:pt x="3" y="3"/>
                      <a:pt x="5" y="2"/>
                      <a:pt x="8" y="0"/>
                    </a:cubicBezTo>
                    <a:cubicBezTo>
                      <a:pt x="1094" y="1086"/>
                      <a:pt x="1094" y="1086"/>
                      <a:pt x="1094" y="1086"/>
                    </a:cubicBezTo>
                    <a:cubicBezTo>
                      <a:pt x="1093" y="1089"/>
                      <a:pt x="1091" y="1092"/>
                      <a:pt x="1089" y="109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47" name="Freeform 89"/>
              <p:cNvSpPr>
                <a:spLocks noChangeArrowheads="1"/>
              </p:cNvSpPr>
              <p:nvPr/>
            </p:nvSpPr>
            <p:spPr bwMode="auto">
              <a:xfrm>
                <a:off x="974725" y="201612"/>
                <a:ext cx="2479675" cy="2481263"/>
              </a:xfrm>
              <a:custGeom>
                <a:avLst/>
                <a:gdLst>
                  <a:gd name="T0" fmla="*/ 2470525 w 1084"/>
                  <a:gd name="T1" fmla="*/ 2481263 h 1085"/>
                  <a:gd name="T2" fmla="*/ 0 w 1084"/>
                  <a:gd name="T3" fmla="*/ 11434 h 1085"/>
                  <a:gd name="T4" fmla="*/ 18300 w 1084"/>
                  <a:gd name="T5" fmla="*/ 0 h 1085"/>
                  <a:gd name="T6" fmla="*/ 2479675 w 1084"/>
                  <a:gd name="T7" fmla="*/ 2460681 h 1085"/>
                  <a:gd name="T8" fmla="*/ 2470525 w 1084"/>
                  <a:gd name="T9" fmla="*/ 2481263 h 1085"/>
                  <a:gd name="T10" fmla="*/ 0 60000 65536"/>
                  <a:gd name="T11" fmla="*/ 0 60000 65536"/>
                  <a:gd name="T12" fmla="*/ 0 60000 65536"/>
                  <a:gd name="T13" fmla="*/ 0 60000 65536"/>
                  <a:gd name="T14" fmla="*/ 0 60000 65536"/>
                  <a:gd name="T15" fmla="*/ 0 w 1084"/>
                  <a:gd name="T16" fmla="*/ 0 h 1085"/>
                  <a:gd name="T17" fmla="*/ 1084 w 1084"/>
                  <a:gd name="T18" fmla="*/ 1085 h 1085"/>
                </a:gdLst>
                <a:ahLst/>
                <a:cxnLst>
                  <a:cxn ang="T10">
                    <a:pos x="T0" y="T1"/>
                  </a:cxn>
                  <a:cxn ang="T11">
                    <a:pos x="T2" y="T3"/>
                  </a:cxn>
                  <a:cxn ang="T12">
                    <a:pos x="T4" y="T5"/>
                  </a:cxn>
                  <a:cxn ang="T13">
                    <a:pos x="T6" y="T7"/>
                  </a:cxn>
                  <a:cxn ang="T14">
                    <a:pos x="T8" y="T9"/>
                  </a:cxn>
                </a:cxnLst>
                <a:rect l="T15" t="T16" r="T17" b="T18"/>
                <a:pathLst>
                  <a:path w="1084" h="1085">
                    <a:moveTo>
                      <a:pt x="1080" y="1085"/>
                    </a:moveTo>
                    <a:cubicBezTo>
                      <a:pt x="0" y="5"/>
                      <a:pt x="0" y="5"/>
                      <a:pt x="0" y="5"/>
                    </a:cubicBezTo>
                    <a:cubicBezTo>
                      <a:pt x="2" y="3"/>
                      <a:pt x="5" y="2"/>
                      <a:pt x="8" y="0"/>
                    </a:cubicBezTo>
                    <a:cubicBezTo>
                      <a:pt x="1084" y="1076"/>
                      <a:pt x="1084" y="1076"/>
                      <a:pt x="1084" y="1076"/>
                    </a:cubicBezTo>
                    <a:cubicBezTo>
                      <a:pt x="1083" y="1079"/>
                      <a:pt x="1081" y="1082"/>
                      <a:pt x="1080" y="108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48" name="Freeform 90"/>
              <p:cNvSpPr>
                <a:spLocks noChangeArrowheads="1"/>
              </p:cNvSpPr>
              <p:nvPr/>
            </p:nvSpPr>
            <p:spPr bwMode="auto">
              <a:xfrm>
                <a:off x="1022350" y="176212"/>
                <a:ext cx="2455863" cy="2457450"/>
              </a:xfrm>
              <a:custGeom>
                <a:avLst/>
                <a:gdLst>
                  <a:gd name="T0" fmla="*/ 2446716 w 1074"/>
                  <a:gd name="T1" fmla="*/ 2457450 h 1075"/>
                  <a:gd name="T2" fmla="*/ 0 w 1074"/>
                  <a:gd name="T3" fmla="*/ 11430 h 1075"/>
                  <a:gd name="T4" fmla="*/ 20580 w 1074"/>
                  <a:gd name="T5" fmla="*/ 0 h 1075"/>
                  <a:gd name="T6" fmla="*/ 2455863 w 1074"/>
                  <a:gd name="T7" fmla="*/ 2436876 h 1075"/>
                  <a:gd name="T8" fmla="*/ 2446716 w 1074"/>
                  <a:gd name="T9" fmla="*/ 2457450 h 1075"/>
                  <a:gd name="T10" fmla="*/ 0 60000 65536"/>
                  <a:gd name="T11" fmla="*/ 0 60000 65536"/>
                  <a:gd name="T12" fmla="*/ 0 60000 65536"/>
                  <a:gd name="T13" fmla="*/ 0 60000 65536"/>
                  <a:gd name="T14" fmla="*/ 0 60000 65536"/>
                  <a:gd name="T15" fmla="*/ 0 w 1074"/>
                  <a:gd name="T16" fmla="*/ 0 h 1075"/>
                  <a:gd name="T17" fmla="*/ 1074 w 1074"/>
                  <a:gd name="T18" fmla="*/ 1075 h 1075"/>
                </a:gdLst>
                <a:ahLst/>
                <a:cxnLst>
                  <a:cxn ang="T10">
                    <a:pos x="T0" y="T1"/>
                  </a:cxn>
                  <a:cxn ang="T11">
                    <a:pos x="T2" y="T3"/>
                  </a:cxn>
                  <a:cxn ang="T12">
                    <a:pos x="T4" y="T5"/>
                  </a:cxn>
                  <a:cxn ang="T13">
                    <a:pos x="T6" y="T7"/>
                  </a:cxn>
                  <a:cxn ang="T14">
                    <a:pos x="T8" y="T9"/>
                  </a:cxn>
                </a:cxnLst>
                <a:rect l="T15" t="T16" r="T17" b="T18"/>
                <a:pathLst>
                  <a:path w="1074" h="1075">
                    <a:moveTo>
                      <a:pt x="1070" y="1075"/>
                    </a:moveTo>
                    <a:cubicBezTo>
                      <a:pt x="0" y="5"/>
                      <a:pt x="0" y="5"/>
                      <a:pt x="0" y="5"/>
                    </a:cubicBezTo>
                    <a:cubicBezTo>
                      <a:pt x="3" y="3"/>
                      <a:pt x="6" y="2"/>
                      <a:pt x="9" y="0"/>
                    </a:cubicBezTo>
                    <a:cubicBezTo>
                      <a:pt x="1074" y="1066"/>
                      <a:pt x="1074" y="1066"/>
                      <a:pt x="1074" y="1066"/>
                    </a:cubicBezTo>
                    <a:cubicBezTo>
                      <a:pt x="1073" y="1069"/>
                      <a:pt x="1071" y="1072"/>
                      <a:pt x="1070" y="107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49" name="Freeform 91"/>
              <p:cNvSpPr>
                <a:spLocks noChangeArrowheads="1"/>
              </p:cNvSpPr>
              <p:nvPr/>
            </p:nvSpPr>
            <p:spPr bwMode="auto">
              <a:xfrm>
                <a:off x="1073150" y="153987"/>
                <a:ext cx="2428875" cy="2430463"/>
              </a:xfrm>
              <a:custGeom>
                <a:avLst/>
                <a:gdLst>
                  <a:gd name="T0" fmla="*/ 2419727 w 1062"/>
                  <a:gd name="T1" fmla="*/ 2430463 h 1063"/>
                  <a:gd name="T2" fmla="*/ 0 w 1062"/>
                  <a:gd name="T3" fmla="*/ 9146 h 1063"/>
                  <a:gd name="T4" fmla="*/ 20584 w 1062"/>
                  <a:gd name="T5" fmla="*/ 0 h 1063"/>
                  <a:gd name="T6" fmla="*/ 2428875 w 1062"/>
                  <a:gd name="T7" fmla="*/ 2409885 h 1063"/>
                  <a:gd name="T8" fmla="*/ 2419727 w 1062"/>
                  <a:gd name="T9" fmla="*/ 2430463 h 1063"/>
                  <a:gd name="T10" fmla="*/ 0 60000 65536"/>
                  <a:gd name="T11" fmla="*/ 0 60000 65536"/>
                  <a:gd name="T12" fmla="*/ 0 60000 65536"/>
                  <a:gd name="T13" fmla="*/ 0 60000 65536"/>
                  <a:gd name="T14" fmla="*/ 0 60000 65536"/>
                  <a:gd name="T15" fmla="*/ 0 w 1062"/>
                  <a:gd name="T16" fmla="*/ 0 h 1063"/>
                  <a:gd name="T17" fmla="*/ 1062 w 1062"/>
                  <a:gd name="T18" fmla="*/ 1063 h 1063"/>
                </a:gdLst>
                <a:ahLst/>
                <a:cxnLst>
                  <a:cxn ang="T10">
                    <a:pos x="T0" y="T1"/>
                  </a:cxn>
                  <a:cxn ang="T11">
                    <a:pos x="T2" y="T3"/>
                  </a:cxn>
                  <a:cxn ang="T12">
                    <a:pos x="T4" y="T5"/>
                  </a:cxn>
                  <a:cxn ang="T13">
                    <a:pos x="T6" y="T7"/>
                  </a:cxn>
                  <a:cxn ang="T14">
                    <a:pos x="T8" y="T9"/>
                  </a:cxn>
                </a:cxnLst>
                <a:rect l="T15" t="T16" r="T17" b="T18"/>
                <a:pathLst>
                  <a:path w="1062" h="1063">
                    <a:moveTo>
                      <a:pt x="1058" y="1063"/>
                    </a:moveTo>
                    <a:cubicBezTo>
                      <a:pt x="0" y="4"/>
                      <a:pt x="0" y="4"/>
                      <a:pt x="0" y="4"/>
                    </a:cubicBezTo>
                    <a:cubicBezTo>
                      <a:pt x="3" y="3"/>
                      <a:pt x="6" y="2"/>
                      <a:pt x="9" y="0"/>
                    </a:cubicBezTo>
                    <a:cubicBezTo>
                      <a:pt x="1062" y="1054"/>
                      <a:pt x="1062" y="1054"/>
                      <a:pt x="1062" y="1054"/>
                    </a:cubicBezTo>
                    <a:cubicBezTo>
                      <a:pt x="1061" y="1057"/>
                      <a:pt x="1059" y="1060"/>
                      <a:pt x="1058" y="106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0" name="Freeform 92"/>
              <p:cNvSpPr>
                <a:spLocks noChangeArrowheads="1"/>
              </p:cNvSpPr>
              <p:nvPr/>
            </p:nvSpPr>
            <p:spPr bwMode="auto">
              <a:xfrm>
                <a:off x="1123950" y="133350"/>
                <a:ext cx="2400300" cy="2398713"/>
              </a:xfrm>
              <a:custGeom>
                <a:avLst/>
                <a:gdLst>
                  <a:gd name="T0" fmla="*/ 2391156 w 1050"/>
                  <a:gd name="T1" fmla="*/ 2398713 h 1049"/>
                  <a:gd name="T2" fmla="*/ 0 w 1050"/>
                  <a:gd name="T3" fmla="*/ 9147 h 1049"/>
                  <a:gd name="T4" fmla="*/ 20574 w 1050"/>
                  <a:gd name="T5" fmla="*/ 0 h 1049"/>
                  <a:gd name="T6" fmla="*/ 2400300 w 1050"/>
                  <a:gd name="T7" fmla="*/ 2378133 h 1049"/>
                  <a:gd name="T8" fmla="*/ 2391156 w 1050"/>
                  <a:gd name="T9" fmla="*/ 2398713 h 1049"/>
                  <a:gd name="T10" fmla="*/ 0 60000 65536"/>
                  <a:gd name="T11" fmla="*/ 0 60000 65536"/>
                  <a:gd name="T12" fmla="*/ 0 60000 65536"/>
                  <a:gd name="T13" fmla="*/ 0 60000 65536"/>
                  <a:gd name="T14" fmla="*/ 0 60000 65536"/>
                  <a:gd name="T15" fmla="*/ 0 w 1050"/>
                  <a:gd name="T16" fmla="*/ 0 h 1049"/>
                  <a:gd name="T17" fmla="*/ 1050 w 1050"/>
                  <a:gd name="T18" fmla="*/ 1049 h 1049"/>
                </a:gdLst>
                <a:ahLst/>
                <a:cxnLst>
                  <a:cxn ang="T10">
                    <a:pos x="T0" y="T1"/>
                  </a:cxn>
                  <a:cxn ang="T11">
                    <a:pos x="T2" y="T3"/>
                  </a:cxn>
                  <a:cxn ang="T12">
                    <a:pos x="T4" y="T5"/>
                  </a:cxn>
                  <a:cxn ang="T13">
                    <a:pos x="T6" y="T7"/>
                  </a:cxn>
                  <a:cxn ang="T14">
                    <a:pos x="T8" y="T9"/>
                  </a:cxn>
                </a:cxnLst>
                <a:rect l="T15" t="T16" r="T17" b="T18"/>
                <a:pathLst>
                  <a:path w="1050" h="1049">
                    <a:moveTo>
                      <a:pt x="1046" y="1049"/>
                    </a:moveTo>
                    <a:cubicBezTo>
                      <a:pt x="0" y="4"/>
                      <a:pt x="0" y="4"/>
                      <a:pt x="0" y="4"/>
                    </a:cubicBezTo>
                    <a:cubicBezTo>
                      <a:pt x="3" y="2"/>
                      <a:pt x="6" y="1"/>
                      <a:pt x="9" y="0"/>
                    </a:cubicBezTo>
                    <a:cubicBezTo>
                      <a:pt x="1050" y="1040"/>
                      <a:pt x="1050" y="1040"/>
                      <a:pt x="1050" y="1040"/>
                    </a:cubicBezTo>
                    <a:cubicBezTo>
                      <a:pt x="1048" y="1043"/>
                      <a:pt x="1047" y="1046"/>
                      <a:pt x="1046" y="104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1" name="Freeform 93"/>
              <p:cNvSpPr>
                <a:spLocks noChangeArrowheads="1"/>
              </p:cNvSpPr>
              <p:nvPr/>
            </p:nvSpPr>
            <p:spPr bwMode="auto">
              <a:xfrm>
                <a:off x="1176338" y="112712"/>
                <a:ext cx="2368550" cy="2366963"/>
              </a:xfrm>
              <a:custGeom>
                <a:avLst/>
                <a:gdLst>
                  <a:gd name="T0" fmla="*/ 2359405 w 1036"/>
                  <a:gd name="T1" fmla="*/ 2366963 h 1035"/>
                  <a:gd name="T2" fmla="*/ 0 w 1036"/>
                  <a:gd name="T3" fmla="*/ 6861 h 1035"/>
                  <a:gd name="T4" fmla="*/ 22862 w 1036"/>
                  <a:gd name="T5" fmla="*/ 0 h 1035"/>
                  <a:gd name="T6" fmla="*/ 2368550 w 1036"/>
                  <a:gd name="T7" fmla="*/ 2346381 h 1035"/>
                  <a:gd name="T8" fmla="*/ 2359405 w 1036"/>
                  <a:gd name="T9" fmla="*/ 2366963 h 1035"/>
                  <a:gd name="T10" fmla="*/ 0 60000 65536"/>
                  <a:gd name="T11" fmla="*/ 0 60000 65536"/>
                  <a:gd name="T12" fmla="*/ 0 60000 65536"/>
                  <a:gd name="T13" fmla="*/ 0 60000 65536"/>
                  <a:gd name="T14" fmla="*/ 0 60000 65536"/>
                  <a:gd name="T15" fmla="*/ 0 w 1036"/>
                  <a:gd name="T16" fmla="*/ 0 h 1035"/>
                  <a:gd name="T17" fmla="*/ 1036 w 1036"/>
                  <a:gd name="T18" fmla="*/ 1035 h 1035"/>
                </a:gdLst>
                <a:ahLst/>
                <a:cxnLst>
                  <a:cxn ang="T10">
                    <a:pos x="T0" y="T1"/>
                  </a:cxn>
                  <a:cxn ang="T11">
                    <a:pos x="T2" y="T3"/>
                  </a:cxn>
                  <a:cxn ang="T12">
                    <a:pos x="T4" y="T5"/>
                  </a:cxn>
                  <a:cxn ang="T13">
                    <a:pos x="T6" y="T7"/>
                  </a:cxn>
                  <a:cxn ang="T14">
                    <a:pos x="T8" y="T9"/>
                  </a:cxn>
                </a:cxnLst>
                <a:rect l="T15" t="T16" r="T17" b="T18"/>
                <a:pathLst>
                  <a:path w="1036" h="1035">
                    <a:moveTo>
                      <a:pt x="1032" y="1035"/>
                    </a:moveTo>
                    <a:cubicBezTo>
                      <a:pt x="0" y="3"/>
                      <a:pt x="0" y="3"/>
                      <a:pt x="0" y="3"/>
                    </a:cubicBezTo>
                    <a:cubicBezTo>
                      <a:pt x="3" y="2"/>
                      <a:pt x="6" y="1"/>
                      <a:pt x="10" y="0"/>
                    </a:cubicBezTo>
                    <a:cubicBezTo>
                      <a:pt x="1036" y="1026"/>
                      <a:pt x="1036" y="1026"/>
                      <a:pt x="1036" y="1026"/>
                    </a:cubicBezTo>
                    <a:cubicBezTo>
                      <a:pt x="1034" y="1029"/>
                      <a:pt x="1033" y="1032"/>
                      <a:pt x="1032" y="103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2" name="Freeform 94"/>
              <p:cNvSpPr>
                <a:spLocks noChangeArrowheads="1"/>
              </p:cNvSpPr>
              <p:nvPr/>
            </p:nvSpPr>
            <p:spPr bwMode="auto">
              <a:xfrm>
                <a:off x="1230313" y="93662"/>
                <a:ext cx="2333625" cy="2332038"/>
              </a:xfrm>
              <a:custGeom>
                <a:avLst/>
                <a:gdLst>
                  <a:gd name="T0" fmla="*/ 2326761 w 1020"/>
                  <a:gd name="T1" fmla="*/ 2332038 h 1020"/>
                  <a:gd name="T2" fmla="*/ 0 w 1020"/>
                  <a:gd name="T3" fmla="*/ 6859 h 1020"/>
                  <a:gd name="T4" fmla="*/ 20591 w 1020"/>
                  <a:gd name="T5" fmla="*/ 0 h 1020"/>
                  <a:gd name="T6" fmla="*/ 2333625 w 1020"/>
                  <a:gd name="T7" fmla="*/ 2309175 h 1020"/>
                  <a:gd name="T8" fmla="*/ 2326761 w 1020"/>
                  <a:gd name="T9" fmla="*/ 2332038 h 1020"/>
                  <a:gd name="T10" fmla="*/ 0 60000 65536"/>
                  <a:gd name="T11" fmla="*/ 0 60000 65536"/>
                  <a:gd name="T12" fmla="*/ 0 60000 65536"/>
                  <a:gd name="T13" fmla="*/ 0 60000 65536"/>
                  <a:gd name="T14" fmla="*/ 0 60000 65536"/>
                  <a:gd name="T15" fmla="*/ 0 w 1020"/>
                  <a:gd name="T16" fmla="*/ 0 h 1020"/>
                  <a:gd name="T17" fmla="*/ 1020 w 1020"/>
                  <a:gd name="T18" fmla="*/ 1020 h 1020"/>
                </a:gdLst>
                <a:ahLst/>
                <a:cxnLst>
                  <a:cxn ang="T10">
                    <a:pos x="T0" y="T1"/>
                  </a:cxn>
                  <a:cxn ang="T11">
                    <a:pos x="T2" y="T3"/>
                  </a:cxn>
                  <a:cxn ang="T12">
                    <a:pos x="T4" y="T5"/>
                  </a:cxn>
                  <a:cxn ang="T13">
                    <a:pos x="T6" y="T7"/>
                  </a:cxn>
                  <a:cxn ang="T14">
                    <a:pos x="T8" y="T9"/>
                  </a:cxn>
                </a:cxnLst>
                <a:rect l="T15" t="T16" r="T17" b="T18"/>
                <a:pathLst>
                  <a:path w="1020" h="1020">
                    <a:moveTo>
                      <a:pt x="1017" y="1020"/>
                    </a:moveTo>
                    <a:cubicBezTo>
                      <a:pt x="0" y="3"/>
                      <a:pt x="0" y="3"/>
                      <a:pt x="0" y="3"/>
                    </a:cubicBezTo>
                    <a:cubicBezTo>
                      <a:pt x="3" y="2"/>
                      <a:pt x="6" y="1"/>
                      <a:pt x="9" y="0"/>
                    </a:cubicBezTo>
                    <a:cubicBezTo>
                      <a:pt x="1020" y="1010"/>
                      <a:pt x="1020" y="1010"/>
                      <a:pt x="1020" y="1010"/>
                    </a:cubicBezTo>
                    <a:cubicBezTo>
                      <a:pt x="1019" y="1013"/>
                      <a:pt x="1018" y="1016"/>
                      <a:pt x="1017" y="1020"/>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3" name="Freeform 95"/>
              <p:cNvSpPr>
                <a:spLocks noChangeArrowheads="1"/>
              </p:cNvSpPr>
              <p:nvPr/>
            </p:nvSpPr>
            <p:spPr bwMode="auto">
              <a:xfrm>
                <a:off x="1285875" y="76200"/>
                <a:ext cx="2295525" cy="2292350"/>
              </a:xfrm>
              <a:custGeom>
                <a:avLst/>
                <a:gdLst>
                  <a:gd name="T0" fmla="*/ 2288666 w 1004"/>
                  <a:gd name="T1" fmla="*/ 2292350 h 1003"/>
                  <a:gd name="T2" fmla="*/ 0 w 1004"/>
                  <a:gd name="T3" fmla="*/ 6856 h 1003"/>
                  <a:gd name="T4" fmla="*/ 22864 w 1004"/>
                  <a:gd name="T5" fmla="*/ 0 h 1003"/>
                  <a:gd name="T6" fmla="*/ 2295525 w 1004"/>
                  <a:gd name="T7" fmla="*/ 2271781 h 1003"/>
                  <a:gd name="T8" fmla="*/ 2288666 w 1004"/>
                  <a:gd name="T9" fmla="*/ 2292350 h 1003"/>
                  <a:gd name="T10" fmla="*/ 0 60000 65536"/>
                  <a:gd name="T11" fmla="*/ 0 60000 65536"/>
                  <a:gd name="T12" fmla="*/ 0 60000 65536"/>
                  <a:gd name="T13" fmla="*/ 0 60000 65536"/>
                  <a:gd name="T14" fmla="*/ 0 60000 65536"/>
                  <a:gd name="T15" fmla="*/ 0 w 1004"/>
                  <a:gd name="T16" fmla="*/ 0 h 1003"/>
                  <a:gd name="T17" fmla="*/ 1004 w 1004"/>
                  <a:gd name="T18" fmla="*/ 1003 h 1003"/>
                </a:gdLst>
                <a:ahLst/>
                <a:cxnLst>
                  <a:cxn ang="T10">
                    <a:pos x="T0" y="T1"/>
                  </a:cxn>
                  <a:cxn ang="T11">
                    <a:pos x="T2" y="T3"/>
                  </a:cxn>
                  <a:cxn ang="T12">
                    <a:pos x="T4" y="T5"/>
                  </a:cxn>
                  <a:cxn ang="T13">
                    <a:pos x="T6" y="T7"/>
                  </a:cxn>
                  <a:cxn ang="T14">
                    <a:pos x="T8" y="T9"/>
                  </a:cxn>
                </a:cxnLst>
                <a:rect l="T15" t="T16" r="T17" b="T18"/>
                <a:pathLst>
                  <a:path w="1004" h="1003">
                    <a:moveTo>
                      <a:pt x="1001" y="1003"/>
                    </a:moveTo>
                    <a:cubicBezTo>
                      <a:pt x="0" y="3"/>
                      <a:pt x="0" y="3"/>
                      <a:pt x="0" y="3"/>
                    </a:cubicBezTo>
                    <a:cubicBezTo>
                      <a:pt x="3" y="2"/>
                      <a:pt x="7" y="1"/>
                      <a:pt x="10" y="0"/>
                    </a:cubicBezTo>
                    <a:cubicBezTo>
                      <a:pt x="1004" y="994"/>
                      <a:pt x="1004" y="994"/>
                      <a:pt x="1004" y="994"/>
                    </a:cubicBezTo>
                    <a:cubicBezTo>
                      <a:pt x="1003" y="997"/>
                      <a:pt x="1002" y="1000"/>
                      <a:pt x="1001" y="100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4" name="Freeform 96"/>
              <p:cNvSpPr>
                <a:spLocks noChangeArrowheads="1"/>
              </p:cNvSpPr>
              <p:nvPr/>
            </p:nvSpPr>
            <p:spPr bwMode="auto">
              <a:xfrm>
                <a:off x="1343025" y="60325"/>
                <a:ext cx="2254250" cy="2254250"/>
              </a:xfrm>
              <a:custGeom>
                <a:avLst/>
                <a:gdLst>
                  <a:gd name="T0" fmla="*/ 2247391 w 986"/>
                  <a:gd name="T1" fmla="*/ 2254250 h 986"/>
                  <a:gd name="T2" fmla="*/ 0 w 986"/>
                  <a:gd name="T3" fmla="*/ 6859 h 986"/>
                  <a:gd name="T4" fmla="*/ 22863 w 986"/>
                  <a:gd name="T5" fmla="*/ 0 h 986"/>
                  <a:gd name="T6" fmla="*/ 2254250 w 986"/>
                  <a:gd name="T7" fmla="*/ 2229101 h 986"/>
                  <a:gd name="T8" fmla="*/ 2247391 w 986"/>
                  <a:gd name="T9" fmla="*/ 2254250 h 986"/>
                  <a:gd name="T10" fmla="*/ 0 60000 65536"/>
                  <a:gd name="T11" fmla="*/ 0 60000 65536"/>
                  <a:gd name="T12" fmla="*/ 0 60000 65536"/>
                  <a:gd name="T13" fmla="*/ 0 60000 65536"/>
                  <a:gd name="T14" fmla="*/ 0 60000 65536"/>
                  <a:gd name="T15" fmla="*/ 0 w 986"/>
                  <a:gd name="T16" fmla="*/ 0 h 986"/>
                  <a:gd name="T17" fmla="*/ 986 w 986"/>
                  <a:gd name="T18" fmla="*/ 986 h 986"/>
                </a:gdLst>
                <a:ahLst/>
                <a:cxnLst>
                  <a:cxn ang="T10">
                    <a:pos x="T0" y="T1"/>
                  </a:cxn>
                  <a:cxn ang="T11">
                    <a:pos x="T2" y="T3"/>
                  </a:cxn>
                  <a:cxn ang="T12">
                    <a:pos x="T4" y="T5"/>
                  </a:cxn>
                  <a:cxn ang="T13">
                    <a:pos x="T6" y="T7"/>
                  </a:cxn>
                  <a:cxn ang="T14">
                    <a:pos x="T8" y="T9"/>
                  </a:cxn>
                </a:cxnLst>
                <a:rect l="T15" t="T16" r="T17" b="T18"/>
                <a:pathLst>
                  <a:path w="986" h="986">
                    <a:moveTo>
                      <a:pt x="983" y="986"/>
                    </a:moveTo>
                    <a:cubicBezTo>
                      <a:pt x="0" y="3"/>
                      <a:pt x="0" y="3"/>
                      <a:pt x="0" y="3"/>
                    </a:cubicBezTo>
                    <a:cubicBezTo>
                      <a:pt x="3" y="2"/>
                      <a:pt x="7" y="1"/>
                      <a:pt x="10" y="0"/>
                    </a:cubicBezTo>
                    <a:cubicBezTo>
                      <a:pt x="986" y="975"/>
                      <a:pt x="986" y="975"/>
                      <a:pt x="986" y="975"/>
                    </a:cubicBezTo>
                    <a:cubicBezTo>
                      <a:pt x="985" y="979"/>
                      <a:pt x="984" y="982"/>
                      <a:pt x="983" y="9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 name="Freeform 97"/>
              <p:cNvSpPr>
                <a:spLocks noChangeArrowheads="1"/>
              </p:cNvSpPr>
              <p:nvPr/>
            </p:nvSpPr>
            <p:spPr bwMode="auto">
              <a:xfrm>
                <a:off x="1400175" y="46037"/>
                <a:ext cx="2211388" cy="2208213"/>
              </a:xfrm>
              <a:custGeom>
                <a:avLst/>
                <a:gdLst>
                  <a:gd name="T0" fmla="*/ 2204527 w 967"/>
                  <a:gd name="T1" fmla="*/ 2208213 h 966"/>
                  <a:gd name="T2" fmla="*/ 0 w 967"/>
                  <a:gd name="T3" fmla="*/ 4572 h 966"/>
                  <a:gd name="T4" fmla="*/ 25155 w 967"/>
                  <a:gd name="T5" fmla="*/ 0 h 966"/>
                  <a:gd name="T6" fmla="*/ 2211388 w 967"/>
                  <a:gd name="T7" fmla="*/ 2183068 h 966"/>
                  <a:gd name="T8" fmla="*/ 2204527 w 967"/>
                  <a:gd name="T9" fmla="*/ 2208213 h 966"/>
                  <a:gd name="T10" fmla="*/ 0 60000 65536"/>
                  <a:gd name="T11" fmla="*/ 0 60000 65536"/>
                  <a:gd name="T12" fmla="*/ 0 60000 65536"/>
                  <a:gd name="T13" fmla="*/ 0 60000 65536"/>
                  <a:gd name="T14" fmla="*/ 0 60000 65536"/>
                  <a:gd name="T15" fmla="*/ 0 w 967"/>
                  <a:gd name="T16" fmla="*/ 0 h 966"/>
                  <a:gd name="T17" fmla="*/ 967 w 967"/>
                  <a:gd name="T18" fmla="*/ 966 h 966"/>
                </a:gdLst>
                <a:ahLst/>
                <a:cxnLst>
                  <a:cxn ang="T10">
                    <a:pos x="T0" y="T1"/>
                  </a:cxn>
                  <a:cxn ang="T11">
                    <a:pos x="T2" y="T3"/>
                  </a:cxn>
                  <a:cxn ang="T12">
                    <a:pos x="T4" y="T5"/>
                  </a:cxn>
                  <a:cxn ang="T13">
                    <a:pos x="T6" y="T7"/>
                  </a:cxn>
                  <a:cxn ang="T14">
                    <a:pos x="T8" y="T9"/>
                  </a:cxn>
                </a:cxnLst>
                <a:rect l="T15" t="T16" r="T17" b="T18"/>
                <a:pathLst>
                  <a:path w="967" h="966">
                    <a:moveTo>
                      <a:pt x="964" y="966"/>
                    </a:moveTo>
                    <a:cubicBezTo>
                      <a:pt x="0" y="2"/>
                      <a:pt x="0" y="2"/>
                      <a:pt x="0" y="2"/>
                    </a:cubicBezTo>
                    <a:cubicBezTo>
                      <a:pt x="4" y="1"/>
                      <a:pt x="7" y="0"/>
                      <a:pt x="11" y="0"/>
                    </a:cubicBezTo>
                    <a:cubicBezTo>
                      <a:pt x="967" y="955"/>
                      <a:pt x="967" y="955"/>
                      <a:pt x="967" y="955"/>
                    </a:cubicBezTo>
                    <a:cubicBezTo>
                      <a:pt x="966" y="959"/>
                      <a:pt x="965" y="962"/>
                      <a:pt x="964" y="96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6" name="Freeform 98"/>
              <p:cNvSpPr>
                <a:spLocks noChangeArrowheads="1"/>
              </p:cNvSpPr>
              <p:nvPr/>
            </p:nvSpPr>
            <p:spPr bwMode="auto">
              <a:xfrm>
                <a:off x="1462088" y="31750"/>
                <a:ext cx="2160588" cy="2163763"/>
              </a:xfrm>
              <a:custGeom>
                <a:avLst/>
                <a:gdLst>
                  <a:gd name="T0" fmla="*/ 2156015 w 945"/>
                  <a:gd name="T1" fmla="*/ 2163763 h 946"/>
                  <a:gd name="T2" fmla="*/ 0 w 945"/>
                  <a:gd name="T3" fmla="*/ 4575 h 946"/>
                  <a:gd name="T4" fmla="*/ 25150 w 945"/>
                  <a:gd name="T5" fmla="*/ 0 h 946"/>
                  <a:gd name="T6" fmla="*/ 2160588 w 945"/>
                  <a:gd name="T7" fmla="*/ 2138603 h 946"/>
                  <a:gd name="T8" fmla="*/ 2156015 w 945"/>
                  <a:gd name="T9" fmla="*/ 2163763 h 946"/>
                  <a:gd name="T10" fmla="*/ 0 60000 65536"/>
                  <a:gd name="T11" fmla="*/ 0 60000 65536"/>
                  <a:gd name="T12" fmla="*/ 0 60000 65536"/>
                  <a:gd name="T13" fmla="*/ 0 60000 65536"/>
                  <a:gd name="T14" fmla="*/ 0 60000 65536"/>
                  <a:gd name="T15" fmla="*/ 0 w 945"/>
                  <a:gd name="T16" fmla="*/ 0 h 946"/>
                  <a:gd name="T17" fmla="*/ 945 w 945"/>
                  <a:gd name="T18" fmla="*/ 946 h 946"/>
                </a:gdLst>
                <a:ahLst/>
                <a:cxnLst>
                  <a:cxn ang="T10">
                    <a:pos x="T0" y="T1"/>
                  </a:cxn>
                  <a:cxn ang="T11">
                    <a:pos x="T2" y="T3"/>
                  </a:cxn>
                  <a:cxn ang="T12">
                    <a:pos x="T4" y="T5"/>
                  </a:cxn>
                  <a:cxn ang="T13">
                    <a:pos x="T6" y="T7"/>
                  </a:cxn>
                  <a:cxn ang="T14">
                    <a:pos x="T8" y="T9"/>
                  </a:cxn>
                </a:cxnLst>
                <a:rect l="T15" t="T16" r="T17" b="T18"/>
                <a:pathLst>
                  <a:path w="945" h="946">
                    <a:moveTo>
                      <a:pt x="943" y="946"/>
                    </a:moveTo>
                    <a:cubicBezTo>
                      <a:pt x="0" y="2"/>
                      <a:pt x="0" y="2"/>
                      <a:pt x="0" y="2"/>
                    </a:cubicBezTo>
                    <a:cubicBezTo>
                      <a:pt x="3" y="1"/>
                      <a:pt x="7" y="1"/>
                      <a:pt x="11" y="0"/>
                    </a:cubicBezTo>
                    <a:cubicBezTo>
                      <a:pt x="945" y="935"/>
                      <a:pt x="945" y="935"/>
                      <a:pt x="945" y="935"/>
                    </a:cubicBezTo>
                    <a:cubicBezTo>
                      <a:pt x="945" y="938"/>
                      <a:pt x="944" y="942"/>
                      <a:pt x="943" y="94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7" name="Freeform 99"/>
              <p:cNvSpPr>
                <a:spLocks noChangeArrowheads="1"/>
              </p:cNvSpPr>
              <p:nvPr/>
            </p:nvSpPr>
            <p:spPr bwMode="auto">
              <a:xfrm>
                <a:off x="1524000" y="20637"/>
                <a:ext cx="2109788" cy="2111375"/>
              </a:xfrm>
              <a:custGeom>
                <a:avLst/>
                <a:gdLst>
                  <a:gd name="T0" fmla="*/ 2105216 w 923"/>
                  <a:gd name="T1" fmla="*/ 2111375 h 923"/>
                  <a:gd name="T2" fmla="*/ 0 w 923"/>
                  <a:gd name="T3" fmla="*/ 4575 h 923"/>
                  <a:gd name="T4" fmla="*/ 25144 w 923"/>
                  <a:gd name="T5" fmla="*/ 0 h 923"/>
                  <a:gd name="T6" fmla="*/ 2109788 w 923"/>
                  <a:gd name="T7" fmla="*/ 2086212 h 923"/>
                  <a:gd name="T8" fmla="*/ 2105216 w 923"/>
                  <a:gd name="T9" fmla="*/ 2111375 h 923"/>
                  <a:gd name="T10" fmla="*/ 0 60000 65536"/>
                  <a:gd name="T11" fmla="*/ 0 60000 65536"/>
                  <a:gd name="T12" fmla="*/ 0 60000 65536"/>
                  <a:gd name="T13" fmla="*/ 0 60000 65536"/>
                  <a:gd name="T14" fmla="*/ 0 60000 65536"/>
                  <a:gd name="T15" fmla="*/ 0 w 923"/>
                  <a:gd name="T16" fmla="*/ 0 h 923"/>
                  <a:gd name="T17" fmla="*/ 923 w 923"/>
                  <a:gd name="T18" fmla="*/ 923 h 923"/>
                </a:gdLst>
                <a:ahLst/>
                <a:cxnLst>
                  <a:cxn ang="T10">
                    <a:pos x="T0" y="T1"/>
                  </a:cxn>
                  <a:cxn ang="T11">
                    <a:pos x="T2" y="T3"/>
                  </a:cxn>
                  <a:cxn ang="T12">
                    <a:pos x="T4" y="T5"/>
                  </a:cxn>
                  <a:cxn ang="T13">
                    <a:pos x="T6" y="T7"/>
                  </a:cxn>
                  <a:cxn ang="T14">
                    <a:pos x="T8" y="T9"/>
                  </a:cxn>
                </a:cxnLst>
                <a:rect l="T15" t="T16" r="T17" b="T18"/>
                <a:pathLst>
                  <a:path w="923" h="923">
                    <a:moveTo>
                      <a:pt x="921" y="923"/>
                    </a:moveTo>
                    <a:cubicBezTo>
                      <a:pt x="0" y="2"/>
                      <a:pt x="0" y="2"/>
                      <a:pt x="0" y="2"/>
                    </a:cubicBezTo>
                    <a:cubicBezTo>
                      <a:pt x="4" y="2"/>
                      <a:pt x="7" y="1"/>
                      <a:pt x="11" y="0"/>
                    </a:cubicBezTo>
                    <a:cubicBezTo>
                      <a:pt x="923" y="912"/>
                      <a:pt x="923" y="912"/>
                      <a:pt x="923" y="912"/>
                    </a:cubicBezTo>
                    <a:cubicBezTo>
                      <a:pt x="922" y="916"/>
                      <a:pt x="922" y="920"/>
                      <a:pt x="921" y="9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8" name="Freeform 100"/>
              <p:cNvSpPr>
                <a:spLocks noChangeArrowheads="1"/>
              </p:cNvSpPr>
              <p:nvPr/>
            </p:nvSpPr>
            <p:spPr bwMode="auto">
              <a:xfrm>
                <a:off x="1587500" y="14287"/>
                <a:ext cx="2055813" cy="2052638"/>
              </a:xfrm>
              <a:custGeom>
                <a:avLst/>
                <a:gdLst>
                  <a:gd name="T0" fmla="*/ 2051239 w 899"/>
                  <a:gd name="T1" fmla="*/ 2052638 h 898"/>
                  <a:gd name="T2" fmla="*/ 0 w 899"/>
                  <a:gd name="T3" fmla="*/ 2286 h 898"/>
                  <a:gd name="T4" fmla="*/ 25155 w 899"/>
                  <a:gd name="T5" fmla="*/ 0 h 898"/>
                  <a:gd name="T6" fmla="*/ 2055813 w 899"/>
                  <a:gd name="T7" fmla="*/ 2027494 h 898"/>
                  <a:gd name="T8" fmla="*/ 2051239 w 899"/>
                  <a:gd name="T9" fmla="*/ 2052638 h 898"/>
                  <a:gd name="T10" fmla="*/ 0 60000 65536"/>
                  <a:gd name="T11" fmla="*/ 0 60000 65536"/>
                  <a:gd name="T12" fmla="*/ 0 60000 65536"/>
                  <a:gd name="T13" fmla="*/ 0 60000 65536"/>
                  <a:gd name="T14" fmla="*/ 0 60000 65536"/>
                  <a:gd name="T15" fmla="*/ 0 w 899"/>
                  <a:gd name="T16" fmla="*/ 0 h 898"/>
                  <a:gd name="T17" fmla="*/ 899 w 899"/>
                  <a:gd name="T18" fmla="*/ 898 h 898"/>
                </a:gdLst>
                <a:ahLst/>
                <a:cxnLst>
                  <a:cxn ang="T10">
                    <a:pos x="T0" y="T1"/>
                  </a:cxn>
                  <a:cxn ang="T11">
                    <a:pos x="T2" y="T3"/>
                  </a:cxn>
                  <a:cxn ang="T12">
                    <a:pos x="T4" y="T5"/>
                  </a:cxn>
                  <a:cxn ang="T13">
                    <a:pos x="T6" y="T7"/>
                  </a:cxn>
                  <a:cxn ang="T14">
                    <a:pos x="T8" y="T9"/>
                  </a:cxn>
                </a:cxnLst>
                <a:rect l="T15" t="T16" r="T17" b="T18"/>
                <a:pathLst>
                  <a:path w="899" h="898">
                    <a:moveTo>
                      <a:pt x="897" y="898"/>
                    </a:moveTo>
                    <a:cubicBezTo>
                      <a:pt x="0" y="1"/>
                      <a:pt x="0" y="1"/>
                      <a:pt x="0" y="1"/>
                    </a:cubicBezTo>
                    <a:cubicBezTo>
                      <a:pt x="4" y="1"/>
                      <a:pt x="8" y="0"/>
                      <a:pt x="11" y="0"/>
                    </a:cubicBezTo>
                    <a:cubicBezTo>
                      <a:pt x="899" y="887"/>
                      <a:pt x="899" y="887"/>
                      <a:pt x="899" y="887"/>
                    </a:cubicBezTo>
                    <a:cubicBezTo>
                      <a:pt x="898" y="891"/>
                      <a:pt x="898" y="895"/>
                      <a:pt x="897" y="89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9" name="Freeform 101"/>
              <p:cNvSpPr>
                <a:spLocks noChangeArrowheads="1"/>
              </p:cNvSpPr>
              <p:nvPr/>
            </p:nvSpPr>
            <p:spPr bwMode="auto">
              <a:xfrm>
                <a:off x="1654175" y="7937"/>
                <a:ext cx="1997075" cy="1995488"/>
              </a:xfrm>
              <a:custGeom>
                <a:avLst/>
                <a:gdLst>
                  <a:gd name="T0" fmla="*/ 1994787 w 873"/>
                  <a:gd name="T1" fmla="*/ 1995488 h 873"/>
                  <a:gd name="T2" fmla="*/ 0 w 873"/>
                  <a:gd name="T3" fmla="*/ 2286 h 873"/>
                  <a:gd name="T4" fmla="*/ 27451 w 873"/>
                  <a:gd name="T5" fmla="*/ 0 h 873"/>
                  <a:gd name="T6" fmla="*/ 1997075 w 873"/>
                  <a:gd name="T7" fmla="*/ 1968059 h 873"/>
                  <a:gd name="T8" fmla="*/ 1994787 w 873"/>
                  <a:gd name="T9" fmla="*/ 1995488 h 873"/>
                  <a:gd name="T10" fmla="*/ 0 60000 65536"/>
                  <a:gd name="T11" fmla="*/ 0 60000 65536"/>
                  <a:gd name="T12" fmla="*/ 0 60000 65536"/>
                  <a:gd name="T13" fmla="*/ 0 60000 65536"/>
                  <a:gd name="T14" fmla="*/ 0 60000 65536"/>
                  <a:gd name="T15" fmla="*/ 0 w 873"/>
                  <a:gd name="T16" fmla="*/ 0 h 873"/>
                  <a:gd name="T17" fmla="*/ 873 w 873"/>
                  <a:gd name="T18" fmla="*/ 873 h 873"/>
                </a:gdLst>
                <a:ahLst/>
                <a:cxnLst>
                  <a:cxn ang="T10">
                    <a:pos x="T0" y="T1"/>
                  </a:cxn>
                  <a:cxn ang="T11">
                    <a:pos x="T2" y="T3"/>
                  </a:cxn>
                  <a:cxn ang="T12">
                    <a:pos x="T4" y="T5"/>
                  </a:cxn>
                  <a:cxn ang="T13">
                    <a:pos x="T6" y="T7"/>
                  </a:cxn>
                  <a:cxn ang="T14">
                    <a:pos x="T8" y="T9"/>
                  </a:cxn>
                </a:cxnLst>
                <a:rect l="T15" t="T16" r="T17" b="T18"/>
                <a:pathLst>
                  <a:path w="873" h="873">
                    <a:moveTo>
                      <a:pt x="872" y="873"/>
                    </a:moveTo>
                    <a:cubicBezTo>
                      <a:pt x="0" y="1"/>
                      <a:pt x="0" y="1"/>
                      <a:pt x="0" y="1"/>
                    </a:cubicBezTo>
                    <a:cubicBezTo>
                      <a:pt x="4" y="0"/>
                      <a:pt x="8" y="0"/>
                      <a:pt x="12" y="0"/>
                    </a:cubicBezTo>
                    <a:cubicBezTo>
                      <a:pt x="873" y="861"/>
                      <a:pt x="873" y="861"/>
                      <a:pt x="873" y="861"/>
                    </a:cubicBezTo>
                    <a:cubicBezTo>
                      <a:pt x="872" y="865"/>
                      <a:pt x="872" y="869"/>
                      <a:pt x="872" y="87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0" name="Freeform 102"/>
              <p:cNvSpPr>
                <a:spLocks noChangeArrowheads="1"/>
              </p:cNvSpPr>
              <p:nvPr/>
            </p:nvSpPr>
            <p:spPr bwMode="auto">
              <a:xfrm>
                <a:off x="1722438" y="3175"/>
                <a:ext cx="1931988" cy="1931988"/>
              </a:xfrm>
              <a:custGeom>
                <a:avLst/>
                <a:gdLst>
                  <a:gd name="T0" fmla="*/ 1929702 w 845"/>
                  <a:gd name="T1" fmla="*/ 1931988 h 845"/>
                  <a:gd name="T2" fmla="*/ 0 w 845"/>
                  <a:gd name="T3" fmla="*/ 0 h 845"/>
                  <a:gd name="T4" fmla="*/ 27437 w 845"/>
                  <a:gd name="T5" fmla="*/ 0 h 845"/>
                  <a:gd name="T6" fmla="*/ 1931988 w 845"/>
                  <a:gd name="T7" fmla="*/ 1902265 h 845"/>
                  <a:gd name="T8" fmla="*/ 1929702 w 845"/>
                  <a:gd name="T9" fmla="*/ 1931988 h 845"/>
                  <a:gd name="T10" fmla="*/ 0 60000 65536"/>
                  <a:gd name="T11" fmla="*/ 0 60000 65536"/>
                  <a:gd name="T12" fmla="*/ 0 60000 65536"/>
                  <a:gd name="T13" fmla="*/ 0 60000 65536"/>
                  <a:gd name="T14" fmla="*/ 0 60000 65536"/>
                  <a:gd name="T15" fmla="*/ 0 w 845"/>
                  <a:gd name="T16" fmla="*/ 0 h 845"/>
                  <a:gd name="T17" fmla="*/ 845 w 845"/>
                  <a:gd name="T18" fmla="*/ 845 h 845"/>
                </a:gdLst>
                <a:ahLst/>
                <a:cxnLst>
                  <a:cxn ang="T10">
                    <a:pos x="T0" y="T1"/>
                  </a:cxn>
                  <a:cxn ang="T11">
                    <a:pos x="T2" y="T3"/>
                  </a:cxn>
                  <a:cxn ang="T12">
                    <a:pos x="T4" y="T5"/>
                  </a:cxn>
                  <a:cxn ang="T13">
                    <a:pos x="T6" y="T7"/>
                  </a:cxn>
                  <a:cxn ang="T14">
                    <a:pos x="T8" y="T9"/>
                  </a:cxn>
                </a:cxnLst>
                <a:rect l="T15" t="T16" r="T17" b="T18"/>
                <a:pathLst>
                  <a:path w="845" h="845">
                    <a:moveTo>
                      <a:pt x="844" y="845"/>
                    </a:moveTo>
                    <a:cubicBezTo>
                      <a:pt x="0" y="0"/>
                      <a:pt x="0" y="0"/>
                      <a:pt x="0" y="0"/>
                    </a:cubicBezTo>
                    <a:cubicBezTo>
                      <a:pt x="4" y="0"/>
                      <a:pt x="8" y="0"/>
                      <a:pt x="12" y="0"/>
                    </a:cubicBezTo>
                    <a:cubicBezTo>
                      <a:pt x="845" y="832"/>
                      <a:pt x="845" y="832"/>
                      <a:pt x="845" y="832"/>
                    </a:cubicBezTo>
                    <a:cubicBezTo>
                      <a:pt x="844" y="836"/>
                      <a:pt x="844" y="841"/>
                      <a:pt x="844" y="84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1" name="Freeform 103"/>
              <p:cNvSpPr>
                <a:spLocks noChangeArrowheads="1"/>
              </p:cNvSpPr>
              <p:nvPr/>
            </p:nvSpPr>
            <p:spPr bwMode="auto">
              <a:xfrm>
                <a:off x="1793875" y="0"/>
                <a:ext cx="1860550" cy="1863725"/>
              </a:xfrm>
              <a:custGeom>
                <a:avLst/>
                <a:gdLst>
                  <a:gd name="T0" fmla="*/ 1860550 w 814"/>
                  <a:gd name="T1" fmla="*/ 1863725 h 815"/>
                  <a:gd name="T2" fmla="*/ 0 w 814"/>
                  <a:gd name="T3" fmla="*/ 0 h 815"/>
                  <a:gd name="T4" fmla="*/ 29714 w 814"/>
                  <a:gd name="T5" fmla="*/ 0 h 815"/>
                  <a:gd name="T6" fmla="*/ 1860550 w 814"/>
                  <a:gd name="T7" fmla="*/ 1833997 h 815"/>
                  <a:gd name="T8" fmla="*/ 1860550 w 814"/>
                  <a:gd name="T9" fmla="*/ 1863725 h 815"/>
                  <a:gd name="T10" fmla="*/ 0 60000 65536"/>
                  <a:gd name="T11" fmla="*/ 0 60000 65536"/>
                  <a:gd name="T12" fmla="*/ 0 60000 65536"/>
                  <a:gd name="T13" fmla="*/ 0 60000 65536"/>
                  <a:gd name="T14" fmla="*/ 0 60000 65536"/>
                  <a:gd name="T15" fmla="*/ 0 w 814"/>
                  <a:gd name="T16" fmla="*/ 0 h 815"/>
                  <a:gd name="T17" fmla="*/ 814 w 814"/>
                  <a:gd name="T18" fmla="*/ 815 h 815"/>
                </a:gdLst>
                <a:ahLst/>
                <a:cxnLst>
                  <a:cxn ang="T10">
                    <a:pos x="T0" y="T1"/>
                  </a:cxn>
                  <a:cxn ang="T11">
                    <a:pos x="T2" y="T3"/>
                  </a:cxn>
                  <a:cxn ang="T12">
                    <a:pos x="T4" y="T5"/>
                  </a:cxn>
                  <a:cxn ang="T13">
                    <a:pos x="T6" y="T7"/>
                  </a:cxn>
                  <a:cxn ang="T14">
                    <a:pos x="T8" y="T9"/>
                  </a:cxn>
                </a:cxnLst>
                <a:rect l="T15" t="T16" r="T17" b="T18"/>
                <a:pathLst>
                  <a:path w="814" h="815">
                    <a:moveTo>
                      <a:pt x="814" y="815"/>
                    </a:moveTo>
                    <a:cubicBezTo>
                      <a:pt x="0" y="0"/>
                      <a:pt x="0" y="0"/>
                      <a:pt x="0" y="0"/>
                    </a:cubicBezTo>
                    <a:cubicBezTo>
                      <a:pt x="4" y="0"/>
                      <a:pt x="8" y="0"/>
                      <a:pt x="13" y="0"/>
                    </a:cubicBezTo>
                    <a:cubicBezTo>
                      <a:pt x="814" y="802"/>
                      <a:pt x="814" y="802"/>
                      <a:pt x="814" y="802"/>
                    </a:cubicBezTo>
                    <a:cubicBezTo>
                      <a:pt x="814" y="806"/>
                      <a:pt x="814" y="810"/>
                      <a:pt x="814" y="81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2" name="Freeform 104"/>
              <p:cNvSpPr>
                <a:spLocks noChangeArrowheads="1"/>
              </p:cNvSpPr>
              <p:nvPr/>
            </p:nvSpPr>
            <p:spPr bwMode="auto">
              <a:xfrm>
                <a:off x="1866900" y="0"/>
                <a:ext cx="1787525" cy="1789113"/>
              </a:xfrm>
              <a:custGeom>
                <a:avLst/>
                <a:gdLst>
                  <a:gd name="T0" fmla="*/ 1787525 w 782"/>
                  <a:gd name="T1" fmla="*/ 1759371 h 782"/>
                  <a:gd name="T2" fmla="*/ 1787525 w 782"/>
                  <a:gd name="T3" fmla="*/ 1789113 h 782"/>
                  <a:gd name="T4" fmla="*/ 0 w 782"/>
                  <a:gd name="T5" fmla="*/ 0 h 782"/>
                  <a:gd name="T6" fmla="*/ 29716 w 782"/>
                  <a:gd name="T7" fmla="*/ 2288 h 782"/>
                  <a:gd name="T8" fmla="*/ 1787525 w 782"/>
                  <a:gd name="T9" fmla="*/ 1759371 h 782"/>
                  <a:gd name="T10" fmla="*/ 0 60000 65536"/>
                  <a:gd name="T11" fmla="*/ 0 60000 65536"/>
                  <a:gd name="T12" fmla="*/ 0 60000 65536"/>
                  <a:gd name="T13" fmla="*/ 0 60000 65536"/>
                  <a:gd name="T14" fmla="*/ 0 60000 65536"/>
                  <a:gd name="T15" fmla="*/ 0 w 782"/>
                  <a:gd name="T16" fmla="*/ 0 h 782"/>
                  <a:gd name="T17" fmla="*/ 782 w 782"/>
                  <a:gd name="T18" fmla="*/ 782 h 782"/>
                </a:gdLst>
                <a:ahLst/>
                <a:cxnLst>
                  <a:cxn ang="T10">
                    <a:pos x="T0" y="T1"/>
                  </a:cxn>
                  <a:cxn ang="T11">
                    <a:pos x="T2" y="T3"/>
                  </a:cxn>
                  <a:cxn ang="T12">
                    <a:pos x="T4" y="T5"/>
                  </a:cxn>
                  <a:cxn ang="T13">
                    <a:pos x="T6" y="T7"/>
                  </a:cxn>
                  <a:cxn ang="T14">
                    <a:pos x="T8" y="T9"/>
                  </a:cxn>
                </a:cxnLst>
                <a:rect l="T15" t="T16" r="T17" b="T18"/>
                <a:pathLst>
                  <a:path w="782" h="782">
                    <a:moveTo>
                      <a:pt x="782" y="769"/>
                    </a:moveTo>
                    <a:cubicBezTo>
                      <a:pt x="782" y="774"/>
                      <a:pt x="782" y="778"/>
                      <a:pt x="782" y="782"/>
                    </a:cubicBezTo>
                    <a:cubicBezTo>
                      <a:pt x="0" y="0"/>
                      <a:pt x="0" y="0"/>
                      <a:pt x="0" y="0"/>
                    </a:cubicBezTo>
                    <a:cubicBezTo>
                      <a:pt x="4" y="0"/>
                      <a:pt x="9" y="1"/>
                      <a:pt x="13" y="1"/>
                    </a:cubicBezTo>
                    <a:lnTo>
                      <a:pt x="782" y="769"/>
                    </a:ln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3" name="Freeform 105"/>
              <p:cNvSpPr>
                <a:spLocks noChangeArrowheads="1"/>
              </p:cNvSpPr>
              <p:nvPr/>
            </p:nvSpPr>
            <p:spPr bwMode="auto">
              <a:xfrm>
                <a:off x="1944688" y="4762"/>
                <a:ext cx="1708150" cy="1708150"/>
              </a:xfrm>
              <a:custGeom>
                <a:avLst/>
                <a:gdLst>
                  <a:gd name="T0" fmla="*/ 32014 w 747"/>
                  <a:gd name="T1" fmla="*/ 2287 h 747"/>
                  <a:gd name="T2" fmla="*/ 1705863 w 747"/>
                  <a:gd name="T3" fmla="*/ 1676136 h 747"/>
                  <a:gd name="T4" fmla="*/ 1708150 w 747"/>
                  <a:gd name="T5" fmla="*/ 1708150 h 747"/>
                  <a:gd name="T6" fmla="*/ 0 w 747"/>
                  <a:gd name="T7" fmla="*/ 0 h 747"/>
                  <a:gd name="T8" fmla="*/ 32014 w 747"/>
                  <a:gd name="T9" fmla="*/ 2287 h 747"/>
                  <a:gd name="T10" fmla="*/ 0 60000 65536"/>
                  <a:gd name="T11" fmla="*/ 0 60000 65536"/>
                  <a:gd name="T12" fmla="*/ 0 60000 65536"/>
                  <a:gd name="T13" fmla="*/ 0 60000 65536"/>
                  <a:gd name="T14" fmla="*/ 0 60000 65536"/>
                  <a:gd name="T15" fmla="*/ 0 w 747"/>
                  <a:gd name="T16" fmla="*/ 0 h 747"/>
                  <a:gd name="T17" fmla="*/ 747 w 747"/>
                  <a:gd name="T18" fmla="*/ 747 h 747"/>
                </a:gdLst>
                <a:ahLst/>
                <a:cxnLst>
                  <a:cxn ang="T10">
                    <a:pos x="T0" y="T1"/>
                  </a:cxn>
                  <a:cxn ang="T11">
                    <a:pos x="T2" y="T3"/>
                  </a:cxn>
                  <a:cxn ang="T12">
                    <a:pos x="T4" y="T5"/>
                  </a:cxn>
                  <a:cxn ang="T13">
                    <a:pos x="T6" y="T7"/>
                  </a:cxn>
                  <a:cxn ang="T14">
                    <a:pos x="T8" y="T9"/>
                  </a:cxn>
                </a:cxnLst>
                <a:rect l="T15" t="T16" r="T17" b="T18"/>
                <a:pathLst>
                  <a:path w="747" h="747">
                    <a:moveTo>
                      <a:pt x="14" y="1"/>
                    </a:moveTo>
                    <a:cubicBezTo>
                      <a:pt x="746" y="733"/>
                      <a:pt x="746" y="733"/>
                      <a:pt x="746" y="733"/>
                    </a:cubicBezTo>
                    <a:cubicBezTo>
                      <a:pt x="746" y="738"/>
                      <a:pt x="746" y="742"/>
                      <a:pt x="747" y="747"/>
                    </a:cubicBezTo>
                    <a:cubicBezTo>
                      <a:pt x="0" y="0"/>
                      <a:pt x="0" y="0"/>
                      <a:pt x="0" y="0"/>
                    </a:cubicBezTo>
                    <a:cubicBezTo>
                      <a:pt x="4" y="0"/>
                      <a:pt x="9" y="0"/>
                      <a:pt x="14" y="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4" name="Freeform 106"/>
              <p:cNvSpPr>
                <a:spLocks noChangeArrowheads="1"/>
              </p:cNvSpPr>
              <p:nvPr/>
            </p:nvSpPr>
            <p:spPr bwMode="auto">
              <a:xfrm>
                <a:off x="2024063" y="11112"/>
                <a:ext cx="1622425" cy="1622425"/>
              </a:xfrm>
              <a:custGeom>
                <a:avLst/>
                <a:gdLst>
                  <a:gd name="T0" fmla="*/ 32037 w 709"/>
                  <a:gd name="T1" fmla="*/ 2288 h 709"/>
                  <a:gd name="T2" fmla="*/ 1617848 w 709"/>
                  <a:gd name="T3" fmla="*/ 1588100 h 709"/>
                  <a:gd name="T4" fmla="*/ 1622425 w 709"/>
                  <a:gd name="T5" fmla="*/ 1622425 h 709"/>
                  <a:gd name="T6" fmla="*/ 0 w 709"/>
                  <a:gd name="T7" fmla="*/ 0 h 709"/>
                  <a:gd name="T8" fmla="*/ 32037 w 709"/>
                  <a:gd name="T9" fmla="*/ 2288 h 709"/>
                  <a:gd name="T10" fmla="*/ 0 60000 65536"/>
                  <a:gd name="T11" fmla="*/ 0 60000 65536"/>
                  <a:gd name="T12" fmla="*/ 0 60000 65536"/>
                  <a:gd name="T13" fmla="*/ 0 60000 65536"/>
                  <a:gd name="T14" fmla="*/ 0 60000 65536"/>
                  <a:gd name="T15" fmla="*/ 0 w 709"/>
                  <a:gd name="T16" fmla="*/ 0 h 709"/>
                  <a:gd name="T17" fmla="*/ 709 w 709"/>
                  <a:gd name="T18" fmla="*/ 709 h 709"/>
                </a:gdLst>
                <a:ahLst/>
                <a:cxnLst>
                  <a:cxn ang="T10">
                    <a:pos x="T0" y="T1"/>
                  </a:cxn>
                  <a:cxn ang="T11">
                    <a:pos x="T2" y="T3"/>
                  </a:cxn>
                  <a:cxn ang="T12">
                    <a:pos x="T4" y="T5"/>
                  </a:cxn>
                  <a:cxn ang="T13">
                    <a:pos x="T6" y="T7"/>
                  </a:cxn>
                  <a:cxn ang="T14">
                    <a:pos x="T8" y="T9"/>
                  </a:cxn>
                </a:cxnLst>
                <a:rect l="T15" t="T16" r="T17" b="T18"/>
                <a:pathLst>
                  <a:path w="709" h="709">
                    <a:moveTo>
                      <a:pt x="14" y="1"/>
                    </a:moveTo>
                    <a:cubicBezTo>
                      <a:pt x="707" y="694"/>
                      <a:pt x="707" y="694"/>
                      <a:pt x="707" y="694"/>
                    </a:cubicBezTo>
                    <a:cubicBezTo>
                      <a:pt x="708" y="699"/>
                      <a:pt x="708" y="704"/>
                      <a:pt x="709" y="709"/>
                    </a:cubicBezTo>
                    <a:cubicBezTo>
                      <a:pt x="0" y="0"/>
                      <a:pt x="0" y="0"/>
                      <a:pt x="0" y="0"/>
                    </a:cubicBezTo>
                    <a:cubicBezTo>
                      <a:pt x="5" y="0"/>
                      <a:pt x="9" y="1"/>
                      <a:pt x="14" y="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5" name="Freeform 107"/>
              <p:cNvSpPr>
                <a:spLocks noChangeArrowheads="1"/>
              </p:cNvSpPr>
              <p:nvPr/>
            </p:nvSpPr>
            <p:spPr bwMode="auto">
              <a:xfrm>
                <a:off x="2109788" y="23812"/>
                <a:ext cx="1524000" cy="1524000"/>
              </a:xfrm>
              <a:custGeom>
                <a:avLst/>
                <a:gdLst>
                  <a:gd name="T0" fmla="*/ 34273 w 667"/>
                  <a:gd name="T1" fmla="*/ 4570 h 667"/>
                  <a:gd name="T2" fmla="*/ 1517145 w 667"/>
                  <a:gd name="T3" fmla="*/ 1487442 h 667"/>
                  <a:gd name="T4" fmla="*/ 1524000 w 667"/>
                  <a:gd name="T5" fmla="*/ 1524000 h 667"/>
                  <a:gd name="T6" fmla="*/ 0 w 667"/>
                  <a:gd name="T7" fmla="*/ 0 h 667"/>
                  <a:gd name="T8" fmla="*/ 34273 w 667"/>
                  <a:gd name="T9" fmla="*/ 4570 h 667"/>
                  <a:gd name="T10" fmla="*/ 0 60000 65536"/>
                  <a:gd name="T11" fmla="*/ 0 60000 65536"/>
                  <a:gd name="T12" fmla="*/ 0 60000 65536"/>
                  <a:gd name="T13" fmla="*/ 0 60000 65536"/>
                  <a:gd name="T14" fmla="*/ 0 60000 65536"/>
                  <a:gd name="T15" fmla="*/ 0 w 667"/>
                  <a:gd name="T16" fmla="*/ 0 h 667"/>
                  <a:gd name="T17" fmla="*/ 667 w 667"/>
                  <a:gd name="T18" fmla="*/ 667 h 667"/>
                </a:gdLst>
                <a:ahLst/>
                <a:cxnLst>
                  <a:cxn ang="T10">
                    <a:pos x="T0" y="T1"/>
                  </a:cxn>
                  <a:cxn ang="T11">
                    <a:pos x="T2" y="T3"/>
                  </a:cxn>
                  <a:cxn ang="T12">
                    <a:pos x="T4" y="T5"/>
                  </a:cxn>
                  <a:cxn ang="T13">
                    <a:pos x="T6" y="T7"/>
                  </a:cxn>
                  <a:cxn ang="T14">
                    <a:pos x="T8" y="T9"/>
                  </a:cxn>
                </a:cxnLst>
                <a:rect l="T15" t="T16" r="T17" b="T18"/>
                <a:pathLst>
                  <a:path w="667" h="667">
                    <a:moveTo>
                      <a:pt x="15" y="2"/>
                    </a:moveTo>
                    <a:cubicBezTo>
                      <a:pt x="664" y="651"/>
                      <a:pt x="664" y="651"/>
                      <a:pt x="664" y="651"/>
                    </a:cubicBezTo>
                    <a:cubicBezTo>
                      <a:pt x="665" y="656"/>
                      <a:pt x="666" y="662"/>
                      <a:pt x="667" y="667"/>
                    </a:cubicBezTo>
                    <a:cubicBezTo>
                      <a:pt x="0" y="0"/>
                      <a:pt x="0" y="0"/>
                      <a:pt x="0" y="0"/>
                    </a:cubicBezTo>
                    <a:cubicBezTo>
                      <a:pt x="5" y="0"/>
                      <a:pt x="10" y="1"/>
                      <a:pt x="15" y="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6" name="Freeform 108"/>
              <p:cNvSpPr>
                <a:spLocks noChangeArrowheads="1"/>
              </p:cNvSpPr>
              <p:nvPr/>
            </p:nvSpPr>
            <p:spPr bwMode="auto">
              <a:xfrm>
                <a:off x="2198688" y="39687"/>
                <a:ext cx="1419225" cy="1417638"/>
              </a:xfrm>
              <a:custGeom>
                <a:avLst/>
                <a:gdLst>
                  <a:gd name="T0" fmla="*/ 36566 w 621"/>
                  <a:gd name="T1" fmla="*/ 6860 h 620"/>
                  <a:gd name="T2" fmla="*/ 1410083 w 621"/>
                  <a:gd name="T3" fmla="*/ 1381054 h 620"/>
                  <a:gd name="T4" fmla="*/ 1419225 w 621"/>
                  <a:gd name="T5" fmla="*/ 1417638 h 620"/>
                  <a:gd name="T6" fmla="*/ 0 w 621"/>
                  <a:gd name="T7" fmla="*/ 0 h 620"/>
                  <a:gd name="T8" fmla="*/ 36566 w 621"/>
                  <a:gd name="T9" fmla="*/ 6860 h 620"/>
                  <a:gd name="T10" fmla="*/ 0 60000 65536"/>
                  <a:gd name="T11" fmla="*/ 0 60000 65536"/>
                  <a:gd name="T12" fmla="*/ 0 60000 65536"/>
                  <a:gd name="T13" fmla="*/ 0 60000 65536"/>
                  <a:gd name="T14" fmla="*/ 0 60000 65536"/>
                  <a:gd name="T15" fmla="*/ 0 w 621"/>
                  <a:gd name="T16" fmla="*/ 0 h 620"/>
                  <a:gd name="T17" fmla="*/ 621 w 621"/>
                  <a:gd name="T18" fmla="*/ 620 h 620"/>
                </a:gdLst>
                <a:ahLst/>
                <a:cxnLst>
                  <a:cxn ang="T10">
                    <a:pos x="T0" y="T1"/>
                  </a:cxn>
                  <a:cxn ang="T11">
                    <a:pos x="T2" y="T3"/>
                  </a:cxn>
                  <a:cxn ang="T12">
                    <a:pos x="T4" y="T5"/>
                  </a:cxn>
                  <a:cxn ang="T13">
                    <a:pos x="T6" y="T7"/>
                  </a:cxn>
                  <a:cxn ang="T14">
                    <a:pos x="T8" y="T9"/>
                  </a:cxn>
                </a:cxnLst>
                <a:rect l="T15" t="T16" r="T17" b="T18"/>
                <a:pathLst>
                  <a:path w="621" h="620">
                    <a:moveTo>
                      <a:pt x="16" y="3"/>
                    </a:moveTo>
                    <a:cubicBezTo>
                      <a:pt x="617" y="604"/>
                      <a:pt x="617" y="604"/>
                      <a:pt x="617" y="604"/>
                    </a:cubicBezTo>
                    <a:cubicBezTo>
                      <a:pt x="619" y="609"/>
                      <a:pt x="620" y="615"/>
                      <a:pt x="621" y="620"/>
                    </a:cubicBezTo>
                    <a:cubicBezTo>
                      <a:pt x="0" y="0"/>
                      <a:pt x="0" y="0"/>
                      <a:pt x="0" y="0"/>
                    </a:cubicBezTo>
                    <a:cubicBezTo>
                      <a:pt x="5" y="1"/>
                      <a:pt x="11" y="2"/>
                      <a:pt x="16" y="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7" name="Freeform 109"/>
              <p:cNvSpPr>
                <a:spLocks noChangeArrowheads="1"/>
              </p:cNvSpPr>
              <p:nvPr/>
            </p:nvSpPr>
            <p:spPr bwMode="auto">
              <a:xfrm>
                <a:off x="2293938" y="60325"/>
                <a:ext cx="1301750" cy="1300163"/>
              </a:xfrm>
              <a:custGeom>
                <a:avLst/>
                <a:gdLst>
                  <a:gd name="T0" fmla="*/ 41180 w 569"/>
                  <a:gd name="T1" fmla="*/ 11425 h 569"/>
                  <a:gd name="T2" fmla="*/ 1290311 w 569"/>
                  <a:gd name="T3" fmla="*/ 1261318 h 569"/>
                  <a:gd name="T4" fmla="*/ 1301750 w 569"/>
                  <a:gd name="T5" fmla="*/ 1300163 h 569"/>
                  <a:gd name="T6" fmla="*/ 0 w 569"/>
                  <a:gd name="T7" fmla="*/ 0 h 569"/>
                  <a:gd name="T8" fmla="*/ 41180 w 569"/>
                  <a:gd name="T9" fmla="*/ 11425 h 569"/>
                  <a:gd name="T10" fmla="*/ 0 60000 65536"/>
                  <a:gd name="T11" fmla="*/ 0 60000 65536"/>
                  <a:gd name="T12" fmla="*/ 0 60000 65536"/>
                  <a:gd name="T13" fmla="*/ 0 60000 65536"/>
                  <a:gd name="T14" fmla="*/ 0 60000 65536"/>
                  <a:gd name="T15" fmla="*/ 0 w 569"/>
                  <a:gd name="T16" fmla="*/ 0 h 569"/>
                  <a:gd name="T17" fmla="*/ 569 w 569"/>
                  <a:gd name="T18" fmla="*/ 569 h 569"/>
                </a:gdLst>
                <a:ahLst/>
                <a:cxnLst>
                  <a:cxn ang="T10">
                    <a:pos x="T0" y="T1"/>
                  </a:cxn>
                  <a:cxn ang="T11">
                    <a:pos x="T2" y="T3"/>
                  </a:cxn>
                  <a:cxn ang="T12">
                    <a:pos x="T4" y="T5"/>
                  </a:cxn>
                  <a:cxn ang="T13">
                    <a:pos x="T6" y="T7"/>
                  </a:cxn>
                  <a:cxn ang="T14">
                    <a:pos x="T8" y="T9"/>
                  </a:cxn>
                </a:cxnLst>
                <a:rect l="T15" t="T16" r="T17" b="T18"/>
                <a:pathLst>
                  <a:path w="569" h="569">
                    <a:moveTo>
                      <a:pt x="18" y="5"/>
                    </a:moveTo>
                    <a:cubicBezTo>
                      <a:pt x="564" y="552"/>
                      <a:pt x="564" y="552"/>
                      <a:pt x="564" y="552"/>
                    </a:cubicBezTo>
                    <a:cubicBezTo>
                      <a:pt x="566" y="558"/>
                      <a:pt x="567" y="563"/>
                      <a:pt x="569" y="569"/>
                    </a:cubicBezTo>
                    <a:cubicBezTo>
                      <a:pt x="0" y="0"/>
                      <a:pt x="0" y="0"/>
                      <a:pt x="0" y="0"/>
                    </a:cubicBezTo>
                    <a:cubicBezTo>
                      <a:pt x="6" y="2"/>
                      <a:pt x="12" y="4"/>
                      <a:pt x="18" y="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8" name="Freeform 110"/>
              <p:cNvSpPr>
                <a:spLocks noChangeArrowheads="1"/>
              </p:cNvSpPr>
              <p:nvPr/>
            </p:nvSpPr>
            <p:spPr bwMode="auto">
              <a:xfrm>
                <a:off x="2400300" y="92075"/>
                <a:ext cx="1163638" cy="1165225"/>
              </a:xfrm>
              <a:custGeom>
                <a:avLst/>
                <a:gdLst>
                  <a:gd name="T0" fmla="*/ 43436 w 509"/>
                  <a:gd name="T1" fmla="*/ 15993 h 510"/>
                  <a:gd name="T2" fmla="*/ 1149921 w 509"/>
                  <a:gd name="T3" fmla="*/ 1119530 h 510"/>
                  <a:gd name="T4" fmla="*/ 1163638 w 509"/>
                  <a:gd name="T5" fmla="*/ 1165225 h 510"/>
                  <a:gd name="T6" fmla="*/ 0 w 509"/>
                  <a:gd name="T7" fmla="*/ 0 h 510"/>
                  <a:gd name="T8" fmla="*/ 43436 w 509"/>
                  <a:gd name="T9" fmla="*/ 15993 h 510"/>
                  <a:gd name="T10" fmla="*/ 0 60000 65536"/>
                  <a:gd name="T11" fmla="*/ 0 60000 65536"/>
                  <a:gd name="T12" fmla="*/ 0 60000 65536"/>
                  <a:gd name="T13" fmla="*/ 0 60000 65536"/>
                  <a:gd name="T14" fmla="*/ 0 60000 65536"/>
                  <a:gd name="T15" fmla="*/ 0 w 509"/>
                  <a:gd name="T16" fmla="*/ 0 h 510"/>
                  <a:gd name="T17" fmla="*/ 509 w 509"/>
                  <a:gd name="T18" fmla="*/ 510 h 510"/>
                </a:gdLst>
                <a:ahLst/>
                <a:cxnLst>
                  <a:cxn ang="T10">
                    <a:pos x="T0" y="T1"/>
                  </a:cxn>
                  <a:cxn ang="T11">
                    <a:pos x="T2" y="T3"/>
                  </a:cxn>
                  <a:cxn ang="T12">
                    <a:pos x="T4" y="T5"/>
                  </a:cxn>
                  <a:cxn ang="T13">
                    <a:pos x="T6" y="T7"/>
                  </a:cxn>
                  <a:cxn ang="T14">
                    <a:pos x="T8" y="T9"/>
                  </a:cxn>
                </a:cxnLst>
                <a:rect l="T15" t="T16" r="T17" b="T18"/>
                <a:pathLst>
                  <a:path w="509" h="510">
                    <a:moveTo>
                      <a:pt x="19" y="7"/>
                    </a:moveTo>
                    <a:cubicBezTo>
                      <a:pt x="503" y="490"/>
                      <a:pt x="503" y="490"/>
                      <a:pt x="503" y="490"/>
                    </a:cubicBezTo>
                    <a:cubicBezTo>
                      <a:pt x="505" y="497"/>
                      <a:pt x="507" y="503"/>
                      <a:pt x="509" y="510"/>
                    </a:cubicBezTo>
                    <a:cubicBezTo>
                      <a:pt x="0" y="0"/>
                      <a:pt x="0" y="0"/>
                      <a:pt x="0" y="0"/>
                    </a:cubicBezTo>
                    <a:cubicBezTo>
                      <a:pt x="6" y="2"/>
                      <a:pt x="13" y="4"/>
                      <a:pt x="19" y="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9" name="Freeform 111"/>
              <p:cNvSpPr>
                <a:spLocks noChangeArrowheads="1"/>
              </p:cNvSpPr>
              <p:nvPr/>
            </p:nvSpPr>
            <p:spPr bwMode="auto">
              <a:xfrm>
                <a:off x="2514600" y="134937"/>
                <a:ext cx="1008063" cy="1006475"/>
              </a:xfrm>
              <a:custGeom>
                <a:avLst/>
                <a:gdLst>
                  <a:gd name="T0" fmla="*/ 52575 w 441"/>
                  <a:gd name="T1" fmla="*/ 20587 h 440"/>
                  <a:gd name="T2" fmla="*/ 985204 w 441"/>
                  <a:gd name="T3" fmla="*/ 953864 h 440"/>
                  <a:gd name="T4" fmla="*/ 1008063 w 441"/>
                  <a:gd name="T5" fmla="*/ 1006475 h 440"/>
                  <a:gd name="T6" fmla="*/ 0 w 441"/>
                  <a:gd name="T7" fmla="*/ 0 h 440"/>
                  <a:gd name="T8" fmla="*/ 52575 w 441"/>
                  <a:gd name="T9" fmla="*/ 20587 h 440"/>
                  <a:gd name="T10" fmla="*/ 0 60000 65536"/>
                  <a:gd name="T11" fmla="*/ 0 60000 65536"/>
                  <a:gd name="T12" fmla="*/ 0 60000 65536"/>
                  <a:gd name="T13" fmla="*/ 0 60000 65536"/>
                  <a:gd name="T14" fmla="*/ 0 60000 65536"/>
                  <a:gd name="T15" fmla="*/ 0 w 441"/>
                  <a:gd name="T16" fmla="*/ 0 h 440"/>
                  <a:gd name="T17" fmla="*/ 441 w 441"/>
                  <a:gd name="T18" fmla="*/ 440 h 440"/>
                </a:gdLst>
                <a:ahLst/>
                <a:cxnLst>
                  <a:cxn ang="T10">
                    <a:pos x="T0" y="T1"/>
                  </a:cxn>
                  <a:cxn ang="T11">
                    <a:pos x="T2" y="T3"/>
                  </a:cxn>
                  <a:cxn ang="T12">
                    <a:pos x="T4" y="T5"/>
                  </a:cxn>
                  <a:cxn ang="T13">
                    <a:pos x="T6" y="T7"/>
                  </a:cxn>
                  <a:cxn ang="T14">
                    <a:pos x="T8" y="T9"/>
                  </a:cxn>
                </a:cxnLst>
                <a:rect l="T15" t="T16" r="T17" b="T18"/>
                <a:pathLst>
                  <a:path w="441" h="440">
                    <a:moveTo>
                      <a:pt x="23" y="9"/>
                    </a:moveTo>
                    <a:cubicBezTo>
                      <a:pt x="431" y="417"/>
                      <a:pt x="431" y="417"/>
                      <a:pt x="431" y="417"/>
                    </a:cubicBezTo>
                    <a:cubicBezTo>
                      <a:pt x="435" y="425"/>
                      <a:pt x="438" y="432"/>
                      <a:pt x="441" y="440"/>
                    </a:cubicBezTo>
                    <a:cubicBezTo>
                      <a:pt x="0" y="0"/>
                      <a:pt x="0" y="0"/>
                      <a:pt x="0" y="0"/>
                    </a:cubicBezTo>
                    <a:cubicBezTo>
                      <a:pt x="8" y="3"/>
                      <a:pt x="16" y="6"/>
                      <a:pt x="23" y="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70" name="Freeform 112"/>
              <p:cNvSpPr>
                <a:spLocks noChangeArrowheads="1"/>
              </p:cNvSpPr>
              <p:nvPr/>
            </p:nvSpPr>
            <p:spPr bwMode="auto">
              <a:xfrm>
                <a:off x="2649538" y="195262"/>
                <a:ext cx="811213" cy="811213"/>
              </a:xfrm>
              <a:custGeom>
                <a:avLst/>
                <a:gdLst>
                  <a:gd name="T0" fmla="*/ 63983 w 355"/>
                  <a:gd name="T1" fmla="*/ 34277 h 355"/>
                  <a:gd name="T2" fmla="*/ 779222 w 355"/>
                  <a:gd name="T3" fmla="*/ 749515 h 355"/>
                  <a:gd name="T4" fmla="*/ 811213 w 355"/>
                  <a:gd name="T5" fmla="*/ 811213 h 355"/>
                  <a:gd name="T6" fmla="*/ 0 w 355"/>
                  <a:gd name="T7" fmla="*/ 0 h 355"/>
                  <a:gd name="T8" fmla="*/ 63983 w 355"/>
                  <a:gd name="T9" fmla="*/ 34277 h 355"/>
                  <a:gd name="T10" fmla="*/ 0 60000 65536"/>
                  <a:gd name="T11" fmla="*/ 0 60000 65536"/>
                  <a:gd name="T12" fmla="*/ 0 60000 65536"/>
                  <a:gd name="T13" fmla="*/ 0 60000 65536"/>
                  <a:gd name="T14" fmla="*/ 0 60000 65536"/>
                  <a:gd name="T15" fmla="*/ 0 w 355"/>
                  <a:gd name="T16" fmla="*/ 0 h 355"/>
                  <a:gd name="T17" fmla="*/ 355 w 355"/>
                  <a:gd name="T18" fmla="*/ 355 h 355"/>
                </a:gdLst>
                <a:ahLst/>
                <a:cxnLst>
                  <a:cxn ang="T10">
                    <a:pos x="T0" y="T1"/>
                  </a:cxn>
                  <a:cxn ang="T11">
                    <a:pos x="T2" y="T3"/>
                  </a:cxn>
                  <a:cxn ang="T12">
                    <a:pos x="T4" y="T5"/>
                  </a:cxn>
                  <a:cxn ang="T13">
                    <a:pos x="T6" y="T7"/>
                  </a:cxn>
                  <a:cxn ang="T14">
                    <a:pos x="T8" y="T9"/>
                  </a:cxn>
                </a:cxnLst>
                <a:rect l="T15" t="T16" r="T17" b="T18"/>
                <a:pathLst>
                  <a:path w="355" h="355">
                    <a:moveTo>
                      <a:pt x="28" y="15"/>
                    </a:moveTo>
                    <a:cubicBezTo>
                      <a:pt x="341" y="328"/>
                      <a:pt x="341" y="328"/>
                      <a:pt x="341" y="328"/>
                    </a:cubicBezTo>
                    <a:cubicBezTo>
                      <a:pt x="346" y="337"/>
                      <a:pt x="350" y="346"/>
                      <a:pt x="355" y="355"/>
                    </a:cubicBezTo>
                    <a:cubicBezTo>
                      <a:pt x="0" y="0"/>
                      <a:pt x="0" y="0"/>
                      <a:pt x="0" y="0"/>
                    </a:cubicBezTo>
                    <a:cubicBezTo>
                      <a:pt x="10" y="5"/>
                      <a:pt x="19" y="10"/>
                      <a:pt x="28" y="1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71" name="Freeform 113"/>
              <p:cNvSpPr>
                <a:spLocks noChangeArrowheads="1"/>
              </p:cNvSpPr>
              <p:nvPr/>
            </p:nvSpPr>
            <p:spPr bwMode="auto">
              <a:xfrm>
                <a:off x="2822575" y="295275"/>
                <a:ext cx="538163" cy="536575"/>
              </a:xfrm>
              <a:custGeom>
                <a:avLst/>
                <a:gdLst>
                  <a:gd name="T0" fmla="*/ 98472 w 235"/>
                  <a:gd name="T1" fmla="*/ 68499 h 235"/>
                  <a:gd name="T2" fmla="*/ 471751 w 235"/>
                  <a:gd name="T3" fmla="*/ 440676 h 235"/>
                  <a:gd name="T4" fmla="*/ 538163 w 235"/>
                  <a:gd name="T5" fmla="*/ 536575 h 235"/>
                  <a:gd name="T6" fmla="*/ 0 w 235"/>
                  <a:gd name="T7" fmla="*/ 0 h 235"/>
                  <a:gd name="T8" fmla="*/ 98472 w 235"/>
                  <a:gd name="T9" fmla="*/ 68499 h 235"/>
                  <a:gd name="T10" fmla="*/ 0 60000 65536"/>
                  <a:gd name="T11" fmla="*/ 0 60000 65536"/>
                  <a:gd name="T12" fmla="*/ 0 60000 65536"/>
                  <a:gd name="T13" fmla="*/ 0 60000 65536"/>
                  <a:gd name="T14" fmla="*/ 0 60000 65536"/>
                  <a:gd name="T15" fmla="*/ 0 w 235"/>
                  <a:gd name="T16" fmla="*/ 0 h 235"/>
                  <a:gd name="T17" fmla="*/ 235 w 235"/>
                  <a:gd name="T18" fmla="*/ 235 h 235"/>
                </a:gdLst>
                <a:ahLst/>
                <a:cxnLst>
                  <a:cxn ang="T10">
                    <a:pos x="T0" y="T1"/>
                  </a:cxn>
                  <a:cxn ang="T11">
                    <a:pos x="T2" y="T3"/>
                  </a:cxn>
                  <a:cxn ang="T12">
                    <a:pos x="T4" y="T5"/>
                  </a:cxn>
                  <a:cxn ang="T13">
                    <a:pos x="T6" y="T7"/>
                  </a:cxn>
                  <a:cxn ang="T14">
                    <a:pos x="T8" y="T9"/>
                  </a:cxn>
                </a:cxnLst>
                <a:rect l="T15" t="T16" r="T17" b="T18"/>
                <a:pathLst>
                  <a:path w="235" h="235">
                    <a:moveTo>
                      <a:pt x="43" y="30"/>
                    </a:moveTo>
                    <a:cubicBezTo>
                      <a:pt x="206" y="193"/>
                      <a:pt x="206" y="193"/>
                      <a:pt x="206" y="193"/>
                    </a:cubicBezTo>
                    <a:cubicBezTo>
                      <a:pt x="216" y="206"/>
                      <a:pt x="226" y="221"/>
                      <a:pt x="235" y="235"/>
                    </a:cubicBezTo>
                    <a:cubicBezTo>
                      <a:pt x="0" y="0"/>
                      <a:pt x="0" y="0"/>
                      <a:pt x="0" y="0"/>
                    </a:cubicBezTo>
                    <a:cubicBezTo>
                      <a:pt x="15" y="9"/>
                      <a:pt x="29" y="19"/>
                      <a:pt x="43" y="30"/>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72" name="Rectangle 117"/>
              <p:cNvSpPr>
                <a:spLocks noChangeArrowheads="1"/>
              </p:cNvSpPr>
              <p:nvPr/>
            </p:nvSpPr>
            <p:spPr bwMode="auto">
              <a:xfrm>
                <a:off x="3498850" y="974725"/>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569" name="Freeform 114"/>
            <p:cNvSpPr>
              <a:spLocks noChangeArrowheads="1"/>
            </p:cNvSpPr>
            <p:nvPr/>
          </p:nvSpPr>
          <p:spPr bwMode="auto">
            <a:xfrm>
              <a:off x="4247318" y="4579910"/>
              <a:ext cx="3379787" cy="1128712"/>
            </a:xfrm>
            <a:custGeom>
              <a:avLst/>
              <a:gdLst>
                <a:gd name="T0" fmla="*/ 0 w 1478"/>
                <a:gd name="T1" fmla="*/ 0 h 494"/>
                <a:gd name="T2" fmla="*/ 1689894 w 1478"/>
                <a:gd name="T3" fmla="*/ 1128712 h 494"/>
                <a:gd name="T4" fmla="*/ 3379787 w 1478"/>
                <a:gd name="T5" fmla="*/ 0 h 494"/>
                <a:gd name="T6" fmla="*/ 0 w 1478"/>
                <a:gd name="T7" fmla="*/ 0 h 494"/>
                <a:gd name="T8" fmla="*/ 0 60000 65536"/>
                <a:gd name="T9" fmla="*/ 0 60000 65536"/>
                <a:gd name="T10" fmla="*/ 0 60000 65536"/>
                <a:gd name="T11" fmla="*/ 0 60000 65536"/>
                <a:gd name="T12" fmla="*/ 0 w 1478"/>
                <a:gd name="T13" fmla="*/ 0 h 494"/>
                <a:gd name="T14" fmla="*/ 1478 w 1478"/>
                <a:gd name="T15" fmla="*/ 494 h 494"/>
              </a:gdLst>
              <a:ahLst/>
              <a:cxnLst>
                <a:cxn ang="T8">
                  <a:pos x="T0" y="T1"/>
                </a:cxn>
                <a:cxn ang="T9">
                  <a:pos x="T2" y="T3"/>
                </a:cxn>
                <a:cxn ang="T10">
                  <a:pos x="T4" y="T5"/>
                </a:cxn>
                <a:cxn ang="T11">
                  <a:pos x="T6" y="T7"/>
                </a:cxn>
              </a:cxnLst>
              <a:rect l="T12" t="T13" r="T14" b="T15"/>
              <a:pathLst>
                <a:path w="1478" h="494">
                  <a:moveTo>
                    <a:pt x="0" y="0"/>
                  </a:moveTo>
                  <a:cubicBezTo>
                    <a:pt x="120" y="290"/>
                    <a:pt x="406" y="494"/>
                    <a:pt x="739" y="494"/>
                  </a:cubicBezTo>
                  <a:cubicBezTo>
                    <a:pt x="1072" y="494"/>
                    <a:pt x="1358" y="290"/>
                    <a:pt x="1478" y="0"/>
                  </a:cubicBezTo>
                  <a:lnTo>
                    <a:pt x="0" y="0"/>
                  </a:lnTo>
                  <a:close/>
                </a:path>
              </a:pathLst>
            </a:cu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570" name="组合 9"/>
            <p:cNvGrpSpPr/>
            <p:nvPr/>
          </p:nvGrpSpPr>
          <p:grpSpPr bwMode="auto">
            <a:xfrm>
              <a:off x="4177468" y="4186210"/>
              <a:ext cx="3602037" cy="915987"/>
              <a:chOff x="0" y="0"/>
              <a:chExt cx="3602038" cy="915987"/>
            </a:xfrm>
          </p:grpSpPr>
          <p:sp>
            <p:nvSpPr>
              <p:cNvPr id="599" name="Freeform 119">
                <a:hlinkClick r:id="rId2"/>
              </p:cNvPr>
              <p:cNvSpPr>
                <a:spLocks noChangeArrowheads="1"/>
              </p:cNvSpPr>
              <p:nvPr/>
            </p:nvSpPr>
            <p:spPr bwMode="auto">
              <a:xfrm>
                <a:off x="0" y="20637"/>
                <a:ext cx="1085850" cy="895350"/>
              </a:xfrm>
              <a:custGeom>
                <a:avLst/>
                <a:gdLst>
                  <a:gd name="T0" fmla="*/ 946404 w 475"/>
                  <a:gd name="T1" fmla="*/ 670940 h 391"/>
                  <a:gd name="T2" fmla="*/ 802386 w 475"/>
                  <a:gd name="T3" fmla="*/ 755666 h 391"/>
                  <a:gd name="T4" fmla="*/ 818388 w 475"/>
                  <a:gd name="T5" fmla="*/ 760246 h 391"/>
                  <a:gd name="T6" fmla="*/ 466344 w 475"/>
                  <a:gd name="T7" fmla="*/ 895350 h 391"/>
                  <a:gd name="T8" fmla="*/ 0 w 475"/>
                  <a:gd name="T9" fmla="*/ 332035 h 391"/>
                  <a:gd name="T10" fmla="*/ 299466 w 475"/>
                  <a:gd name="T11" fmla="*/ 290817 h 391"/>
                  <a:gd name="T12" fmla="*/ 464058 w 475"/>
                  <a:gd name="T13" fmla="*/ 0 h 391"/>
                  <a:gd name="T14" fmla="*/ 1085850 w 475"/>
                  <a:gd name="T15" fmla="*/ 627432 h 391"/>
                  <a:gd name="T16" fmla="*/ 1083564 w 475"/>
                  <a:gd name="T17" fmla="*/ 629722 h 391"/>
                  <a:gd name="T18" fmla="*/ 946404 w 475"/>
                  <a:gd name="T19" fmla="*/ 67094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5"/>
                  <a:gd name="T31" fmla="*/ 0 h 391"/>
                  <a:gd name="T32" fmla="*/ 475 w 475"/>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5" h="391">
                    <a:moveTo>
                      <a:pt x="414" y="293"/>
                    </a:moveTo>
                    <a:cubicBezTo>
                      <a:pt x="351" y="330"/>
                      <a:pt x="351" y="330"/>
                      <a:pt x="351" y="330"/>
                    </a:cubicBezTo>
                    <a:cubicBezTo>
                      <a:pt x="358" y="332"/>
                      <a:pt x="358" y="332"/>
                      <a:pt x="358" y="332"/>
                    </a:cubicBezTo>
                    <a:cubicBezTo>
                      <a:pt x="204" y="391"/>
                      <a:pt x="204" y="391"/>
                      <a:pt x="204" y="391"/>
                    </a:cubicBezTo>
                    <a:cubicBezTo>
                      <a:pt x="121" y="322"/>
                      <a:pt x="52" y="238"/>
                      <a:pt x="0" y="145"/>
                    </a:cubicBezTo>
                    <a:cubicBezTo>
                      <a:pt x="131" y="127"/>
                      <a:pt x="131" y="127"/>
                      <a:pt x="131" y="127"/>
                    </a:cubicBezTo>
                    <a:cubicBezTo>
                      <a:pt x="203" y="0"/>
                      <a:pt x="203" y="0"/>
                      <a:pt x="203" y="0"/>
                    </a:cubicBezTo>
                    <a:cubicBezTo>
                      <a:pt x="262" y="115"/>
                      <a:pt x="356" y="212"/>
                      <a:pt x="475" y="274"/>
                    </a:cubicBezTo>
                    <a:cubicBezTo>
                      <a:pt x="474" y="274"/>
                      <a:pt x="474" y="275"/>
                      <a:pt x="474" y="275"/>
                    </a:cubicBezTo>
                    <a:lnTo>
                      <a:pt x="414" y="293"/>
                    </a:lnTo>
                    <a:close/>
                  </a:path>
                </a:pathLst>
              </a:custGeom>
              <a:solidFill>
                <a:srgbClr val="1099A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00" name="Freeform 121">
                <a:hlinkClick r:id="rId2"/>
              </p:cNvPr>
              <p:cNvSpPr>
                <a:spLocks noChangeArrowheads="1"/>
              </p:cNvSpPr>
              <p:nvPr/>
            </p:nvSpPr>
            <p:spPr bwMode="auto">
              <a:xfrm>
                <a:off x="2517775" y="0"/>
                <a:ext cx="1084263" cy="895350"/>
              </a:xfrm>
              <a:custGeom>
                <a:avLst/>
                <a:gdLst>
                  <a:gd name="T0" fmla="*/ 137248 w 474"/>
                  <a:gd name="T1" fmla="*/ 673230 h 391"/>
                  <a:gd name="T2" fmla="*/ 281359 w 474"/>
                  <a:gd name="T3" fmla="*/ 755666 h 391"/>
                  <a:gd name="T4" fmla="*/ 265347 w 474"/>
                  <a:gd name="T5" fmla="*/ 760246 h 391"/>
                  <a:gd name="T6" fmla="*/ 617618 w 474"/>
                  <a:gd name="T7" fmla="*/ 895350 h 391"/>
                  <a:gd name="T8" fmla="*/ 1084263 w 474"/>
                  <a:gd name="T9" fmla="*/ 334325 h 391"/>
                  <a:gd name="T10" fmla="*/ 784604 w 474"/>
                  <a:gd name="T11" fmla="*/ 293107 h 391"/>
                  <a:gd name="T12" fmla="*/ 619906 w 474"/>
                  <a:gd name="T13" fmla="*/ 0 h 391"/>
                  <a:gd name="T14" fmla="*/ 0 w 474"/>
                  <a:gd name="T15" fmla="*/ 629722 h 391"/>
                  <a:gd name="T16" fmla="*/ 0 w 474"/>
                  <a:gd name="T17" fmla="*/ 629722 h 391"/>
                  <a:gd name="T18" fmla="*/ 137248 w 474"/>
                  <a:gd name="T19" fmla="*/ 67323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4"/>
                  <a:gd name="T31" fmla="*/ 0 h 391"/>
                  <a:gd name="T32" fmla="*/ 474 w 474"/>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4" h="391">
                    <a:moveTo>
                      <a:pt x="60" y="294"/>
                    </a:moveTo>
                    <a:cubicBezTo>
                      <a:pt x="123" y="330"/>
                      <a:pt x="123" y="330"/>
                      <a:pt x="123" y="330"/>
                    </a:cubicBezTo>
                    <a:cubicBezTo>
                      <a:pt x="116" y="332"/>
                      <a:pt x="116" y="332"/>
                      <a:pt x="116" y="332"/>
                    </a:cubicBezTo>
                    <a:cubicBezTo>
                      <a:pt x="270" y="391"/>
                      <a:pt x="270" y="391"/>
                      <a:pt x="270" y="391"/>
                    </a:cubicBezTo>
                    <a:cubicBezTo>
                      <a:pt x="353" y="322"/>
                      <a:pt x="422" y="239"/>
                      <a:pt x="474" y="146"/>
                    </a:cubicBezTo>
                    <a:cubicBezTo>
                      <a:pt x="343" y="128"/>
                      <a:pt x="343" y="128"/>
                      <a:pt x="343" y="128"/>
                    </a:cubicBezTo>
                    <a:cubicBezTo>
                      <a:pt x="271" y="0"/>
                      <a:pt x="271" y="0"/>
                      <a:pt x="271" y="0"/>
                    </a:cubicBezTo>
                    <a:cubicBezTo>
                      <a:pt x="212" y="116"/>
                      <a:pt x="118" y="213"/>
                      <a:pt x="0" y="275"/>
                    </a:cubicBezTo>
                    <a:cubicBezTo>
                      <a:pt x="0" y="275"/>
                      <a:pt x="0" y="275"/>
                      <a:pt x="0" y="275"/>
                    </a:cubicBezTo>
                    <a:lnTo>
                      <a:pt x="60" y="294"/>
                    </a:lnTo>
                    <a:close/>
                  </a:path>
                </a:pathLst>
              </a:custGeom>
              <a:solidFill>
                <a:srgbClr val="1099A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71" name="组合 6"/>
            <p:cNvGrpSpPr/>
            <p:nvPr/>
          </p:nvGrpSpPr>
          <p:grpSpPr bwMode="auto">
            <a:xfrm>
              <a:off x="4861680" y="4598960"/>
              <a:ext cx="2244725" cy="406400"/>
              <a:chOff x="0" y="0"/>
              <a:chExt cx="2243138" cy="406400"/>
            </a:xfrm>
          </p:grpSpPr>
          <p:sp>
            <p:nvSpPr>
              <p:cNvPr id="597" name="Freeform 120"/>
              <p:cNvSpPr>
                <a:spLocks noChangeArrowheads="1"/>
              </p:cNvSpPr>
              <p:nvPr/>
            </p:nvSpPr>
            <p:spPr bwMode="auto">
              <a:xfrm>
                <a:off x="0" y="17462"/>
                <a:ext cx="404813" cy="388938"/>
              </a:xfrm>
              <a:custGeom>
                <a:avLst/>
                <a:gdLst>
                  <a:gd name="T0" fmla="*/ 0 w 255"/>
                  <a:gd name="T1" fmla="*/ 0 h 245"/>
                  <a:gd name="T2" fmla="*/ 404813 w 255"/>
                  <a:gd name="T3" fmla="*/ 220663 h 245"/>
                  <a:gd name="T4" fmla="*/ 292100 w 255"/>
                  <a:gd name="T5" fmla="*/ 388938 h 245"/>
                  <a:gd name="T6" fmla="*/ 0 w 255"/>
                  <a:gd name="T7" fmla="*/ 0 h 245"/>
                  <a:gd name="T8" fmla="*/ 0 60000 65536"/>
                  <a:gd name="T9" fmla="*/ 0 60000 65536"/>
                  <a:gd name="T10" fmla="*/ 0 60000 65536"/>
                  <a:gd name="T11" fmla="*/ 0 60000 65536"/>
                  <a:gd name="T12" fmla="*/ 0 w 255"/>
                  <a:gd name="T13" fmla="*/ 0 h 245"/>
                  <a:gd name="T14" fmla="*/ 255 w 255"/>
                  <a:gd name="T15" fmla="*/ 245 h 245"/>
                </a:gdLst>
                <a:ahLst/>
                <a:cxnLst>
                  <a:cxn ang="T8">
                    <a:pos x="T0" y="T1"/>
                  </a:cxn>
                  <a:cxn ang="T9">
                    <a:pos x="T2" y="T3"/>
                  </a:cxn>
                  <a:cxn ang="T10">
                    <a:pos x="T4" y="T5"/>
                  </a:cxn>
                  <a:cxn ang="T11">
                    <a:pos x="T6" y="T7"/>
                  </a:cxn>
                </a:cxnLst>
                <a:rect l="T12" t="T13" r="T14" b="T15"/>
                <a:pathLst>
                  <a:path w="255" h="245">
                    <a:moveTo>
                      <a:pt x="0" y="0"/>
                    </a:moveTo>
                    <a:lnTo>
                      <a:pt x="255" y="139"/>
                    </a:lnTo>
                    <a:lnTo>
                      <a:pt x="184" y="245"/>
                    </a:lnTo>
                    <a:lnTo>
                      <a:pt x="0" y="0"/>
                    </a:lnTo>
                    <a:close/>
                  </a:path>
                </a:pathLst>
              </a:custGeom>
              <a:solidFill>
                <a:srgbClr val="08828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8" name="Freeform 122"/>
              <p:cNvSpPr>
                <a:spLocks noChangeArrowheads="1"/>
              </p:cNvSpPr>
              <p:nvPr/>
            </p:nvSpPr>
            <p:spPr bwMode="auto">
              <a:xfrm>
                <a:off x="1838325" y="0"/>
                <a:ext cx="404813" cy="385763"/>
              </a:xfrm>
              <a:custGeom>
                <a:avLst/>
                <a:gdLst>
                  <a:gd name="T0" fmla="*/ 404813 w 255"/>
                  <a:gd name="T1" fmla="*/ 0 h 243"/>
                  <a:gd name="T2" fmla="*/ 0 w 255"/>
                  <a:gd name="T3" fmla="*/ 217488 h 243"/>
                  <a:gd name="T4" fmla="*/ 114300 w 255"/>
                  <a:gd name="T5" fmla="*/ 385763 h 243"/>
                  <a:gd name="T6" fmla="*/ 404813 w 255"/>
                  <a:gd name="T7" fmla="*/ 0 h 243"/>
                  <a:gd name="T8" fmla="*/ 0 60000 65536"/>
                  <a:gd name="T9" fmla="*/ 0 60000 65536"/>
                  <a:gd name="T10" fmla="*/ 0 60000 65536"/>
                  <a:gd name="T11" fmla="*/ 0 60000 65536"/>
                  <a:gd name="T12" fmla="*/ 0 w 255"/>
                  <a:gd name="T13" fmla="*/ 0 h 243"/>
                  <a:gd name="T14" fmla="*/ 255 w 255"/>
                  <a:gd name="T15" fmla="*/ 243 h 243"/>
                </a:gdLst>
                <a:ahLst/>
                <a:cxnLst>
                  <a:cxn ang="T8">
                    <a:pos x="T0" y="T1"/>
                  </a:cxn>
                  <a:cxn ang="T9">
                    <a:pos x="T2" y="T3"/>
                  </a:cxn>
                  <a:cxn ang="T10">
                    <a:pos x="T4" y="T5"/>
                  </a:cxn>
                  <a:cxn ang="T11">
                    <a:pos x="T6" y="T7"/>
                  </a:cxn>
                </a:cxnLst>
                <a:rect l="T12" t="T13" r="T14" b="T15"/>
                <a:pathLst>
                  <a:path w="255" h="243">
                    <a:moveTo>
                      <a:pt x="255" y="0"/>
                    </a:moveTo>
                    <a:lnTo>
                      <a:pt x="0" y="137"/>
                    </a:lnTo>
                    <a:lnTo>
                      <a:pt x="72" y="243"/>
                    </a:lnTo>
                    <a:lnTo>
                      <a:pt x="255" y="0"/>
                    </a:lnTo>
                    <a:close/>
                  </a:path>
                </a:pathLst>
              </a:custGeom>
              <a:solidFill>
                <a:srgbClr val="08828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72" name="组合 7"/>
            <p:cNvGrpSpPr/>
            <p:nvPr/>
          </p:nvGrpSpPr>
          <p:grpSpPr bwMode="auto">
            <a:xfrm>
              <a:off x="4487030" y="4601459"/>
              <a:ext cx="3005138" cy="1178601"/>
              <a:chOff x="0" y="399145"/>
              <a:chExt cx="3005138" cy="1177926"/>
            </a:xfrm>
          </p:grpSpPr>
          <p:sp>
            <p:nvSpPr>
              <p:cNvPr id="594" name="Freeform 123"/>
              <p:cNvSpPr>
                <a:spLocks noChangeArrowheads="1"/>
              </p:cNvSpPr>
              <p:nvPr/>
            </p:nvSpPr>
            <p:spPr bwMode="auto">
              <a:xfrm>
                <a:off x="74612" y="467408"/>
                <a:ext cx="2859088" cy="1109663"/>
              </a:xfrm>
              <a:custGeom>
                <a:avLst/>
                <a:gdLst>
                  <a:gd name="T0" fmla="*/ 1420395 w 1250"/>
                  <a:gd name="T1" fmla="*/ 1109663 h 485"/>
                  <a:gd name="T2" fmla="*/ 0 w 1250"/>
                  <a:gd name="T3" fmla="*/ 450729 h 485"/>
                  <a:gd name="T4" fmla="*/ 361389 w 1250"/>
                  <a:gd name="T5" fmla="*/ 20592 h 485"/>
                  <a:gd name="T6" fmla="*/ 1420395 w 1250"/>
                  <a:gd name="T7" fmla="*/ 542248 h 485"/>
                  <a:gd name="T8" fmla="*/ 2497699 w 1250"/>
                  <a:gd name="T9" fmla="*/ 0 h 485"/>
                  <a:gd name="T10" fmla="*/ 2859088 w 1250"/>
                  <a:gd name="T11" fmla="*/ 427849 h 485"/>
                  <a:gd name="T12" fmla="*/ 1420395 w 1250"/>
                  <a:gd name="T13" fmla="*/ 1109663 h 485"/>
                  <a:gd name="T14" fmla="*/ 0 60000 65536"/>
                  <a:gd name="T15" fmla="*/ 0 60000 65536"/>
                  <a:gd name="T16" fmla="*/ 0 60000 65536"/>
                  <a:gd name="T17" fmla="*/ 0 60000 65536"/>
                  <a:gd name="T18" fmla="*/ 0 60000 65536"/>
                  <a:gd name="T19" fmla="*/ 0 60000 65536"/>
                  <a:gd name="T20" fmla="*/ 0 60000 65536"/>
                  <a:gd name="T21" fmla="*/ 0 w 1250"/>
                  <a:gd name="T22" fmla="*/ 0 h 485"/>
                  <a:gd name="T23" fmla="*/ 1250 w 1250"/>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0" h="485">
                    <a:moveTo>
                      <a:pt x="621" y="485"/>
                    </a:moveTo>
                    <a:cubicBezTo>
                      <a:pt x="375" y="485"/>
                      <a:pt x="154" y="374"/>
                      <a:pt x="0" y="197"/>
                    </a:cubicBezTo>
                    <a:cubicBezTo>
                      <a:pt x="158" y="9"/>
                      <a:pt x="158" y="9"/>
                      <a:pt x="158" y="9"/>
                    </a:cubicBezTo>
                    <a:cubicBezTo>
                      <a:pt x="269" y="149"/>
                      <a:pt x="435" y="237"/>
                      <a:pt x="621" y="237"/>
                    </a:cubicBezTo>
                    <a:cubicBezTo>
                      <a:pt x="812" y="237"/>
                      <a:pt x="981" y="145"/>
                      <a:pt x="1092" y="0"/>
                    </a:cubicBezTo>
                    <a:cubicBezTo>
                      <a:pt x="1250" y="187"/>
                      <a:pt x="1250" y="187"/>
                      <a:pt x="1250" y="187"/>
                    </a:cubicBezTo>
                    <a:cubicBezTo>
                      <a:pt x="1096" y="370"/>
                      <a:pt x="872" y="485"/>
                      <a:pt x="621" y="485"/>
                    </a:cubicBezTo>
                    <a:close/>
                  </a:path>
                </a:pathLst>
              </a:cu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5" name="Freeform 124"/>
              <p:cNvSpPr>
                <a:spLocks noChangeArrowheads="1"/>
              </p:cNvSpPr>
              <p:nvPr/>
            </p:nvSpPr>
            <p:spPr bwMode="auto">
              <a:xfrm>
                <a:off x="0" y="399145"/>
                <a:ext cx="3005138" cy="1111250"/>
              </a:xfrm>
              <a:custGeom>
                <a:avLst/>
                <a:gdLst>
                  <a:gd name="T0" fmla="*/ 1493421 w 1314"/>
                  <a:gd name="T1" fmla="*/ 1111250 h 486"/>
                  <a:gd name="T2" fmla="*/ 0 w 1314"/>
                  <a:gd name="T3" fmla="*/ 450445 h 486"/>
                  <a:gd name="T4" fmla="*/ 379645 w 1314"/>
                  <a:gd name="T5" fmla="*/ 22865 h 486"/>
                  <a:gd name="T6" fmla="*/ 1493421 w 1314"/>
                  <a:gd name="T7" fmla="*/ 544192 h 486"/>
                  <a:gd name="T8" fmla="*/ 2625493 w 1314"/>
                  <a:gd name="T9" fmla="*/ 0 h 486"/>
                  <a:gd name="T10" fmla="*/ 3005138 w 1314"/>
                  <a:gd name="T11" fmla="*/ 429866 h 486"/>
                  <a:gd name="T12" fmla="*/ 1493421 w 1314"/>
                  <a:gd name="T13" fmla="*/ 1111250 h 486"/>
                  <a:gd name="T14" fmla="*/ 0 60000 65536"/>
                  <a:gd name="T15" fmla="*/ 0 60000 65536"/>
                  <a:gd name="T16" fmla="*/ 0 60000 65536"/>
                  <a:gd name="T17" fmla="*/ 0 60000 65536"/>
                  <a:gd name="T18" fmla="*/ 0 60000 65536"/>
                  <a:gd name="T19" fmla="*/ 0 60000 65536"/>
                  <a:gd name="T20" fmla="*/ 0 60000 65536"/>
                  <a:gd name="T21" fmla="*/ 0 w 1314"/>
                  <a:gd name="T22" fmla="*/ 0 h 486"/>
                  <a:gd name="T23" fmla="*/ 1314 w 1314"/>
                  <a:gd name="T24" fmla="*/ 486 h 4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4" h="486">
                    <a:moveTo>
                      <a:pt x="653" y="486"/>
                    </a:moveTo>
                    <a:cubicBezTo>
                      <a:pt x="394" y="486"/>
                      <a:pt x="161" y="375"/>
                      <a:pt x="0" y="197"/>
                    </a:cubicBezTo>
                    <a:cubicBezTo>
                      <a:pt x="166" y="10"/>
                      <a:pt x="166" y="10"/>
                      <a:pt x="166" y="10"/>
                    </a:cubicBezTo>
                    <a:cubicBezTo>
                      <a:pt x="282" y="149"/>
                      <a:pt x="457" y="238"/>
                      <a:pt x="653" y="238"/>
                    </a:cubicBezTo>
                    <a:cubicBezTo>
                      <a:pt x="853" y="238"/>
                      <a:pt x="1032" y="145"/>
                      <a:pt x="1148" y="0"/>
                    </a:cubicBezTo>
                    <a:cubicBezTo>
                      <a:pt x="1314" y="188"/>
                      <a:pt x="1314" y="188"/>
                      <a:pt x="1314" y="188"/>
                    </a:cubicBezTo>
                    <a:cubicBezTo>
                      <a:pt x="1153" y="371"/>
                      <a:pt x="916" y="486"/>
                      <a:pt x="653" y="486"/>
                    </a:cubicBezTo>
                    <a:close/>
                  </a:path>
                </a:pathLst>
              </a:custGeom>
              <a:solidFill>
                <a:srgbClr val="1AAEB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6" name="Freeform 125"/>
              <p:cNvSpPr>
                <a:spLocks noChangeArrowheads="1"/>
              </p:cNvSpPr>
              <p:nvPr/>
            </p:nvSpPr>
            <p:spPr bwMode="auto">
              <a:xfrm>
                <a:off x="0" y="399145"/>
                <a:ext cx="3005138" cy="655638"/>
              </a:xfrm>
              <a:custGeom>
                <a:avLst/>
                <a:gdLst>
                  <a:gd name="T0" fmla="*/ 379645 w 1314"/>
                  <a:gd name="T1" fmla="*/ 134783 h 287"/>
                  <a:gd name="T2" fmla="*/ 1493421 w 1314"/>
                  <a:gd name="T3" fmla="*/ 655638 h 287"/>
                  <a:gd name="T4" fmla="*/ 2625493 w 1314"/>
                  <a:gd name="T5" fmla="*/ 114223 h 287"/>
                  <a:gd name="T6" fmla="*/ 3005138 w 1314"/>
                  <a:gd name="T7" fmla="*/ 429477 h 287"/>
                  <a:gd name="T8" fmla="*/ 2625493 w 1314"/>
                  <a:gd name="T9" fmla="*/ 0 h 287"/>
                  <a:gd name="T10" fmla="*/ 1493421 w 1314"/>
                  <a:gd name="T11" fmla="*/ 543700 h 287"/>
                  <a:gd name="T12" fmla="*/ 379645 w 1314"/>
                  <a:gd name="T13" fmla="*/ 22845 h 287"/>
                  <a:gd name="T14" fmla="*/ 0 w 1314"/>
                  <a:gd name="T15" fmla="*/ 450037 h 287"/>
                  <a:gd name="T16" fmla="*/ 379645 w 1314"/>
                  <a:gd name="T17" fmla="*/ 134783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4"/>
                  <a:gd name="T28" fmla="*/ 0 h 287"/>
                  <a:gd name="T29" fmla="*/ 1314 w 1314"/>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4" h="287">
                    <a:moveTo>
                      <a:pt x="166" y="59"/>
                    </a:moveTo>
                    <a:cubicBezTo>
                      <a:pt x="282" y="199"/>
                      <a:pt x="457" y="287"/>
                      <a:pt x="653" y="287"/>
                    </a:cubicBezTo>
                    <a:cubicBezTo>
                      <a:pt x="853" y="287"/>
                      <a:pt x="1032" y="194"/>
                      <a:pt x="1148" y="50"/>
                    </a:cubicBezTo>
                    <a:cubicBezTo>
                      <a:pt x="1148" y="50"/>
                      <a:pt x="1307" y="196"/>
                      <a:pt x="1314" y="188"/>
                    </a:cubicBezTo>
                    <a:cubicBezTo>
                      <a:pt x="1148" y="0"/>
                      <a:pt x="1148" y="0"/>
                      <a:pt x="1148" y="0"/>
                    </a:cubicBezTo>
                    <a:cubicBezTo>
                      <a:pt x="1032" y="145"/>
                      <a:pt x="853" y="238"/>
                      <a:pt x="653" y="238"/>
                    </a:cubicBezTo>
                    <a:cubicBezTo>
                      <a:pt x="457" y="238"/>
                      <a:pt x="282" y="149"/>
                      <a:pt x="166" y="10"/>
                    </a:cubicBezTo>
                    <a:cubicBezTo>
                      <a:pt x="0" y="197"/>
                      <a:pt x="0" y="197"/>
                      <a:pt x="0" y="197"/>
                    </a:cubicBezTo>
                    <a:cubicBezTo>
                      <a:pt x="7" y="206"/>
                      <a:pt x="166" y="59"/>
                      <a:pt x="166" y="59"/>
                    </a:cubicBezTo>
                    <a:close/>
                  </a:path>
                </a:pathLst>
              </a:custGeom>
              <a:solidFill>
                <a:srgbClr val="25C6C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73" name="组合 1"/>
            <p:cNvGrpSpPr/>
            <p:nvPr/>
          </p:nvGrpSpPr>
          <p:grpSpPr bwMode="auto">
            <a:xfrm>
              <a:off x="4644193" y="1985935"/>
              <a:ext cx="2546350" cy="3082925"/>
              <a:chOff x="0" y="0"/>
              <a:chExt cx="2546351" cy="3082926"/>
            </a:xfrm>
          </p:grpSpPr>
          <p:sp>
            <p:nvSpPr>
              <p:cNvPr id="575" name="Rectangle 115"/>
              <p:cNvSpPr>
                <a:spLocks noChangeArrowheads="1"/>
              </p:cNvSpPr>
              <p:nvPr/>
            </p:nvSpPr>
            <p:spPr bwMode="auto">
              <a:xfrm>
                <a:off x="334963" y="1508125"/>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6" name="Rectangle 116"/>
              <p:cNvSpPr>
                <a:spLocks noChangeArrowheads="1"/>
              </p:cNvSpPr>
              <p:nvPr/>
            </p:nvSpPr>
            <p:spPr bwMode="auto">
              <a:xfrm>
                <a:off x="0" y="1214438"/>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7" name="Rectangle 118"/>
              <p:cNvSpPr>
                <a:spLocks noChangeArrowheads="1"/>
              </p:cNvSpPr>
              <p:nvPr/>
            </p:nvSpPr>
            <p:spPr bwMode="auto">
              <a:xfrm>
                <a:off x="850900" y="1295400"/>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8" name="Oval 126"/>
              <p:cNvSpPr>
                <a:spLocks noChangeArrowheads="1"/>
              </p:cNvSpPr>
              <p:nvPr/>
            </p:nvSpPr>
            <p:spPr bwMode="auto">
              <a:xfrm>
                <a:off x="490538" y="2614613"/>
                <a:ext cx="1636713" cy="468313"/>
              </a:xfrm>
              <a:prstGeom prst="ellipse">
                <a:avLst/>
              </a:pr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9" name="Freeform 127"/>
              <p:cNvSpPr>
                <a:spLocks noChangeArrowheads="1"/>
              </p:cNvSpPr>
              <p:nvPr/>
            </p:nvSpPr>
            <p:spPr bwMode="auto">
              <a:xfrm>
                <a:off x="549275" y="2128838"/>
                <a:ext cx="1511300" cy="898525"/>
              </a:xfrm>
              <a:custGeom>
                <a:avLst/>
                <a:gdLst>
                  <a:gd name="T0" fmla="*/ 1511300 w 661"/>
                  <a:gd name="T1" fmla="*/ 672179 h 393"/>
                  <a:gd name="T2" fmla="*/ 754507 w 661"/>
                  <a:gd name="T3" fmla="*/ 898525 h 393"/>
                  <a:gd name="T4" fmla="*/ 754507 w 661"/>
                  <a:gd name="T5" fmla="*/ 898525 h 393"/>
                  <a:gd name="T6" fmla="*/ 0 w 661"/>
                  <a:gd name="T7" fmla="*/ 672179 h 393"/>
                  <a:gd name="T8" fmla="*/ 0 w 661"/>
                  <a:gd name="T9" fmla="*/ 226346 h 393"/>
                  <a:gd name="T10" fmla="*/ 754507 w 661"/>
                  <a:gd name="T11" fmla="*/ 0 h 393"/>
                  <a:gd name="T12" fmla="*/ 754507 w 661"/>
                  <a:gd name="T13" fmla="*/ 0 h 393"/>
                  <a:gd name="T14" fmla="*/ 1511300 w 661"/>
                  <a:gd name="T15" fmla="*/ 226346 h 393"/>
                  <a:gd name="T16" fmla="*/ 1511300 w 661"/>
                  <a:gd name="T17" fmla="*/ 672179 h 3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1"/>
                  <a:gd name="T28" fmla="*/ 0 h 393"/>
                  <a:gd name="T29" fmla="*/ 661 w 661"/>
                  <a:gd name="T30" fmla="*/ 393 h 3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1" h="393">
                    <a:moveTo>
                      <a:pt x="661" y="294"/>
                    </a:moveTo>
                    <a:cubicBezTo>
                      <a:pt x="661" y="349"/>
                      <a:pt x="513" y="393"/>
                      <a:pt x="330" y="393"/>
                    </a:cubicBezTo>
                    <a:cubicBezTo>
                      <a:pt x="330" y="393"/>
                      <a:pt x="330" y="393"/>
                      <a:pt x="330" y="393"/>
                    </a:cubicBezTo>
                    <a:cubicBezTo>
                      <a:pt x="148" y="393"/>
                      <a:pt x="0" y="349"/>
                      <a:pt x="0" y="294"/>
                    </a:cubicBezTo>
                    <a:cubicBezTo>
                      <a:pt x="0" y="99"/>
                      <a:pt x="0" y="99"/>
                      <a:pt x="0" y="99"/>
                    </a:cubicBezTo>
                    <a:cubicBezTo>
                      <a:pt x="0" y="44"/>
                      <a:pt x="148" y="0"/>
                      <a:pt x="330" y="0"/>
                    </a:cubicBezTo>
                    <a:cubicBezTo>
                      <a:pt x="330" y="0"/>
                      <a:pt x="330" y="0"/>
                      <a:pt x="330" y="0"/>
                    </a:cubicBezTo>
                    <a:cubicBezTo>
                      <a:pt x="513" y="0"/>
                      <a:pt x="661" y="44"/>
                      <a:pt x="661" y="99"/>
                    </a:cubicBezTo>
                    <a:lnTo>
                      <a:pt x="661" y="294"/>
                    </a:lnTo>
                    <a:close/>
                  </a:path>
                </a:pathLst>
              </a:custGeom>
              <a:solidFill>
                <a:srgbClr val="7C0D2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80" name="Freeform 128"/>
              <p:cNvSpPr>
                <a:spLocks noChangeArrowheads="1"/>
              </p:cNvSpPr>
              <p:nvPr/>
            </p:nvSpPr>
            <p:spPr bwMode="auto">
              <a:xfrm>
                <a:off x="552450" y="2138363"/>
                <a:ext cx="1508125" cy="473075"/>
              </a:xfrm>
              <a:custGeom>
                <a:avLst/>
                <a:gdLst>
                  <a:gd name="T0" fmla="*/ 744922 w 660"/>
                  <a:gd name="T1" fmla="*/ 459363 h 207"/>
                  <a:gd name="T2" fmla="*/ 1508125 w 660"/>
                  <a:gd name="T3" fmla="*/ 269676 h 207"/>
                  <a:gd name="T4" fmla="*/ 1508125 w 660"/>
                  <a:gd name="T5" fmla="*/ 217112 h 207"/>
                  <a:gd name="T6" fmla="*/ 760918 w 660"/>
                  <a:gd name="T7" fmla="*/ 6856 h 207"/>
                  <a:gd name="T8" fmla="*/ 271920 w 660"/>
                  <a:gd name="T9" fmla="*/ 43422 h 207"/>
                  <a:gd name="T10" fmla="*/ 0 w 660"/>
                  <a:gd name="T11" fmla="*/ 210256 h 207"/>
                  <a:gd name="T12" fmla="*/ 744922 w 660"/>
                  <a:gd name="T13" fmla="*/ 459363 h 207"/>
                  <a:gd name="T14" fmla="*/ 0 60000 65536"/>
                  <a:gd name="T15" fmla="*/ 0 60000 65536"/>
                  <a:gd name="T16" fmla="*/ 0 60000 65536"/>
                  <a:gd name="T17" fmla="*/ 0 60000 65536"/>
                  <a:gd name="T18" fmla="*/ 0 60000 65536"/>
                  <a:gd name="T19" fmla="*/ 0 60000 65536"/>
                  <a:gd name="T20" fmla="*/ 0 60000 65536"/>
                  <a:gd name="T21" fmla="*/ 0 w 660"/>
                  <a:gd name="T22" fmla="*/ 0 h 207"/>
                  <a:gd name="T23" fmla="*/ 660 w 660"/>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0" h="207">
                    <a:moveTo>
                      <a:pt x="326" y="201"/>
                    </a:moveTo>
                    <a:cubicBezTo>
                      <a:pt x="496" y="207"/>
                      <a:pt x="640" y="168"/>
                      <a:pt x="660" y="118"/>
                    </a:cubicBezTo>
                    <a:cubicBezTo>
                      <a:pt x="660" y="95"/>
                      <a:pt x="660" y="95"/>
                      <a:pt x="660" y="95"/>
                    </a:cubicBezTo>
                    <a:cubicBezTo>
                      <a:pt x="641" y="46"/>
                      <a:pt x="501" y="9"/>
                      <a:pt x="333" y="3"/>
                    </a:cubicBezTo>
                    <a:cubicBezTo>
                      <a:pt x="252" y="0"/>
                      <a:pt x="177" y="6"/>
                      <a:pt x="119" y="19"/>
                    </a:cubicBezTo>
                    <a:cubicBezTo>
                      <a:pt x="48" y="36"/>
                      <a:pt x="3" y="62"/>
                      <a:pt x="0" y="92"/>
                    </a:cubicBezTo>
                    <a:cubicBezTo>
                      <a:pt x="0" y="146"/>
                      <a:pt x="145" y="195"/>
                      <a:pt x="326" y="201"/>
                    </a:cubicBezTo>
                    <a:close/>
                  </a:path>
                </a:pathLst>
              </a:cu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81" name="Freeform 129"/>
              <p:cNvSpPr>
                <a:spLocks noChangeArrowheads="1"/>
              </p:cNvSpPr>
              <p:nvPr/>
            </p:nvSpPr>
            <p:spPr bwMode="auto">
              <a:xfrm>
                <a:off x="1803400" y="2298700"/>
                <a:ext cx="257175" cy="623888"/>
              </a:xfrm>
              <a:custGeom>
                <a:avLst/>
                <a:gdLst>
                  <a:gd name="T0" fmla="*/ 138829 w 113"/>
                  <a:gd name="T1" fmla="*/ 623888 h 273"/>
                  <a:gd name="T2" fmla="*/ 257175 w 113"/>
                  <a:gd name="T3" fmla="*/ 502767 h 273"/>
                  <a:gd name="T4" fmla="*/ 257175 w 113"/>
                  <a:gd name="T5" fmla="*/ 57133 h 273"/>
                  <a:gd name="T6" fmla="*/ 232140 w 113"/>
                  <a:gd name="T7" fmla="*/ 0 h 273"/>
                  <a:gd name="T8" fmla="*/ 0 w 113"/>
                  <a:gd name="T9" fmla="*/ 249098 h 273"/>
                  <a:gd name="T10" fmla="*/ 138829 w 113"/>
                  <a:gd name="T11" fmla="*/ 623888 h 273"/>
                  <a:gd name="T12" fmla="*/ 0 60000 65536"/>
                  <a:gd name="T13" fmla="*/ 0 60000 65536"/>
                  <a:gd name="T14" fmla="*/ 0 60000 65536"/>
                  <a:gd name="T15" fmla="*/ 0 60000 65536"/>
                  <a:gd name="T16" fmla="*/ 0 60000 65536"/>
                  <a:gd name="T17" fmla="*/ 0 60000 65536"/>
                  <a:gd name="T18" fmla="*/ 0 w 113"/>
                  <a:gd name="T19" fmla="*/ 0 h 273"/>
                  <a:gd name="T20" fmla="*/ 113 w 113"/>
                  <a:gd name="T21" fmla="*/ 273 h 273"/>
                </a:gdLst>
                <a:ahLst/>
                <a:cxnLst>
                  <a:cxn ang="T12">
                    <a:pos x="T0" y="T1"/>
                  </a:cxn>
                  <a:cxn ang="T13">
                    <a:pos x="T2" y="T3"/>
                  </a:cxn>
                  <a:cxn ang="T14">
                    <a:pos x="T4" y="T5"/>
                  </a:cxn>
                  <a:cxn ang="T15">
                    <a:pos x="T6" y="T7"/>
                  </a:cxn>
                  <a:cxn ang="T16">
                    <a:pos x="T8" y="T9"/>
                  </a:cxn>
                  <a:cxn ang="T17">
                    <a:pos x="T10" y="T11"/>
                  </a:cxn>
                </a:cxnLst>
                <a:rect l="T18" t="T19" r="T20" b="T21"/>
                <a:pathLst>
                  <a:path w="113" h="273">
                    <a:moveTo>
                      <a:pt x="61" y="273"/>
                    </a:moveTo>
                    <a:cubicBezTo>
                      <a:pt x="93" y="258"/>
                      <a:pt x="113" y="240"/>
                      <a:pt x="113" y="220"/>
                    </a:cubicBezTo>
                    <a:cubicBezTo>
                      <a:pt x="113" y="25"/>
                      <a:pt x="113" y="25"/>
                      <a:pt x="113" y="25"/>
                    </a:cubicBezTo>
                    <a:cubicBezTo>
                      <a:pt x="113" y="16"/>
                      <a:pt x="109" y="8"/>
                      <a:pt x="102" y="0"/>
                    </a:cubicBezTo>
                    <a:cubicBezTo>
                      <a:pt x="0" y="109"/>
                      <a:pt x="0" y="109"/>
                      <a:pt x="0" y="109"/>
                    </a:cubicBezTo>
                    <a:lnTo>
                      <a:pt x="61" y="273"/>
                    </a:lnTo>
                    <a:close/>
                  </a:path>
                </a:pathLst>
              </a:cu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82" name="Oval 130"/>
              <p:cNvSpPr>
                <a:spLocks noChangeArrowheads="1"/>
              </p:cNvSpPr>
              <p:nvPr/>
            </p:nvSpPr>
            <p:spPr bwMode="auto">
              <a:xfrm>
                <a:off x="549275" y="2128838"/>
                <a:ext cx="1511300" cy="454025"/>
              </a:xfrm>
              <a:prstGeom prst="ellipse">
                <a:avLst/>
              </a:pr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83" name="Oval 131"/>
              <p:cNvSpPr>
                <a:spLocks noChangeArrowheads="1"/>
              </p:cNvSpPr>
              <p:nvPr/>
            </p:nvSpPr>
            <p:spPr bwMode="auto">
              <a:xfrm>
                <a:off x="833438" y="2209800"/>
                <a:ext cx="1030288" cy="276225"/>
              </a:xfrm>
              <a:prstGeom prst="ellipse">
                <a:avLst/>
              </a:pr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84" name="Freeform 132"/>
              <p:cNvSpPr>
                <a:spLocks noChangeArrowheads="1"/>
              </p:cNvSpPr>
              <p:nvPr/>
            </p:nvSpPr>
            <p:spPr bwMode="auto">
              <a:xfrm>
                <a:off x="33338" y="477838"/>
                <a:ext cx="765175" cy="766763"/>
              </a:xfrm>
              <a:custGeom>
                <a:avLst/>
                <a:gdLst>
                  <a:gd name="T0" fmla="*/ 692084 w 335"/>
                  <a:gd name="T1" fmla="*/ 766763 h 335"/>
                  <a:gd name="T2" fmla="*/ 164456 w 335"/>
                  <a:gd name="T3" fmla="*/ 601966 h 335"/>
                  <a:gd name="T4" fmla="*/ 0 w 335"/>
                  <a:gd name="T5" fmla="*/ 73243 h 335"/>
                  <a:gd name="T6" fmla="*/ 70807 w 335"/>
                  <a:gd name="T7" fmla="*/ 0 h 335"/>
                  <a:gd name="T8" fmla="*/ 406571 w 335"/>
                  <a:gd name="T9" fmla="*/ 0 h 335"/>
                  <a:gd name="T10" fmla="*/ 477378 w 335"/>
                  <a:gd name="T11" fmla="*/ 73243 h 335"/>
                  <a:gd name="T12" fmla="*/ 406571 w 335"/>
                  <a:gd name="T13" fmla="*/ 144197 h 335"/>
                  <a:gd name="T14" fmla="*/ 146183 w 335"/>
                  <a:gd name="T15" fmla="*/ 144197 h 335"/>
                  <a:gd name="T16" fmla="*/ 264956 w 335"/>
                  <a:gd name="T17" fmla="*/ 501257 h 335"/>
                  <a:gd name="T18" fmla="*/ 692084 w 335"/>
                  <a:gd name="T19" fmla="*/ 624855 h 335"/>
                  <a:gd name="T20" fmla="*/ 765175 w 335"/>
                  <a:gd name="T21" fmla="*/ 695809 h 335"/>
                  <a:gd name="T22" fmla="*/ 692084 w 335"/>
                  <a:gd name="T23" fmla="*/ 766763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5"/>
                  <a:gd name="T37" fmla="*/ 0 h 335"/>
                  <a:gd name="T38" fmla="*/ 335 w 335"/>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5" h="335">
                    <a:moveTo>
                      <a:pt x="303" y="335"/>
                    </a:moveTo>
                    <a:cubicBezTo>
                      <a:pt x="287" y="335"/>
                      <a:pt x="142" y="333"/>
                      <a:pt x="72" y="263"/>
                    </a:cubicBezTo>
                    <a:cubicBezTo>
                      <a:pt x="2" y="193"/>
                      <a:pt x="0" y="48"/>
                      <a:pt x="0" y="32"/>
                    </a:cubicBezTo>
                    <a:cubicBezTo>
                      <a:pt x="0" y="14"/>
                      <a:pt x="14" y="0"/>
                      <a:pt x="31" y="0"/>
                    </a:cubicBezTo>
                    <a:cubicBezTo>
                      <a:pt x="178" y="0"/>
                      <a:pt x="178" y="0"/>
                      <a:pt x="178" y="0"/>
                    </a:cubicBezTo>
                    <a:cubicBezTo>
                      <a:pt x="195" y="0"/>
                      <a:pt x="209" y="14"/>
                      <a:pt x="209" y="32"/>
                    </a:cubicBezTo>
                    <a:cubicBezTo>
                      <a:pt x="209" y="49"/>
                      <a:pt x="195" y="63"/>
                      <a:pt x="178" y="63"/>
                    </a:cubicBezTo>
                    <a:cubicBezTo>
                      <a:pt x="64" y="63"/>
                      <a:pt x="64" y="63"/>
                      <a:pt x="64" y="63"/>
                    </a:cubicBezTo>
                    <a:cubicBezTo>
                      <a:pt x="68" y="111"/>
                      <a:pt x="82" y="184"/>
                      <a:pt x="116" y="219"/>
                    </a:cubicBezTo>
                    <a:cubicBezTo>
                      <a:pt x="160" y="263"/>
                      <a:pt x="266" y="272"/>
                      <a:pt x="303" y="273"/>
                    </a:cubicBezTo>
                    <a:cubicBezTo>
                      <a:pt x="321" y="273"/>
                      <a:pt x="335" y="287"/>
                      <a:pt x="335" y="304"/>
                    </a:cubicBezTo>
                    <a:cubicBezTo>
                      <a:pt x="335" y="321"/>
                      <a:pt x="321" y="335"/>
                      <a:pt x="303" y="335"/>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85" name="Freeform 133"/>
              <p:cNvSpPr>
                <a:spLocks noChangeArrowheads="1"/>
              </p:cNvSpPr>
              <p:nvPr/>
            </p:nvSpPr>
            <p:spPr bwMode="auto">
              <a:xfrm>
                <a:off x="1779588" y="477838"/>
                <a:ext cx="766763" cy="766763"/>
              </a:xfrm>
              <a:custGeom>
                <a:avLst/>
                <a:gdLst>
                  <a:gd name="T0" fmla="*/ 70954 w 335"/>
                  <a:gd name="T1" fmla="*/ 766763 h 335"/>
                  <a:gd name="T2" fmla="*/ 601966 w 335"/>
                  <a:gd name="T3" fmla="*/ 601966 h 335"/>
                  <a:gd name="T4" fmla="*/ 766763 w 335"/>
                  <a:gd name="T5" fmla="*/ 73243 h 335"/>
                  <a:gd name="T6" fmla="*/ 695809 w 335"/>
                  <a:gd name="T7" fmla="*/ 0 h 335"/>
                  <a:gd name="T8" fmla="*/ 359349 w 335"/>
                  <a:gd name="T9" fmla="*/ 0 h 335"/>
                  <a:gd name="T10" fmla="*/ 288394 w 335"/>
                  <a:gd name="T11" fmla="*/ 73243 h 335"/>
                  <a:gd name="T12" fmla="*/ 359349 w 335"/>
                  <a:gd name="T13" fmla="*/ 144197 h 335"/>
                  <a:gd name="T14" fmla="*/ 620277 w 335"/>
                  <a:gd name="T15" fmla="*/ 144197 h 335"/>
                  <a:gd name="T16" fmla="*/ 501257 w 335"/>
                  <a:gd name="T17" fmla="*/ 501257 h 335"/>
                  <a:gd name="T18" fmla="*/ 70954 w 335"/>
                  <a:gd name="T19" fmla="*/ 624855 h 335"/>
                  <a:gd name="T20" fmla="*/ 0 w 335"/>
                  <a:gd name="T21" fmla="*/ 695809 h 335"/>
                  <a:gd name="T22" fmla="*/ 70954 w 335"/>
                  <a:gd name="T23" fmla="*/ 766763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5"/>
                  <a:gd name="T37" fmla="*/ 0 h 335"/>
                  <a:gd name="T38" fmla="*/ 335 w 335"/>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5" h="335">
                    <a:moveTo>
                      <a:pt x="31" y="335"/>
                    </a:moveTo>
                    <a:cubicBezTo>
                      <a:pt x="48" y="335"/>
                      <a:pt x="193" y="333"/>
                      <a:pt x="263" y="263"/>
                    </a:cubicBezTo>
                    <a:cubicBezTo>
                      <a:pt x="333" y="193"/>
                      <a:pt x="335" y="48"/>
                      <a:pt x="335" y="32"/>
                    </a:cubicBezTo>
                    <a:cubicBezTo>
                      <a:pt x="335" y="14"/>
                      <a:pt x="321" y="0"/>
                      <a:pt x="304" y="0"/>
                    </a:cubicBezTo>
                    <a:cubicBezTo>
                      <a:pt x="157" y="0"/>
                      <a:pt x="157" y="0"/>
                      <a:pt x="157" y="0"/>
                    </a:cubicBezTo>
                    <a:cubicBezTo>
                      <a:pt x="140" y="0"/>
                      <a:pt x="126" y="14"/>
                      <a:pt x="126" y="32"/>
                    </a:cubicBezTo>
                    <a:cubicBezTo>
                      <a:pt x="126" y="49"/>
                      <a:pt x="140" y="63"/>
                      <a:pt x="157" y="63"/>
                    </a:cubicBezTo>
                    <a:cubicBezTo>
                      <a:pt x="271" y="63"/>
                      <a:pt x="271" y="63"/>
                      <a:pt x="271" y="63"/>
                    </a:cubicBezTo>
                    <a:cubicBezTo>
                      <a:pt x="267" y="111"/>
                      <a:pt x="253" y="184"/>
                      <a:pt x="219" y="219"/>
                    </a:cubicBezTo>
                    <a:cubicBezTo>
                      <a:pt x="175" y="263"/>
                      <a:pt x="69" y="272"/>
                      <a:pt x="31" y="273"/>
                    </a:cubicBezTo>
                    <a:cubicBezTo>
                      <a:pt x="14" y="273"/>
                      <a:pt x="0" y="287"/>
                      <a:pt x="0" y="304"/>
                    </a:cubicBezTo>
                    <a:cubicBezTo>
                      <a:pt x="0" y="321"/>
                      <a:pt x="14" y="335"/>
                      <a:pt x="31" y="335"/>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86" name="Oval 134"/>
              <p:cNvSpPr>
                <a:spLocks noChangeArrowheads="1"/>
              </p:cNvSpPr>
              <p:nvPr/>
            </p:nvSpPr>
            <p:spPr bwMode="auto">
              <a:xfrm>
                <a:off x="773113" y="2154238"/>
                <a:ext cx="1054100" cy="288925"/>
              </a:xfrm>
              <a:prstGeom prst="ellipse">
                <a:avLst/>
              </a:pr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87" name="Freeform 135"/>
              <p:cNvSpPr>
                <a:spLocks noChangeArrowheads="1"/>
              </p:cNvSpPr>
              <p:nvPr/>
            </p:nvSpPr>
            <p:spPr bwMode="auto">
              <a:xfrm>
                <a:off x="917575" y="1339850"/>
                <a:ext cx="766763" cy="1006475"/>
              </a:xfrm>
              <a:custGeom>
                <a:avLst/>
                <a:gdLst>
                  <a:gd name="T0" fmla="*/ 526434 w 335"/>
                  <a:gd name="T1" fmla="*/ 402590 h 440"/>
                  <a:gd name="T2" fmla="*/ 478369 w 335"/>
                  <a:gd name="T3" fmla="*/ 0 h 440"/>
                  <a:gd name="T4" fmla="*/ 384526 w 335"/>
                  <a:gd name="T5" fmla="*/ 0 h 440"/>
                  <a:gd name="T6" fmla="*/ 288394 w 335"/>
                  <a:gd name="T7" fmla="*/ 0 h 440"/>
                  <a:gd name="T8" fmla="*/ 240329 w 335"/>
                  <a:gd name="T9" fmla="*/ 402590 h 440"/>
                  <a:gd name="T10" fmla="*/ 0 w 335"/>
                  <a:gd name="T11" fmla="*/ 956151 h 440"/>
                  <a:gd name="T12" fmla="*/ 384526 w 335"/>
                  <a:gd name="T13" fmla="*/ 1006475 h 440"/>
                  <a:gd name="T14" fmla="*/ 766763 w 335"/>
                  <a:gd name="T15" fmla="*/ 956151 h 440"/>
                  <a:gd name="T16" fmla="*/ 526434 w 335"/>
                  <a:gd name="T17" fmla="*/ 402590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5"/>
                  <a:gd name="T28" fmla="*/ 0 h 440"/>
                  <a:gd name="T29" fmla="*/ 335 w 335"/>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5" h="440">
                    <a:moveTo>
                      <a:pt x="230" y="176"/>
                    </a:moveTo>
                    <a:cubicBezTo>
                      <a:pt x="251" y="91"/>
                      <a:pt x="209" y="0"/>
                      <a:pt x="209" y="0"/>
                    </a:cubicBezTo>
                    <a:cubicBezTo>
                      <a:pt x="168" y="0"/>
                      <a:pt x="168" y="0"/>
                      <a:pt x="168" y="0"/>
                    </a:cubicBezTo>
                    <a:cubicBezTo>
                      <a:pt x="126" y="0"/>
                      <a:pt x="126" y="0"/>
                      <a:pt x="126" y="0"/>
                    </a:cubicBezTo>
                    <a:cubicBezTo>
                      <a:pt x="126" y="0"/>
                      <a:pt x="84" y="91"/>
                      <a:pt x="105" y="176"/>
                    </a:cubicBezTo>
                    <a:cubicBezTo>
                      <a:pt x="126" y="264"/>
                      <a:pt x="84" y="374"/>
                      <a:pt x="0" y="418"/>
                    </a:cubicBezTo>
                    <a:cubicBezTo>
                      <a:pt x="168" y="440"/>
                      <a:pt x="168" y="440"/>
                      <a:pt x="168" y="440"/>
                    </a:cubicBezTo>
                    <a:cubicBezTo>
                      <a:pt x="335" y="418"/>
                      <a:pt x="335" y="418"/>
                      <a:pt x="335" y="418"/>
                    </a:cubicBezTo>
                    <a:cubicBezTo>
                      <a:pt x="251" y="374"/>
                      <a:pt x="209" y="264"/>
                      <a:pt x="230" y="176"/>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88" name="Freeform 136"/>
              <p:cNvSpPr>
                <a:spLocks noChangeArrowheads="1"/>
              </p:cNvSpPr>
              <p:nvPr/>
            </p:nvSpPr>
            <p:spPr bwMode="auto">
              <a:xfrm>
                <a:off x="825500" y="2216150"/>
                <a:ext cx="954088" cy="187325"/>
              </a:xfrm>
              <a:custGeom>
                <a:avLst/>
                <a:gdLst>
                  <a:gd name="T0" fmla="*/ 903752 w 417"/>
                  <a:gd name="T1" fmla="*/ 0 h 82"/>
                  <a:gd name="T2" fmla="*/ 906040 w 417"/>
                  <a:gd name="T3" fmla="*/ 9138 h 82"/>
                  <a:gd name="T4" fmla="*/ 427852 w 417"/>
                  <a:gd name="T5" fmla="*/ 153058 h 82"/>
                  <a:gd name="T6" fmla="*/ 0 w 417"/>
                  <a:gd name="T7" fmla="*/ 75387 h 82"/>
                  <a:gd name="T8" fmla="*/ 475900 w 417"/>
                  <a:gd name="T9" fmla="*/ 187325 h 82"/>
                  <a:gd name="T10" fmla="*/ 954088 w 417"/>
                  <a:gd name="T11" fmla="*/ 57111 h 82"/>
                  <a:gd name="T12" fmla="*/ 903752 w 417"/>
                  <a:gd name="T13" fmla="*/ 0 h 82"/>
                  <a:gd name="T14" fmla="*/ 0 60000 65536"/>
                  <a:gd name="T15" fmla="*/ 0 60000 65536"/>
                  <a:gd name="T16" fmla="*/ 0 60000 65536"/>
                  <a:gd name="T17" fmla="*/ 0 60000 65536"/>
                  <a:gd name="T18" fmla="*/ 0 60000 65536"/>
                  <a:gd name="T19" fmla="*/ 0 60000 65536"/>
                  <a:gd name="T20" fmla="*/ 0 60000 65536"/>
                  <a:gd name="T21" fmla="*/ 0 w 417"/>
                  <a:gd name="T22" fmla="*/ 0 h 82"/>
                  <a:gd name="T23" fmla="*/ 417 w 417"/>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7" h="82">
                    <a:moveTo>
                      <a:pt x="395" y="0"/>
                    </a:moveTo>
                    <a:cubicBezTo>
                      <a:pt x="396" y="1"/>
                      <a:pt x="396" y="3"/>
                      <a:pt x="396" y="4"/>
                    </a:cubicBezTo>
                    <a:cubicBezTo>
                      <a:pt x="396" y="39"/>
                      <a:pt x="302" y="67"/>
                      <a:pt x="187" y="67"/>
                    </a:cubicBezTo>
                    <a:cubicBezTo>
                      <a:pt x="105" y="67"/>
                      <a:pt x="35" y="53"/>
                      <a:pt x="0" y="33"/>
                    </a:cubicBezTo>
                    <a:cubicBezTo>
                      <a:pt x="14" y="61"/>
                      <a:pt x="101" y="82"/>
                      <a:pt x="208" y="82"/>
                    </a:cubicBezTo>
                    <a:cubicBezTo>
                      <a:pt x="323" y="82"/>
                      <a:pt x="417" y="57"/>
                      <a:pt x="417" y="25"/>
                    </a:cubicBezTo>
                    <a:cubicBezTo>
                      <a:pt x="417" y="16"/>
                      <a:pt x="409" y="7"/>
                      <a:pt x="395" y="0"/>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89" name="Freeform 137"/>
              <p:cNvSpPr>
                <a:spLocks noChangeArrowheads="1"/>
              </p:cNvSpPr>
              <p:nvPr/>
            </p:nvSpPr>
            <p:spPr bwMode="auto">
              <a:xfrm>
                <a:off x="342900" y="257175"/>
                <a:ext cx="1914525" cy="1573213"/>
              </a:xfrm>
              <a:custGeom>
                <a:avLst/>
                <a:gdLst>
                  <a:gd name="T0" fmla="*/ 0 w 837"/>
                  <a:gd name="T1" fmla="*/ 0 h 688"/>
                  <a:gd name="T2" fmla="*/ 958406 w 837"/>
                  <a:gd name="T3" fmla="*/ 1573213 h 688"/>
                  <a:gd name="T4" fmla="*/ 1914525 w 837"/>
                  <a:gd name="T5" fmla="*/ 0 h 688"/>
                  <a:gd name="T6" fmla="*/ 0 w 837"/>
                  <a:gd name="T7" fmla="*/ 0 h 688"/>
                  <a:gd name="T8" fmla="*/ 0 60000 65536"/>
                  <a:gd name="T9" fmla="*/ 0 60000 65536"/>
                  <a:gd name="T10" fmla="*/ 0 60000 65536"/>
                  <a:gd name="T11" fmla="*/ 0 60000 65536"/>
                  <a:gd name="T12" fmla="*/ 0 w 837"/>
                  <a:gd name="T13" fmla="*/ 0 h 688"/>
                  <a:gd name="T14" fmla="*/ 837 w 837"/>
                  <a:gd name="T15" fmla="*/ 688 h 688"/>
                </a:gdLst>
                <a:ahLst/>
                <a:cxnLst>
                  <a:cxn ang="T8">
                    <a:pos x="T0" y="T1"/>
                  </a:cxn>
                  <a:cxn ang="T9">
                    <a:pos x="T2" y="T3"/>
                  </a:cxn>
                  <a:cxn ang="T10">
                    <a:pos x="T4" y="T5"/>
                  </a:cxn>
                  <a:cxn ang="T11">
                    <a:pos x="T6" y="T7"/>
                  </a:cxn>
                </a:cxnLst>
                <a:rect l="T12" t="T13" r="T14" b="T15"/>
                <a:pathLst>
                  <a:path w="837" h="688">
                    <a:moveTo>
                      <a:pt x="0" y="0"/>
                    </a:moveTo>
                    <a:cubicBezTo>
                      <a:pt x="0" y="0"/>
                      <a:pt x="56" y="688"/>
                      <a:pt x="419" y="688"/>
                    </a:cubicBezTo>
                    <a:cubicBezTo>
                      <a:pt x="744" y="688"/>
                      <a:pt x="837" y="0"/>
                      <a:pt x="837" y="0"/>
                    </a:cubicBezTo>
                    <a:lnTo>
                      <a:pt x="0" y="0"/>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0" name="Freeform 138"/>
              <p:cNvSpPr>
                <a:spLocks noChangeArrowheads="1"/>
              </p:cNvSpPr>
              <p:nvPr/>
            </p:nvSpPr>
            <p:spPr bwMode="auto">
              <a:xfrm>
                <a:off x="1738313" y="285750"/>
                <a:ext cx="423863" cy="588963"/>
              </a:xfrm>
              <a:custGeom>
                <a:avLst/>
                <a:gdLst>
                  <a:gd name="T0" fmla="*/ 309305 w 185"/>
                  <a:gd name="T1" fmla="*/ 515629 h 257"/>
                  <a:gd name="T2" fmla="*/ 423863 w 185"/>
                  <a:gd name="T3" fmla="*/ 0 h 257"/>
                  <a:gd name="T4" fmla="*/ 103102 w 185"/>
                  <a:gd name="T5" fmla="*/ 0 h 257"/>
                  <a:gd name="T6" fmla="*/ 0 w 185"/>
                  <a:gd name="T7" fmla="*/ 588963 h 257"/>
                  <a:gd name="T8" fmla="*/ 309305 w 185"/>
                  <a:gd name="T9" fmla="*/ 515629 h 257"/>
                  <a:gd name="T10" fmla="*/ 0 60000 65536"/>
                  <a:gd name="T11" fmla="*/ 0 60000 65536"/>
                  <a:gd name="T12" fmla="*/ 0 60000 65536"/>
                  <a:gd name="T13" fmla="*/ 0 60000 65536"/>
                  <a:gd name="T14" fmla="*/ 0 60000 65536"/>
                  <a:gd name="T15" fmla="*/ 0 w 185"/>
                  <a:gd name="T16" fmla="*/ 0 h 257"/>
                  <a:gd name="T17" fmla="*/ 185 w 185"/>
                  <a:gd name="T18" fmla="*/ 257 h 257"/>
                </a:gdLst>
                <a:ahLst/>
                <a:cxnLst>
                  <a:cxn ang="T10">
                    <a:pos x="T0" y="T1"/>
                  </a:cxn>
                  <a:cxn ang="T11">
                    <a:pos x="T2" y="T3"/>
                  </a:cxn>
                  <a:cxn ang="T12">
                    <a:pos x="T4" y="T5"/>
                  </a:cxn>
                  <a:cxn ang="T13">
                    <a:pos x="T6" y="T7"/>
                  </a:cxn>
                  <a:cxn ang="T14">
                    <a:pos x="T8" y="T9"/>
                  </a:cxn>
                </a:cxnLst>
                <a:rect l="T15" t="T16" r="T17" b="T18"/>
                <a:pathLst>
                  <a:path w="185" h="257">
                    <a:moveTo>
                      <a:pt x="135" y="225"/>
                    </a:moveTo>
                    <a:cubicBezTo>
                      <a:pt x="172" y="103"/>
                      <a:pt x="185" y="0"/>
                      <a:pt x="185" y="0"/>
                    </a:cubicBezTo>
                    <a:cubicBezTo>
                      <a:pt x="45" y="0"/>
                      <a:pt x="45" y="0"/>
                      <a:pt x="45" y="0"/>
                    </a:cubicBezTo>
                    <a:cubicBezTo>
                      <a:pt x="40" y="47"/>
                      <a:pt x="28" y="149"/>
                      <a:pt x="0" y="257"/>
                    </a:cubicBezTo>
                    <a:cubicBezTo>
                      <a:pt x="51" y="248"/>
                      <a:pt x="97" y="237"/>
                      <a:pt x="135" y="225"/>
                    </a:cubicBezTo>
                    <a:close/>
                  </a:path>
                </a:pathLst>
              </a:cu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1" name="Freeform 139"/>
              <p:cNvSpPr>
                <a:spLocks noChangeArrowheads="1"/>
              </p:cNvSpPr>
              <p:nvPr/>
            </p:nvSpPr>
            <p:spPr bwMode="auto">
              <a:xfrm>
                <a:off x="1157288" y="1017588"/>
                <a:ext cx="819150" cy="706438"/>
              </a:xfrm>
              <a:custGeom>
                <a:avLst/>
                <a:gdLst>
                  <a:gd name="T0" fmla="*/ 519405 w 358"/>
                  <a:gd name="T1" fmla="*/ 59441 h 309"/>
                  <a:gd name="T2" fmla="*/ 0 w 358"/>
                  <a:gd name="T3" fmla="*/ 690435 h 309"/>
                  <a:gd name="T4" fmla="*/ 130423 w 358"/>
                  <a:gd name="T5" fmla="*/ 706438 h 309"/>
                  <a:gd name="T6" fmla="*/ 819150 w 358"/>
                  <a:gd name="T7" fmla="*/ 0 h 309"/>
                  <a:gd name="T8" fmla="*/ 519405 w 358"/>
                  <a:gd name="T9" fmla="*/ 59441 h 309"/>
                  <a:gd name="T10" fmla="*/ 0 60000 65536"/>
                  <a:gd name="T11" fmla="*/ 0 60000 65536"/>
                  <a:gd name="T12" fmla="*/ 0 60000 65536"/>
                  <a:gd name="T13" fmla="*/ 0 60000 65536"/>
                  <a:gd name="T14" fmla="*/ 0 60000 65536"/>
                  <a:gd name="T15" fmla="*/ 0 w 358"/>
                  <a:gd name="T16" fmla="*/ 0 h 309"/>
                  <a:gd name="T17" fmla="*/ 358 w 358"/>
                  <a:gd name="T18" fmla="*/ 309 h 309"/>
                </a:gdLst>
                <a:ahLst/>
                <a:cxnLst>
                  <a:cxn ang="T10">
                    <a:pos x="T0" y="T1"/>
                  </a:cxn>
                  <a:cxn ang="T11">
                    <a:pos x="T2" y="T3"/>
                  </a:cxn>
                  <a:cxn ang="T12">
                    <a:pos x="T4" y="T5"/>
                  </a:cxn>
                  <a:cxn ang="T13">
                    <a:pos x="T6" y="T7"/>
                  </a:cxn>
                  <a:cxn ang="T14">
                    <a:pos x="T8" y="T9"/>
                  </a:cxn>
                </a:cxnLst>
                <a:rect l="T15" t="T16" r="T17" b="T18"/>
                <a:pathLst>
                  <a:path w="358" h="309">
                    <a:moveTo>
                      <a:pt x="227" y="26"/>
                    </a:moveTo>
                    <a:cubicBezTo>
                      <a:pt x="182" y="155"/>
                      <a:pt x="111" y="274"/>
                      <a:pt x="0" y="302"/>
                    </a:cubicBezTo>
                    <a:cubicBezTo>
                      <a:pt x="18" y="306"/>
                      <a:pt x="37" y="309"/>
                      <a:pt x="57" y="309"/>
                    </a:cubicBezTo>
                    <a:cubicBezTo>
                      <a:pt x="204" y="309"/>
                      <a:pt x="299" y="155"/>
                      <a:pt x="358" y="0"/>
                    </a:cubicBezTo>
                    <a:cubicBezTo>
                      <a:pt x="319" y="10"/>
                      <a:pt x="275" y="19"/>
                      <a:pt x="227" y="26"/>
                    </a:cubicBezTo>
                    <a:close/>
                  </a:path>
                </a:pathLst>
              </a:cu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2" name="Oval 140"/>
              <p:cNvSpPr>
                <a:spLocks noChangeArrowheads="1"/>
              </p:cNvSpPr>
              <p:nvPr/>
            </p:nvSpPr>
            <p:spPr bwMode="auto">
              <a:xfrm>
                <a:off x="342900" y="0"/>
                <a:ext cx="1914525" cy="511175"/>
              </a:xfrm>
              <a:prstGeom prst="ellipse">
                <a:avLst/>
              </a:pr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93" name="Oval 141"/>
              <p:cNvSpPr>
                <a:spLocks noChangeArrowheads="1"/>
              </p:cNvSpPr>
              <p:nvPr/>
            </p:nvSpPr>
            <p:spPr bwMode="auto">
              <a:xfrm>
                <a:off x="439738" y="49213"/>
                <a:ext cx="1722438" cy="381000"/>
              </a:xfrm>
              <a:prstGeom prst="ellipse">
                <a:avLst/>
              </a:pr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574" name="Freeform 608"/>
            <p:cNvSpPr>
              <a:spLocks noChangeArrowheads="1"/>
            </p:cNvSpPr>
            <p:nvPr/>
          </p:nvSpPr>
          <p:spPr bwMode="auto">
            <a:xfrm>
              <a:off x="6319005" y="2111347"/>
              <a:ext cx="549275" cy="547688"/>
            </a:xfrm>
            <a:custGeom>
              <a:avLst/>
              <a:gdLst>
                <a:gd name="T0" fmla="*/ 549275 w 120"/>
                <a:gd name="T1" fmla="*/ 273844 h 120"/>
                <a:gd name="T2" fmla="*/ 274638 w 120"/>
                <a:gd name="T3" fmla="*/ 547688 h 120"/>
                <a:gd name="T4" fmla="*/ 0 w 120"/>
                <a:gd name="T5" fmla="*/ 273844 h 120"/>
                <a:gd name="T6" fmla="*/ 274638 w 120"/>
                <a:gd name="T7" fmla="*/ 0 h 120"/>
                <a:gd name="T8" fmla="*/ 549275 w 120"/>
                <a:gd name="T9" fmla="*/ 273844 h 120"/>
                <a:gd name="T10" fmla="*/ 0 60000 65536"/>
                <a:gd name="T11" fmla="*/ 0 60000 65536"/>
                <a:gd name="T12" fmla="*/ 0 60000 65536"/>
                <a:gd name="T13" fmla="*/ 0 60000 65536"/>
                <a:gd name="T14" fmla="*/ 0 60000 65536"/>
                <a:gd name="T15" fmla="*/ 0 w 120"/>
                <a:gd name="T16" fmla="*/ 0 h 120"/>
                <a:gd name="T17" fmla="*/ 120 w 120"/>
                <a:gd name="T18" fmla="*/ 120 h 120"/>
              </a:gdLst>
              <a:ahLst/>
              <a:cxnLst>
                <a:cxn ang="T10">
                  <a:pos x="T0" y="T1"/>
                </a:cxn>
                <a:cxn ang="T11">
                  <a:pos x="T2" y="T3"/>
                </a:cxn>
                <a:cxn ang="T12">
                  <a:pos x="T4" y="T5"/>
                </a:cxn>
                <a:cxn ang="T13">
                  <a:pos x="T6" y="T7"/>
                </a:cxn>
                <a:cxn ang="T14">
                  <a:pos x="T8" y="T9"/>
                </a:cxn>
              </a:cxnLst>
              <a:rect l="T15" t="T16" r="T17" b="T18"/>
              <a:pathLst>
                <a:path w="120" h="120">
                  <a:moveTo>
                    <a:pt x="120" y="60"/>
                  </a:moveTo>
                  <a:cubicBezTo>
                    <a:pt x="62" y="61"/>
                    <a:pt x="61" y="62"/>
                    <a:pt x="60" y="120"/>
                  </a:cubicBezTo>
                  <a:cubicBezTo>
                    <a:pt x="59" y="62"/>
                    <a:pt x="58" y="61"/>
                    <a:pt x="0" y="60"/>
                  </a:cubicBezTo>
                  <a:cubicBezTo>
                    <a:pt x="58" y="59"/>
                    <a:pt x="59" y="58"/>
                    <a:pt x="60" y="0"/>
                  </a:cubicBezTo>
                  <a:cubicBezTo>
                    <a:pt x="61" y="58"/>
                    <a:pt x="62" y="59"/>
                    <a:pt x="120" y="6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675" name="组合 674"/>
          <p:cNvGrpSpPr/>
          <p:nvPr/>
        </p:nvGrpSpPr>
        <p:grpSpPr>
          <a:xfrm>
            <a:off x="397346" y="4077072"/>
            <a:ext cx="1295053" cy="1295053"/>
            <a:chOff x="3080505" y="1100110"/>
            <a:chExt cx="5287963" cy="5256212"/>
          </a:xfrm>
          <a:effectLst>
            <a:outerShdw blurRad="50800" dist="76200" dir="12660000" algn="ctr" rotWithShape="0">
              <a:srgbClr val="000000">
                <a:alpha val="43137"/>
              </a:srgbClr>
            </a:outerShdw>
          </a:effectLst>
        </p:grpSpPr>
        <p:sp>
          <p:nvSpPr>
            <p:cNvPr id="676" name="Freeform 19"/>
            <p:cNvSpPr>
              <a:spLocks noChangeArrowheads="1"/>
            </p:cNvSpPr>
            <p:nvPr/>
          </p:nvSpPr>
          <p:spPr bwMode="auto">
            <a:xfrm>
              <a:off x="5926893" y="3635347"/>
              <a:ext cx="25400" cy="25400"/>
            </a:xfrm>
            <a:custGeom>
              <a:avLst/>
              <a:gdLst>
                <a:gd name="T0" fmla="*/ 20782 w 11"/>
                <a:gd name="T1" fmla="*/ 20782 h 11"/>
                <a:gd name="T2" fmla="*/ 4618 w 11"/>
                <a:gd name="T3" fmla="*/ 20782 h 11"/>
                <a:gd name="T4" fmla="*/ 4618 w 11"/>
                <a:gd name="T5" fmla="*/ 4618 h 11"/>
                <a:gd name="T6" fmla="*/ 20782 w 11"/>
                <a:gd name="T7" fmla="*/ 4618 h 11"/>
                <a:gd name="T8" fmla="*/ 20782 w 11"/>
                <a:gd name="T9" fmla="*/ 20782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9" y="9"/>
                  </a:moveTo>
                  <a:cubicBezTo>
                    <a:pt x="7" y="11"/>
                    <a:pt x="4" y="11"/>
                    <a:pt x="2" y="9"/>
                  </a:cubicBezTo>
                  <a:cubicBezTo>
                    <a:pt x="0" y="7"/>
                    <a:pt x="0" y="4"/>
                    <a:pt x="2" y="2"/>
                  </a:cubicBezTo>
                  <a:cubicBezTo>
                    <a:pt x="4" y="0"/>
                    <a:pt x="8" y="0"/>
                    <a:pt x="9" y="2"/>
                  </a:cubicBezTo>
                  <a:cubicBezTo>
                    <a:pt x="11" y="4"/>
                    <a:pt x="11" y="7"/>
                    <a:pt x="9" y="9"/>
                  </a:cubicBezTo>
                  <a:close/>
                </a:path>
              </a:pathLst>
            </a:custGeom>
            <a:solidFill>
              <a:srgbClr val="EF6C4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77" name="Freeform 21"/>
            <p:cNvSpPr>
              <a:spLocks noChangeArrowheads="1"/>
            </p:cNvSpPr>
            <p:nvPr/>
          </p:nvSpPr>
          <p:spPr bwMode="auto">
            <a:xfrm>
              <a:off x="3080505" y="1493810"/>
              <a:ext cx="312738" cy="312737"/>
            </a:xfrm>
            <a:custGeom>
              <a:avLst/>
              <a:gdLst>
                <a:gd name="T0" fmla="*/ 288089 w 203"/>
                <a:gd name="T1" fmla="*/ 35433 h 203"/>
                <a:gd name="T2" fmla="*/ 246493 w 203"/>
                <a:gd name="T3" fmla="*/ 140192 h 203"/>
                <a:gd name="T4" fmla="*/ 312738 w 203"/>
                <a:gd name="T5" fmla="*/ 231086 h 203"/>
                <a:gd name="T6" fmla="*/ 200276 w 203"/>
                <a:gd name="T7" fmla="*/ 224924 h 203"/>
                <a:gd name="T8" fmla="*/ 135571 w 203"/>
                <a:gd name="T9" fmla="*/ 312737 h 203"/>
                <a:gd name="T10" fmla="*/ 106300 w 203"/>
                <a:gd name="T11" fmla="*/ 204897 h 203"/>
                <a:gd name="T12" fmla="*/ 0 w 203"/>
                <a:gd name="T13" fmla="*/ 171004 h 203"/>
                <a:gd name="T14" fmla="*/ 95516 w 203"/>
                <a:gd name="T15" fmla="*/ 110921 h 203"/>
                <a:gd name="T16" fmla="*/ 95516 w 203"/>
                <a:gd name="T17" fmla="*/ 0 h 203"/>
                <a:gd name="T18" fmla="*/ 181789 w 203"/>
                <a:gd name="T19" fmla="*/ 70867 h 203"/>
                <a:gd name="T20" fmla="*/ 288089 w 203"/>
                <a:gd name="T21" fmla="*/ 35433 h 2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03"/>
                <a:gd name="T35" fmla="*/ 203 w 203"/>
                <a:gd name="T36" fmla="*/ 203 h 2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03">
                  <a:moveTo>
                    <a:pt x="187" y="23"/>
                  </a:moveTo>
                  <a:lnTo>
                    <a:pt x="160" y="91"/>
                  </a:lnTo>
                  <a:lnTo>
                    <a:pt x="203" y="150"/>
                  </a:lnTo>
                  <a:lnTo>
                    <a:pt x="130" y="146"/>
                  </a:lnTo>
                  <a:lnTo>
                    <a:pt x="88" y="203"/>
                  </a:lnTo>
                  <a:lnTo>
                    <a:pt x="69" y="133"/>
                  </a:lnTo>
                  <a:lnTo>
                    <a:pt x="0" y="111"/>
                  </a:lnTo>
                  <a:lnTo>
                    <a:pt x="62" y="72"/>
                  </a:lnTo>
                  <a:lnTo>
                    <a:pt x="62" y="0"/>
                  </a:lnTo>
                  <a:lnTo>
                    <a:pt x="118" y="46"/>
                  </a:lnTo>
                  <a:lnTo>
                    <a:pt x="187" y="23"/>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78" name="Freeform 22"/>
            <p:cNvSpPr>
              <a:spLocks noChangeArrowheads="1"/>
            </p:cNvSpPr>
            <p:nvPr/>
          </p:nvSpPr>
          <p:spPr bwMode="auto">
            <a:xfrm>
              <a:off x="3263068" y="1565247"/>
              <a:ext cx="561975" cy="561975"/>
            </a:xfrm>
            <a:custGeom>
              <a:avLst/>
              <a:gdLst>
                <a:gd name="T0" fmla="*/ 526435 w 253"/>
                <a:gd name="T1" fmla="*/ 362850 h 254"/>
                <a:gd name="T2" fmla="*/ 0 w 253"/>
                <a:gd name="T3" fmla="*/ 50888 h 254"/>
                <a:gd name="T4" fmla="*/ 17770 w 253"/>
                <a:gd name="T5" fmla="*/ 97350 h 254"/>
                <a:gd name="T6" fmla="*/ 526435 w 253"/>
                <a:gd name="T7" fmla="*/ 427013 h 254"/>
                <a:gd name="T8" fmla="*/ 559754 w 253"/>
                <a:gd name="T9" fmla="*/ 561975 h 254"/>
                <a:gd name="T10" fmla="*/ 526435 w 253"/>
                <a:gd name="T11" fmla="*/ 362850 h 254"/>
                <a:gd name="T12" fmla="*/ 0 60000 65536"/>
                <a:gd name="T13" fmla="*/ 0 60000 65536"/>
                <a:gd name="T14" fmla="*/ 0 60000 65536"/>
                <a:gd name="T15" fmla="*/ 0 60000 65536"/>
                <a:gd name="T16" fmla="*/ 0 60000 65536"/>
                <a:gd name="T17" fmla="*/ 0 60000 65536"/>
                <a:gd name="T18" fmla="*/ 0 w 253"/>
                <a:gd name="T19" fmla="*/ 0 h 254"/>
                <a:gd name="T20" fmla="*/ 253 w 253"/>
                <a:gd name="T21" fmla="*/ 254 h 254"/>
              </a:gdLst>
              <a:ahLst/>
              <a:cxnLst>
                <a:cxn ang="T12">
                  <a:pos x="T0" y="T1"/>
                </a:cxn>
                <a:cxn ang="T13">
                  <a:pos x="T2" y="T3"/>
                </a:cxn>
                <a:cxn ang="T14">
                  <a:pos x="T4" y="T5"/>
                </a:cxn>
                <a:cxn ang="T15">
                  <a:pos x="T6" y="T7"/>
                </a:cxn>
                <a:cxn ang="T16">
                  <a:pos x="T8" y="T9"/>
                </a:cxn>
                <a:cxn ang="T17">
                  <a:pos x="T10" y="T11"/>
                </a:cxn>
              </a:cxnLst>
              <a:rect l="T18" t="T19" r="T20" b="T21"/>
              <a:pathLst>
                <a:path w="253" h="254">
                  <a:moveTo>
                    <a:pt x="237" y="164"/>
                  </a:moveTo>
                  <a:cubicBezTo>
                    <a:pt x="198" y="60"/>
                    <a:pt x="95" y="0"/>
                    <a:pt x="0" y="23"/>
                  </a:cubicBezTo>
                  <a:cubicBezTo>
                    <a:pt x="8" y="44"/>
                    <a:pt x="8" y="44"/>
                    <a:pt x="8" y="44"/>
                  </a:cubicBezTo>
                  <a:cubicBezTo>
                    <a:pt x="102" y="30"/>
                    <a:pt x="199" y="91"/>
                    <a:pt x="237" y="193"/>
                  </a:cubicBezTo>
                  <a:cubicBezTo>
                    <a:pt x="245" y="213"/>
                    <a:pt x="250" y="234"/>
                    <a:pt x="252" y="254"/>
                  </a:cubicBezTo>
                  <a:cubicBezTo>
                    <a:pt x="253" y="225"/>
                    <a:pt x="248" y="194"/>
                    <a:pt x="237" y="164"/>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79" name="Freeform 23"/>
            <p:cNvSpPr>
              <a:spLocks noChangeArrowheads="1"/>
            </p:cNvSpPr>
            <p:nvPr/>
          </p:nvSpPr>
          <p:spPr bwMode="auto">
            <a:xfrm>
              <a:off x="3218618" y="5948335"/>
              <a:ext cx="306387" cy="314325"/>
            </a:xfrm>
            <a:custGeom>
              <a:avLst/>
              <a:gdLst>
                <a:gd name="T0" fmla="*/ 0 w 199"/>
                <a:gd name="T1" fmla="*/ 70877 h 204"/>
                <a:gd name="T2" fmla="*/ 110854 w 199"/>
                <a:gd name="T3" fmla="*/ 83204 h 204"/>
                <a:gd name="T4" fmla="*/ 184756 w 199"/>
                <a:gd name="T5" fmla="*/ 0 h 204"/>
                <a:gd name="T6" fmla="*/ 204771 w 199"/>
                <a:gd name="T7" fmla="*/ 107857 h 204"/>
                <a:gd name="T8" fmla="*/ 306387 w 199"/>
                <a:gd name="T9" fmla="*/ 149458 h 204"/>
                <a:gd name="T10" fmla="*/ 209390 w 199"/>
                <a:gd name="T11" fmla="*/ 203387 h 204"/>
                <a:gd name="T12" fmla="*/ 201692 w 199"/>
                <a:gd name="T13" fmla="*/ 314325 h 204"/>
                <a:gd name="T14" fmla="*/ 120091 w 199"/>
                <a:gd name="T15" fmla="*/ 238825 h 204"/>
                <a:gd name="T16" fmla="*/ 10777 w 199"/>
                <a:gd name="T17" fmla="*/ 265019 h 204"/>
                <a:gd name="T18" fmla="*/ 60046 w 199"/>
                <a:gd name="T19" fmla="*/ 163326 h 204"/>
                <a:gd name="T20" fmla="*/ 0 w 199"/>
                <a:gd name="T21" fmla="*/ 70877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9"/>
                <a:gd name="T34" fmla="*/ 0 h 204"/>
                <a:gd name="T35" fmla="*/ 199 w 199"/>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9" h="204">
                  <a:moveTo>
                    <a:pt x="0" y="46"/>
                  </a:moveTo>
                  <a:lnTo>
                    <a:pt x="72" y="54"/>
                  </a:lnTo>
                  <a:lnTo>
                    <a:pt x="120" y="0"/>
                  </a:lnTo>
                  <a:lnTo>
                    <a:pt x="133" y="70"/>
                  </a:lnTo>
                  <a:lnTo>
                    <a:pt x="199" y="97"/>
                  </a:lnTo>
                  <a:lnTo>
                    <a:pt x="136" y="132"/>
                  </a:lnTo>
                  <a:lnTo>
                    <a:pt x="131" y="204"/>
                  </a:lnTo>
                  <a:lnTo>
                    <a:pt x="78" y="155"/>
                  </a:lnTo>
                  <a:lnTo>
                    <a:pt x="7" y="172"/>
                  </a:lnTo>
                  <a:lnTo>
                    <a:pt x="39" y="106"/>
                  </a:lnTo>
                  <a:lnTo>
                    <a:pt x="0" y="46"/>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80" name="Freeform 24"/>
            <p:cNvSpPr>
              <a:spLocks noChangeArrowheads="1"/>
            </p:cNvSpPr>
            <p:nvPr/>
          </p:nvSpPr>
          <p:spPr bwMode="auto">
            <a:xfrm>
              <a:off x="3220205" y="5432397"/>
              <a:ext cx="461963" cy="663575"/>
            </a:xfrm>
            <a:custGeom>
              <a:avLst/>
              <a:gdLst>
                <a:gd name="T0" fmla="*/ 275401 w 208"/>
                <a:gd name="T1" fmla="*/ 81841 h 300"/>
                <a:gd name="T2" fmla="*/ 99944 w 208"/>
                <a:gd name="T3" fmla="*/ 663575 h 300"/>
                <a:gd name="T4" fmla="*/ 142142 w 208"/>
                <a:gd name="T5" fmla="*/ 637032 h 300"/>
                <a:gd name="T6" fmla="*/ 337588 w 208"/>
                <a:gd name="T7" fmla="*/ 64146 h 300"/>
                <a:gd name="T8" fmla="*/ 461963 w 208"/>
                <a:gd name="T9" fmla="*/ 0 h 300"/>
                <a:gd name="T10" fmla="*/ 275401 w 208"/>
                <a:gd name="T11" fmla="*/ 81841 h 300"/>
                <a:gd name="T12" fmla="*/ 0 60000 65536"/>
                <a:gd name="T13" fmla="*/ 0 60000 65536"/>
                <a:gd name="T14" fmla="*/ 0 60000 65536"/>
                <a:gd name="T15" fmla="*/ 0 60000 65536"/>
                <a:gd name="T16" fmla="*/ 0 60000 65536"/>
                <a:gd name="T17" fmla="*/ 0 60000 65536"/>
                <a:gd name="T18" fmla="*/ 0 w 208"/>
                <a:gd name="T19" fmla="*/ 0 h 300"/>
                <a:gd name="T20" fmla="*/ 208 w 208"/>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208" h="300">
                  <a:moveTo>
                    <a:pt x="124" y="37"/>
                  </a:moveTo>
                  <a:cubicBezTo>
                    <a:pt x="33" y="100"/>
                    <a:pt x="0" y="214"/>
                    <a:pt x="45" y="300"/>
                  </a:cubicBezTo>
                  <a:cubicBezTo>
                    <a:pt x="64" y="288"/>
                    <a:pt x="64" y="288"/>
                    <a:pt x="64" y="288"/>
                  </a:cubicBezTo>
                  <a:cubicBezTo>
                    <a:pt x="27" y="200"/>
                    <a:pt x="62" y="91"/>
                    <a:pt x="152" y="29"/>
                  </a:cubicBezTo>
                  <a:cubicBezTo>
                    <a:pt x="170" y="17"/>
                    <a:pt x="189" y="7"/>
                    <a:pt x="208" y="0"/>
                  </a:cubicBezTo>
                  <a:cubicBezTo>
                    <a:pt x="179" y="6"/>
                    <a:pt x="151" y="18"/>
                    <a:pt x="124" y="37"/>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81" name="Freeform 25"/>
            <p:cNvSpPr>
              <a:spLocks noChangeArrowheads="1"/>
            </p:cNvSpPr>
            <p:nvPr/>
          </p:nvSpPr>
          <p:spPr bwMode="auto">
            <a:xfrm>
              <a:off x="8009693" y="1250922"/>
              <a:ext cx="312737" cy="312738"/>
            </a:xfrm>
            <a:custGeom>
              <a:avLst/>
              <a:gdLst>
                <a:gd name="T0" fmla="*/ 92435 w 203"/>
                <a:gd name="T1" fmla="*/ 0 h 203"/>
                <a:gd name="T2" fmla="*/ 95516 w 203"/>
                <a:gd name="T3" fmla="*/ 110922 h 203"/>
                <a:gd name="T4" fmla="*/ 0 w 203"/>
                <a:gd name="T5" fmla="*/ 172545 h 203"/>
                <a:gd name="T6" fmla="*/ 106300 w 203"/>
                <a:gd name="T7" fmla="*/ 206438 h 203"/>
                <a:gd name="T8" fmla="*/ 135571 w 203"/>
                <a:gd name="T9" fmla="*/ 312738 h 203"/>
                <a:gd name="T10" fmla="*/ 201816 w 203"/>
                <a:gd name="T11" fmla="*/ 221844 h 203"/>
                <a:gd name="T12" fmla="*/ 312737 w 203"/>
                <a:gd name="T13" fmla="*/ 228006 h 203"/>
                <a:gd name="T14" fmla="*/ 246492 w 203"/>
                <a:gd name="T15" fmla="*/ 140193 h 203"/>
                <a:gd name="T16" fmla="*/ 286547 w 203"/>
                <a:gd name="T17" fmla="*/ 35433 h 203"/>
                <a:gd name="T18" fmla="*/ 180247 w 203"/>
                <a:gd name="T19" fmla="*/ 70867 h 203"/>
                <a:gd name="T20" fmla="*/ 92435 w 203"/>
                <a:gd name="T21" fmla="*/ 0 h 2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03"/>
                <a:gd name="T35" fmla="*/ 203 w 203"/>
                <a:gd name="T36" fmla="*/ 203 h 2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03">
                  <a:moveTo>
                    <a:pt x="60" y="0"/>
                  </a:moveTo>
                  <a:lnTo>
                    <a:pt x="62" y="72"/>
                  </a:lnTo>
                  <a:lnTo>
                    <a:pt x="0" y="112"/>
                  </a:lnTo>
                  <a:lnTo>
                    <a:pt x="69" y="134"/>
                  </a:lnTo>
                  <a:lnTo>
                    <a:pt x="88" y="203"/>
                  </a:lnTo>
                  <a:lnTo>
                    <a:pt x="131" y="144"/>
                  </a:lnTo>
                  <a:lnTo>
                    <a:pt x="203" y="148"/>
                  </a:lnTo>
                  <a:lnTo>
                    <a:pt x="160" y="91"/>
                  </a:lnTo>
                  <a:lnTo>
                    <a:pt x="186" y="23"/>
                  </a:lnTo>
                  <a:lnTo>
                    <a:pt x="117" y="46"/>
                  </a:lnTo>
                  <a:lnTo>
                    <a:pt x="60" y="0"/>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82" name="Freeform 26"/>
            <p:cNvSpPr>
              <a:spLocks noChangeArrowheads="1"/>
            </p:cNvSpPr>
            <p:nvPr/>
          </p:nvSpPr>
          <p:spPr bwMode="auto">
            <a:xfrm>
              <a:off x="7465180" y="1246160"/>
              <a:ext cx="706438" cy="398462"/>
            </a:xfrm>
            <a:custGeom>
              <a:avLst/>
              <a:gdLst>
                <a:gd name="T0" fmla="*/ 104083 w 319"/>
                <a:gd name="T1" fmla="*/ 223581 h 180"/>
                <a:gd name="T2" fmla="*/ 706438 w 319"/>
                <a:gd name="T3" fmla="*/ 121752 h 180"/>
                <a:gd name="T4" fmla="*/ 673220 w 319"/>
                <a:gd name="T5" fmla="*/ 159385 h 180"/>
                <a:gd name="T6" fmla="*/ 79723 w 319"/>
                <a:gd name="T7" fmla="*/ 283351 h 180"/>
                <a:gd name="T8" fmla="*/ 0 w 319"/>
                <a:gd name="T9" fmla="*/ 398462 h 180"/>
                <a:gd name="T10" fmla="*/ 104083 w 319"/>
                <a:gd name="T11" fmla="*/ 223581 h 180"/>
                <a:gd name="T12" fmla="*/ 0 60000 65536"/>
                <a:gd name="T13" fmla="*/ 0 60000 65536"/>
                <a:gd name="T14" fmla="*/ 0 60000 65536"/>
                <a:gd name="T15" fmla="*/ 0 60000 65536"/>
                <a:gd name="T16" fmla="*/ 0 60000 65536"/>
                <a:gd name="T17" fmla="*/ 0 60000 65536"/>
                <a:gd name="T18" fmla="*/ 0 w 319"/>
                <a:gd name="T19" fmla="*/ 0 h 180"/>
                <a:gd name="T20" fmla="*/ 319 w 319"/>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319" h="180">
                  <a:moveTo>
                    <a:pt x="47" y="101"/>
                  </a:moveTo>
                  <a:cubicBezTo>
                    <a:pt x="121" y="18"/>
                    <a:pt x="238" y="0"/>
                    <a:pt x="319" y="55"/>
                  </a:cubicBezTo>
                  <a:cubicBezTo>
                    <a:pt x="304" y="72"/>
                    <a:pt x="304" y="72"/>
                    <a:pt x="304" y="72"/>
                  </a:cubicBezTo>
                  <a:cubicBezTo>
                    <a:pt x="221" y="25"/>
                    <a:pt x="109" y="46"/>
                    <a:pt x="36" y="128"/>
                  </a:cubicBezTo>
                  <a:cubicBezTo>
                    <a:pt x="22" y="144"/>
                    <a:pt x="10" y="162"/>
                    <a:pt x="0" y="180"/>
                  </a:cubicBezTo>
                  <a:cubicBezTo>
                    <a:pt x="10" y="152"/>
                    <a:pt x="26" y="125"/>
                    <a:pt x="47" y="10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683" name="组合 8"/>
            <p:cNvGrpSpPr/>
            <p:nvPr/>
          </p:nvGrpSpPr>
          <p:grpSpPr bwMode="auto">
            <a:xfrm>
              <a:off x="4306055" y="1327122"/>
              <a:ext cx="219075" cy="195263"/>
              <a:chOff x="0" y="0"/>
              <a:chExt cx="220161" cy="195530"/>
            </a:xfrm>
          </p:grpSpPr>
          <p:sp>
            <p:nvSpPr>
              <p:cNvPr id="801" name="Freeform 20"/>
              <p:cNvSpPr>
                <a:spLocks noChangeArrowheads="1"/>
              </p:cNvSpPr>
              <p:nvPr/>
            </p:nvSpPr>
            <p:spPr bwMode="auto">
              <a:xfrm>
                <a:off x="113929" y="0"/>
                <a:ext cx="106232" cy="106232"/>
              </a:xfrm>
              <a:custGeom>
                <a:avLst/>
                <a:gdLst>
                  <a:gd name="T0" fmla="*/ 86314 w 48"/>
                  <a:gd name="T1" fmla="*/ 88527 h 48"/>
                  <a:gd name="T2" fmla="*/ 19919 w 48"/>
                  <a:gd name="T3" fmla="*/ 86314 h 48"/>
                  <a:gd name="T4" fmla="*/ 22132 w 48"/>
                  <a:gd name="T5" fmla="*/ 17705 h 48"/>
                  <a:gd name="T6" fmla="*/ 88527 w 48"/>
                  <a:gd name="T7" fmla="*/ 19919 h 48"/>
                  <a:gd name="T8" fmla="*/ 86314 w 48"/>
                  <a:gd name="T9" fmla="*/ 88527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39" y="40"/>
                    </a:moveTo>
                    <a:cubicBezTo>
                      <a:pt x="30" y="48"/>
                      <a:pt x="17" y="48"/>
                      <a:pt x="9" y="39"/>
                    </a:cubicBezTo>
                    <a:cubicBezTo>
                      <a:pt x="0" y="30"/>
                      <a:pt x="1" y="17"/>
                      <a:pt x="10" y="8"/>
                    </a:cubicBezTo>
                    <a:cubicBezTo>
                      <a:pt x="18" y="0"/>
                      <a:pt x="32" y="1"/>
                      <a:pt x="40" y="9"/>
                    </a:cubicBezTo>
                    <a:cubicBezTo>
                      <a:pt x="48" y="18"/>
                      <a:pt x="48" y="32"/>
                      <a:pt x="39" y="40"/>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802" name="Freeform 27"/>
              <p:cNvSpPr>
                <a:spLocks noChangeArrowheads="1"/>
              </p:cNvSpPr>
              <p:nvPr/>
            </p:nvSpPr>
            <p:spPr bwMode="auto">
              <a:xfrm>
                <a:off x="0" y="46189"/>
                <a:ext cx="181672" cy="149341"/>
              </a:xfrm>
              <a:custGeom>
                <a:avLst/>
                <a:gdLst>
                  <a:gd name="T0" fmla="*/ 62034 w 82"/>
                  <a:gd name="T1" fmla="*/ 144883 h 67"/>
                  <a:gd name="T2" fmla="*/ 175025 w 82"/>
                  <a:gd name="T3" fmla="*/ 0 h 67"/>
                  <a:gd name="T4" fmla="*/ 161732 w 82"/>
                  <a:gd name="T5" fmla="*/ 2229 h 67"/>
                  <a:gd name="T6" fmla="*/ 42095 w 82"/>
                  <a:gd name="T7" fmla="*/ 142654 h 67"/>
                  <a:gd name="T8" fmla="*/ 0 w 82"/>
                  <a:gd name="T9" fmla="*/ 147112 h 67"/>
                  <a:gd name="T10" fmla="*/ 62034 w 82"/>
                  <a:gd name="T11" fmla="*/ 144883 h 67"/>
                  <a:gd name="T12" fmla="*/ 0 60000 65536"/>
                  <a:gd name="T13" fmla="*/ 0 60000 65536"/>
                  <a:gd name="T14" fmla="*/ 0 60000 65536"/>
                  <a:gd name="T15" fmla="*/ 0 60000 65536"/>
                  <a:gd name="T16" fmla="*/ 0 60000 65536"/>
                  <a:gd name="T17" fmla="*/ 0 60000 65536"/>
                  <a:gd name="T18" fmla="*/ 0 w 82"/>
                  <a:gd name="T19" fmla="*/ 0 h 67"/>
                  <a:gd name="T20" fmla="*/ 82 w 82"/>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82" h="67">
                    <a:moveTo>
                      <a:pt x="28" y="65"/>
                    </a:moveTo>
                    <a:cubicBezTo>
                      <a:pt x="60" y="57"/>
                      <a:pt x="82" y="29"/>
                      <a:pt x="79" y="0"/>
                    </a:cubicBezTo>
                    <a:cubicBezTo>
                      <a:pt x="73" y="1"/>
                      <a:pt x="73" y="1"/>
                      <a:pt x="73" y="1"/>
                    </a:cubicBezTo>
                    <a:cubicBezTo>
                      <a:pt x="73" y="30"/>
                      <a:pt x="51" y="56"/>
                      <a:pt x="19" y="64"/>
                    </a:cubicBezTo>
                    <a:cubicBezTo>
                      <a:pt x="13" y="65"/>
                      <a:pt x="6" y="66"/>
                      <a:pt x="0" y="66"/>
                    </a:cubicBezTo>
                    <a:cubicBezTo>
                      <a:pt x="9" y="67"/>
                      <a:pt x="18" y="67"/>
                      <a:pt x="28" y="65"/>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684" name="Freeform 9"/>
            <p:cNvSpPr>
              <a:spLocks noChangeArrowheads="1"/>
            </p:cNvSpPr>
            <p:nvPr/>
          </p:nvSpPr>
          <p:spPr bwMode="auto">
            <a:xfrm>
              <a:off x="3936168" y="1100110"/>
              <a:ext cx="161925" cy="157162"/>
            </a:xfrm>
            <a:custGeom>
              <a:avLst/>
              <a:gdLst>
                <a:gd name="T0" fmla="*/ 137251 w 105"/>
                <a:gd name="T1" fmla="*/ 6163 h 102"/>
                <a:gd name="T2" fmla="*/ 121829 w 105"/>
                <a:gd name="T3" fmla="*/ 61632 h 102"/>
                <a:gd name="T4" fmla="*/ 161925 w 105"/>
                <a:gd name="T5" fmla="*/ 104775 h 102"/>
                <a:gd name="T6" fmla="*/ 103324 w 105"/>
                <a:gd name="T7" fmla="*/ 106315 h 102"/>
                <a:gd name="T8" fmla="*/ 75565 w 105"/>
                <a:gd name="T9" fmla="*/ 157162 h 102"/>
                <a:gd name="T10" fmla="*/ 55517 w 105"/>
                <a:gd name="T11" fmla="*/ 104775 h 102"/>
                <a:gd name="T12" fmla="*/ 0 w 105"/>
                <a:gd name="T13" fmla="*/ 90907 h 102"/>
                <a:gd name="T14" fmla="*/ 43180 w 105"/>
                <a:gd name="T15" fmla="*/ 55469 h 102"/>
                <a:gd name="T16" fmla="*/ 37011 w 105"/>
                <a:gd name="T17" fmla="*/ 0 h 102"/>
                <a:gd name="T18" fmla="*/ 86360 w 105"/>
                <a:gd name="T19" fmla="*/ 30816 h 102"/>
                <a:gd name="T20" fmla="*/ 137251 w 105"/>
                <a:gd name="T21" fmla="*/ 6163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102"/>
                <a:gd name="T35" fmla="*/ 105 w 105"/>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102">
                  <a:moveTo>
                    <a:pt x="89" y="4"/>
                  </a:moveTo>
                  <a:lnTo>
                    <a:pt x="79" y="40"/>
                  </a:lnTo>
                  <a:lnTo>
                    <a:pt x="105" y="68"/>
                  </a:lnTo>
                  <a:lnTo>
                    <a:pt x="67" y="69"/>
                  </a:lnTo>
                  <a:lnTo>
                    <a:pt x="49" y="102"/>
                  </a:lnTo>
                  <a:lnTo>
                    <a:pt x="36" y="68"/>
                  </a:lnTo>
                  <a:lnTo>
                    <a:pt x="0" y="59"/>
                  </a:lnTo>
                  <a:lnTo>
                    <a:pt x="28" y="36"/>
                  </a:lnTo>
                  <a:lnTo>
                    <a:pt x="24" y="0"/>
                  </a:lnTo>
                  <a:lnTo>
                    <a:pt x="56" y="20"/>
                  </a:lnTo>
                  <a:lnTo>
                    <a:pt x="89" y="4"/>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85" name="Freeform 29"/>
            <p:cNvSpPr>
              <a:spLocks noChangeArrowheads="1"/>
            </p:cNvSpPr>
            <p:nvPr/>
          </p:nvSpPr>
          <p:spPr bwMode="auto">
            <a:xfrm>
              <a:off x="3993318" y="1165197"/>
              <a:ext cx="115887" cy="331788"/>
            </a:xfrm>
            <a:custGeom>
              <a:avLst/>
              <a:gdLst>
                <a:gd name="T0" fmla="*/ 60172 w 52"/>
                <a:gd name="T1" fmla="*/ 264985 h 149"/>
                <a:gd name="T2" fmla="*/ 20057 w 52"/>
                <a:gd name="T3" fmla="*/ 0 h 149"/>
                <a:gd name="T4" fmla="*/ 11143 w 52"/>
                <a:gd name="T5" fmla="*/ 20041 h 149"/>
                <a:gd name="T6" fmla="*/ 37886 w 52"/>
                <a:gd name="T7" fmla="*/ 285026 h 149"/>
                <a:gd name="T8" fmla="*/ 0 w 52"/>
                <a:gd name="T9" fmla="*/ 331788 h 149"/>
                <a:gd name="T10" fmla="*/ 60172 w 52"/>
                <a:gd name="T11" fmla="*/ 264985 h 149"/>
                <a:gd name="T12" fmla="*/ 0 60000 65536"/>
                <a:gd name="T13" fmla="*/ 0 60000 65536"/>
                <a:gd name="T14" fmla="*/ 0 60000 65536"/>
                <a:gd name="T15" fmla="*/ 0 60000 65536"/>
                <a:gd name="T16" fmla="*/ 0 60000 65536"/>
                <a:gd name="T17" fmla="*/ 0 60000 65536"/>
                <a:gd name="T18" fmla="*/ 0 w 52"/>
                <a:gd name="T19" fmla="*/ 0 h 149"/>
                <a:gd name="T20" fmla="*/ 52 w 52"/>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52" h="149">
                  <a:moveTo>
                    <a:pt x="27" y="119"/>
                  </a:moveTo>
                  <a:cubicBezTo>
                    <a:pt x="52" y="78"/>
                    <a:pt x="43" y="26"/>
                    <a:pt x="9" y="0"/>
                  </a:cubicBezTo>
                  <a:cubicBezTo>
                    <a:pt x="5" y="9"/>
                    <a:pt x="5" y="9"/>
                    <a:pt x="5" y="9"/>
                  </a:cubicBezTo>
                  <a:cubicBezTo>
                    <a:pt x="35" y="37"/>
                    <a:pt x="41" y="86"/>
                    <a:pt x="17" y="128"/>
                  </a:cubicBezTo>
                  <a:cubicBezTo>
                    <a:pt x="12" y="136"/>
                    <a:pt x="7" y="143"/>
                    <a:pt x="0" y="149"/>
                  </a:cubicBezTo>
                  <a:cubicBezTo>
                    <a:pt x="11" y="142"/>
                    <a:pt x="20" y="132"/>
                    <a:pt x="27" y="119"/>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86" name="Freeform 30"/>
            <p:cNvSpPr>
              <a:spLocks noChangeArrowheads="1"/>
            </p:cNvSpPr>
            <p:nvPr/>
          </p:nvSpPr>
          <p:spPr bwMode="auto">
            <a:xfrm>
              <a:off x="8085893" y="6081685"/>
              <a:ext cx="282575" cy="274637"/>
            </a:xfrm>
            <a:custGeom>
              <a:avLst/>
              <a:gdLst>
                <a:gd name="T0" fmla="*/ 282575 w 183"/>
                <a:gd name="T1" fmla="*/ 109546 h 178"/>
                <a:gd name="T2" fmla="*/ 206913 w 183"/>
                <a:gd name="T3" fmla="*/ 174348 h 178"/>
                <a:gd name="T4" fmla="*/ 220810 w 183"/>
                <a:gd name="T5" fmla="*/ 274637 h 178"/>
                <a:gd name="T6" fmla="*/ 135883 w 183"/>
                <a:gd name="T7" fmla="*/ 220635 h 178"/>
                <a:gd name="T8" fmla="*/ 47868 w 183"/>
                <a:gd name="T9" fmla="*/ 265380 h 178"/>
                <a:gd name="T10" fmla="*/ 69486 w 183"/>
                <a:gd name="T11" fmla="*/ 166634 h 178"/>
                <a:gd name="T12" fmla="*/ 0 w 183"/>
                <a:gd name="T13" fmla="*/ 95660 h 178"/>
                <a:gd name="T14" fmla="*/ 100368 w 183"/>
                <a:gd name="T15" fmla="*/ 89488 h 178"/>
                <a:gd name="T16" fmla="*/ 145148 w 183"/>
                <a:gd name="T17" fmla="*/ 0 h 178"/>
                <a:gd name="T18" fmla="*/ 185295 w 183"/>
                <a:gd name="T19" fmla="*/ 94117 h 178"/>
                <a:gd name="T20" fmla="*/ 282575 w 183"/>
                <a:gd name="T21" fmla="*/ 109546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178"/>
                <a:gd name="T35" fmla="*/ 183 w 183"/>
                <a:gd name="T36" fmla="*/ 178 h 1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178">
                  <a:moveTo>
                    <a:pt x="183" y="71"/>
                  </a:moveTo>
                  <a:lnTo>
                    <a:pt x="134" y="113"/>
                  </a:lnTo>
                  <a:lnTo>
                    <a:pt x="143" y="178"/>
                  </a:lnTo>
                  <a:lnTo>
                    <a:pt x="88" y="143"/>
                  </a:lnTo>
                  <a:lnTo>
                    <a:pt x="31" y="172"/>
                  </a:lnTo>
                  <a:lnTo>
                    <a:pt x="45" y="108"/>
                  </a:lnTo>
                  <a:lnTo>
                    <a:pt x="0" y="62"/>
                  </a:lnTo>
                  <a:lnTo>
                    <a:pt x="65" y="58"/>
                  </a:lnTo>
                  <a:lnTo>
                    <a:pt x="94" y="0"/>
                  </a:lnTo>
                  <a:lnTo>
                    <a:pt x="120" y="61"/>
                  </a:lnTo>
                  <a:lnTo>
                    <a:pt x="183" y="71"/>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87" name="Freeform 36"/>
            <p:cNvSpPr>
              <a:spLocks noChangeArrowheads="1"/>
            </p:cNvSpPr>
            <p:nvPr/>
          </p:nvSpPr>
          <p:spPr bwMode="auto">
            <a:xfrm>
              <a:off x="7627105" y="5899122"/>
              <a:ext cx="598488" cy="346075"/>
            </a:xfrm>
            <a:custGeom>
              <a:avLst/>
              <a:gdLst>
                <a:gd name="T0" fmla="*/ 179546 w 270"/>
                <a:gd name="T1" fmla="*/ 2218 h 156"/>
                <a:gd name="T2" fmla="*/ 598488 w 270"/>
                <a:gd name="T3" fmla="*/ 346075 h 156"/>
                <a:gd name="T4" fmla="*/ 554156 w 270"/>
                <a:gd name="T5" fmla="*/ 346075 h 156"/>
                <a:gd name="T6" fmla="*/ 124131 w 270"/>
                <a:gd name="T7" fmla="*/ 19966 h 156"/>
                <a:gd name="T8" fmla="*/ 0 w 270"/>
                <a:gd name="T9" fmla="*/ 35495 h 156"/>
                <a:gd name="T10" fmla="*/ 179546 w 270"/>
                <a:gd name="T11" fmla="*/ 2218 h 156"/>
                <a:gd name="T12" fmla="*/ 0 60000 65536"/>
                <a:gd name="T13" fmla="*/ 0 60000 65536"/>
                <a:gd name="T14" fmla="*/ 0 60000 65536"/>
                <a:gd name="T15" fmla="*/ 0 60000 65536"/>
                <a:gd name="T16" fmla="*/ 0 60000 65536"/>
                <a:gd name="T17" fmla="*/ 0 60000 65536"/>
                <a:gd name="T18" fmla="*/ 0 w 270"/>
                <a:gd name="T19" fmla="*/ 0 h 156"/>
                <a:gd name="T20" fmla="*/ 270 w 270"/>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70" h="156">
                  <a:moveTo>
                    <a:pt x="81" y="1"/>
                  </a:moveTo>
                  <a:cubicBezTo>
                    <a:pt x="180" y="2"/>
                    <a:pt x="260" y="70"/>
                    <a:pt x="270" y="156"/>
                  </a:cubicBezTo>
                  <a:cubicBezTo>
                    <a:pt x="250" y="156"/>
                    <a:pt x="250" y="156"/>
                    <a:pt x="250" y="156"/>
                  </a:cubicBezTo>
                  <a:cubicBezTo>
                    <a:pt x="233" y="73"/>
                    <a:pt x="153" y="10"/>
                    <a:pt x="56" y="9"/>
                  </a:cubicBezTo>
                  <a:cubicBezTo>
                    <a:pt x="37" y="9"/>
                    <a:pt x="18" y="11"/>
                    <a:pt x="0" y="16"/>
                  </a:cubicBezTo>
                  <a:cubicBezTo>
                    <a:pt x="25" y="6"/>
                    <a:pt x="52" y="0"/>
                    <a:pt x="81" y="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88" name="Freeform 31"/>
            <p:cNvSpPr>
              <a:spLocks noChangeArrowheads="1"/>
            </p:cNvSpPr>
            <p:nvPr/>
          </p:nvSpPr>
          <p:spPr bwMode="auto">
            <a:xfrm>
              <a:off x="6984168" y="5929285"/>
              <a:ext cx="209550" cy="212725"/>
            </a:xfrm>
            <a:custGeom>
              <a:avLst/>
              <a:gdLst>
                <a:gd name="T0" fmla="*/ 209550 w 136"/>
                <a:gd name="T1" fmla="*/ 117153 h 138"/>
                <a:gd name="T2" fmla="*/ 138673 w 136"/>
                <a:gd name="T3" fmla="*/ 140275 h 138"/>
                <a:gd name="T4" fmla="*/ 118642 w 136"/>
                <a:gd name="T5" fmla="*/ 212725 h 138"/>
                <a:gd name="T6" fmla="*/ 75500 w 136"/>
                <a:gd name="T7" fmla="*/ 151066 h 138"/>
                <a:gd name="T8" fmla="*/ 0 w 136"/>
                <a:gd name="T9" fmla="*/ 155690 h 138"/>
                <a:gd name="T10" fmla="*/ 44683 w 136"/>
                <a:gd name="T11" fmla="*/ 94031 h 138"/>
                <a:gd name="T12" fmla="*/ 18490 w 136"/>
                <a:gd name="T13" fmla="*/ 24664 h 138"/>
                <a:gd name="T14" fmla="*/ 89367 w 136"/>
                <a:gd name="T15" fmla="*/ 49328 h 138"/>
                <a:gd name="T16" fmla="*/ 146377 w 136"/>
                <a:gd name="T17" fmla="*/ 0 h 138"/>
                <a:gd name="T18" fmla="*/ 146377 w 136"/>
                <a:gd name="T19" fmla="*/ 75533 h 138"/>
                <a:gd name="T20" fmla="*/ 209550 w 136"/>
                <a:gd name="T21" fmla="*/ 117153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
                <a:gd name="T34" fmla="*/ 0 h 138"/>
                <a:gd name="T35" fmla="*/ 136 w 136"/>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 h="138">
                  <a:moveTo>
                    <a:pt x="136" y="76"/>
                  </a:moveTo>
                  <a:lnTo>
                    <a:pt x="90" y="91"/>
                  </a:lnTo>
                  <a:lnTo>
                    <a:pt x="77" y="138"/>
                  </a:lnTo>
                  <a:lnTo>
                    <a:pt x="49" y="98"/>
                  </a:lnTo>
                  <a:lnTo>
                    <a:pt x="0" y="101"/>
                  </a:lnTo>
                  <a:lnTo>
                    <a:pt x="29" y="61"/>
                  </a:lnTo>
                  <a:lnTo>
                    <a:pt x="12" y="16"/>
                  </a:lnTo>
                  <a:lnTo>
                    <a:pt x="58" y="32"/>
                  </a:lnTo>
                  <a:lnTo>
                    <a:pt x="95" y="0"/>
                  </a:lnTo>
                  <a:lnTo>
                    <a:pt x="95" y="49"/>
                  </a:lnTo>
                  <a:lnTo>
                    <a:pt x="136" y="76"/>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89" name="Freeform 37"/>
            <p:cNvSpPr>
              <a:spLocks noChangeArrowheads="1"/>
            </p:cNvSpPr>
            <p:nvPr/>
          </p:nvSpPr>
          <p:spPr bwMode="auto">
            <a:xfrm>
              <a:off x="7088943" y="5762597"/>
              <a:ext cx="146050" cy="268288"/>
            </a:xfrm>
            <a:custGeom>
              <a:avLst/>
              <a:gdLst>
                <a:gd name="T0" fmla="*/ 141624 w 66"/>
                <a:gd name="T1" fmla="*/ 76968 h 122"/>
                <a:gd name="T2" fmla="*/ 2213 w 66"/>
                <a:gd name="T3" fmla="*/ 268288 h 122"/>
                <a:gd name="T4" fmla="*/ 0 w 66"/>
                <a:gd name="T5" fmla="*/ 248496 h 122"/>
                <a:gd name="T6" fmla="*/ 132773 w 66"/>
                <a:gd name="T7" fmla="*/ 54977 h 122"/>
                <a:gd name="T8" fmla="*/ 123921 w 66"/>
                <a:gd name="T9" fmla="*/ 0 h 122"/>
                <a:gd name="T10" fmla="*/ 141624 w 66"/>
                <a:gd name="T11" fmla="*/ 76968 h 122"/>
                <a:gd name="T12" fmla="*/ 0 60000 65536"/>
                <a:gd name="T13" fmla="*/ 0 60000 65536"/>
                <a:gd name="T14" fmla="*/ 0 60000 65536"/>
                <a:gd name="T15" fmla="*/ 0 60000 65536"/>
                <a:gd name="T16" fmla="*/ 0 60000 65536"/>
                <a:gd name="T17" fmla="*/ 0 60000 65536"/>
                <a:gd name="T18" fmla="*/ 0 w 66"/>
                <a:gd name="T19" fmla="*/ 0 h 122"/>
                <a:gd name="T20" fmla="*/ 66 w 66"/>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66" h="122">
                  <a:moveTo>
                    <a:pt x="64" y="35"/>
                  </a:moveTo>
                  <a:cubicBezTo>
                    <a:pt x="66" y="79"/>
                    <a:pt x="38" y="116"/>
                    <a:pt x="1" y="122"/>
                  </a:cubicBezTo>
                  <a:cubicBezTo>
                    <a:pt x="0" y="113"/>
                    <a:pt x="0" y="113"/>
                    <a:pt x="0" y="113"/>
                  </a:cubicBezTo>
                  <a:cubicBezTo>
                    <a:pt x="36" y="104"/>
                    <a:pt x="62" y="67"/>
                    <a:pt x="60" y="25"/>
                  </a:cubicBezTo>
                  <a:cubicBezTo>
                    <a:pt x="60" y="16"/>
                    <a:pt x="58" y="8"/>
                    <a:pt x="56" y="0"/>
                  </a:cubicBezTo>
                  <a:cubicBezTo>
                    <a:pt x="61" y="11"/>
                    <a:pt x="64" y="23"/>
                    <a:pt x="64" y="35"/>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90" name="Freeform 32"/>
            <p:cNvSpPr>
              <a:spLocks noChangeArrowheads="1"/>
            </p:cNvSpPr>
            <p:nvPr/>
          </p:nvSpPr>
          <p:spPr bwMode="auto">
            <a:xfrm>
              <a:off x="8004930" y="5400647"/>
              <a:ext cx="228600" cy="227013"/>
            </a:xfrm>
            <a:custGeom>
              <a:avLst/>
              <a:gdLst>
                <a:gd name="T0" fmla="*/ 228600 w 103"/>
                <a:gd name="T1" fmla="*/ 178525 h 103"/>
                <a:gd name="T2" fmla="*/ 179773 w 103"/>
                <a:gd name="T3" fmla="*/ 0 h 103"/>
                <a:gd name="T4" fmla="*/ 0 w 103"/>
                <a:gd name="T5" fmla="*/ 48488 h 103"/>
                <a:gd name="T6" fmla="*/ 48827 w 103"/>
                <a:gd name="T7" fmla="*/ 227013 h 103"/>
                <a:gd name="T8" fmla="*/ 228600 w 103"/>
                <a:gd name="T9" fmla="*/ 178525 h 103"/>
                <a:gd name="T10" fmla="*/ 0 60000 65536"/>
                <a:gd name="T11" fmla="*/ 0 60000 65536"/>
                <a:gd name="T12" fmla="*/ 0 60000 65536"/>
                <a:gd name="T13" fmla="*/ 0 60000 65536"/>
                <a:gd name="T14" fmla="*/ 0 60000 65536"/>
                <a:gd name="T15" fmla="*/ 0 w 103"/>
                <a:gd name="T16" fmla="*/ 0 h 103"/>
                <a:gd name="T17" fmla="*/ 103 w 103"/>
                <a:gd name="T18" fmla="*/ 103 h 103"/>
              </a:gdLst>
              <a:ahLst/>
              <a:cxnLst>
                <a:cxn ang="T10">
                  <a:pos x="T0" y="T1"/>
                </a:cxn>
                <a:cxn ang="T11">
                  <a:pos x="T2" y="T3"/>
                </a:cxn>
                <a:cxn ang="T12">
                  <a:pos x="T4" y="T5"/>
                </a:cxn>
                <a:cxn ang="T13">
                  <a:pos x="T6" y="T7"/>
                </a:cxn>
                <a:cxn ang="T14">
                  <a:pos x="T8" y="T9"/>
                </a:cxn>
              </a:cxnLst>
              <a:rect l="T15" t="T16" r="T17" b="T18"/>
              <a:pathLst>
                <a:path w="103" h="103">
                  <a:moveTo>
                    <a:pt x="103" y="81"/>
                  </a:moveTo>
                  <a:cubicBezTo>
                    <a:pt x="75" y="65"/>
                    <a:pt x="65" y="28"/>
                    <a:pt x="81" y="0"/>
                  </a:cubicBezTo>
                  <a:cubicBezTo>
                    <a:pt x="65" y="28"/>
                    <a:pt x="29" y="38"/>
                    <a:pt x="0" y="22"/>
                  </a:cubicBezTo>
                  <a:cubicBezTo>
                    <a:pt x="29" y="38"/>
                    <a:pt x="39" y="75"/>
                    <a:pt x="22" y="103"/>
                  </a:cubicBezTo>
                  <a:cubicBezTo>
                    <a:pt x="39" y="75"/>
                    <a:pt x="75" y="65"/>
                    <a:pt x="103" y="8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91" name="Freeform 38"/>
            <p:cNvSpPr>
              <a:spLocks noChangeArrowheads="1"/>
            </p:cNvSpPr>
            <p:nvPr/>
          </p:nvSpPr>
          <p:spPr bwMode="auto">
            <a:xfrm>
              <a:off x="7709655" y="5321272"/>
              <a:ext cx="425450" cy="169863"/>
            </a:xfrm>
            <a:custGeom>
              <a:avLst/>
              <a:gdLst>
                <a:gd name="T0" fmla="*/ 97499 w 192"/>
                <a:gd name="T1" fmla="*/ 46936 h 76"/>
                <a:gd name="T2" fmla="*/ 425450 w 192"/>
                <a:gd name="T3" fmla="*/ 160923 h 76"/>
                <a:gd name="T4" fmla="*/ 398859 w 192"/>
                <a:gd name="T5" fmla="*/ 169863 h 76"/>
                <a:gd name="T6" fmla="*/ 68692 w 192"/>
                <a:gd name="T7" fmla="*/ 71521 h 76"/>
                <a:gd name="T8" fmla="*/ 0 w 192"/>
                <a:gd name="T9" fmla="*/ 107282 h 76"/>
                <a:gd name="T10" fmla="*/ 97499 w 192"/>
                <a:gd name="T11" fmla="*/ 46936 h 76"/>
                <a:gd name="T12" fmla="*/ 0 60000 65536"/>
                <a:gd name="T13" fmla="*/ 0 60000 65536"/>
                <a:gd name="T14" fmla="*/ 0 60000 65536"/>
                <a:gd name="T15" fmla="*/ 0 60000 65536"/>
                <a:gd name="T16" fmla="*/ 0 60000 65536"/>
                <a:gd name="T17" fmla="*/ 0 60000 65536"/>
                <a:gd name="T18" fmla="*/ 0 w 192"/>
                <a:gd name="T19" fmla="*/ 0 h 76"/>
                <a:gd name="T20" fmla="*/ 192 w 192"/>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192" h="76">
                  <a:moveTo>
                    <a:pt x="44" y="21"/>
                  </a:moveTo>
                  <a:cubicBezTo>
                    <a:pt x="103" y="0"/>
                    <a:pt x="167" y="22"/>
                    <a:pt x="192" y="72"/>
                  </a:cubicBezTo>
                  <a:cubicBezTo>
                    <a:pt x="180" y="76"/>
                    <a:pt x="180" y="76"/>
                    <a:pt x="180" y="76"/>
                  </a:cubicBezTo>
                  <a:cubicBezTo>
                    <a:pt x="151" y="30"/>
                    <a:pt x="89" y="11"/>
                    <a:pt x="31" y="32"/>
                  </a:cubicBezTo>
                  <a:cubicBezTo>
                    <a:pt x="20" y="36"/>
                    <a:pt x="9" y="42"/>
                    <a:pt x="0" y="48"/>
                  </a:cubicBezTo>
                  <a:cubicBezTo>
                    <a:pt x="12" y="37"/>
                    <a:pt x="27" y="28"/>
                    <a:pt x="44" y="21"/>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92" name="Oval 39"/>
            <p:cNvSpPr>
              <a:spLocks noChangeArrowheads="1"/>
            </p:cNvSpPr>
            <p:nvPr/>
          </p:nvSpPr>
          <p:spPr bwMode="auto">
            <a:xfrm>
              <a:off x="3653593" y="1360460"/>
              <a:ext cx="4573587" cy="4575175"/>
            </a:xfrm>
            <a:prstGeom prst="ellipse">
              <a:avLst/>
            </a:prstGeom>
            <a:solidFill>
              <a:srgbClr val="D65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93" name="Oval 40">
              <a:hlinkClick r:id="rId2"/>
            </p:cNvPr>
            <p:cNvSpPr>
              <a:spLocks noChangeArrowheads="1"/>
            </p:cNvSpPr>
            <p:nvPr/>
          </p:nvSpPr>
          <p:spPr bwMode="auto">
            <a:xfrm>
              <a:off x="3653593" y="1360460"/>
              <a:ext cx="4573587" cy="4575175"/>
            </a:xfrm>
            <a:prstGeom prst="ellipse">
              <a:avLst/>
            </a:pr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94" name="Oval 41">
              <a:hlinkClick r:id="rId2"/>
            </p:cNvPr>
            <p:cNvSpPr>
              <a:spLocks noChangeArrowheads="1"/>
            </p:cNvSpPr>
            <p:nvPr/>
          </p:nvSpPr>
          <p:spPr bwMode="auto">
            <a:xfrm>
              <a:off x="3756780" y="1463647"/>
              <a:ext cx="4367213" cy="4368800"/>
            </a:xfrm>
            <a:prstGeom prst="ellipse">
              <a:avLst/>
            </a:pr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95" name="Oval 42"/>
            <p:cNvSpPr>
              <a:spLocks noChangeArrowheads="1"/>
            </p:cNvSpPr>
            <p:nvPr/>
          </p:nvSpPr>
          <p:spPr bwMode="auto">
            <a:xfrm>
              <a:off x="4037768" y="1744635"/>
              <a:ext cx="3805237" cy="3806825"/>
            </a:xfrm>
            <a:prstGeom prst="ellipse">
              <a:avLst/>
            </a:pr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696" name="组合 2"/>
            <p:cNvGrpSpPr/>
            <p:nvPr/>
          </p:nvGrpSpPr>
          <p:grpSpPr bwMode="auto">
            <a:xfrm rot="-2840649">
              <a:off x="4129842" y="1847823"/>
              <a:ext cx="3654425" cy="3657600"/>
              <a:chOff x="0" y="0"/>
              <a:chExt cx="3654426" cy="3656013"/>
            </a:xfrm>
          </p:grpSpPr>
          <p:sp>
            <p:nvSpPr>
              <p:cNvPr id="729" name="Oval 43"/>
              <p:cNvSpPr>
                <a:spLocks noChangeArrowheads="1"/>
              </p:cNvSpPr>
              <p:nvPr/>
            </p:nvSpPr>
            <p:spPr bwMode="auto">
              <a:xfrm>
                <a:off x="0" y="0"/>
                <a:ext cx="3654425" cy="3656013"/>
              </a:xfrm>
              <a:prstGeom prst="ellipse">
                <a:avLst/>
              </a:pr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30" name="Freeform 44"/>
              <p:cNvSpPr>
                <a:spLocks noChangeArrowheads="1"/>
              </p:cNvSpPr>
              <p:nvPr/>
            </p:nvSpPr>
            <p:spPr bwMode="auto">
              <a:xfrm>
                <a:off x="277813" y="2797175"/>
                <a:ext cx="581025" cy="581025"/>
              </a:xfrm>
              <a:custGeom>
                <a:avLst/>
                <a:gdLst>
                  <a:gd name="T0" fmla="*/ 491813 w 254"/>
                  <a:gd name="T1" fmla="*/ 521550 h 254"/>
                  <a:gd name="T2" fmla="*/ 59475 w 254"/>
                  <a:gd name="T3" fmla="*/ 89213 h 254"/>
                  <a:gd name="T4" fmla="*/ 0 w 254"/>
                  <a:gd name="T5" fmla="*/ 0 h 254"/>
                  <a:gd name="T6" fmla="*/ 581025 w 254"/>
                  <a:gd name="T7" fmla="*/ 581025 h 254"/>
                  <a:gd name="T8" fmla="*/ 491813 w 254"/>
                  <a:gd name="T9" fmla="*/ 521550 h 254"/>
                  <a:gd name="T10" fmla="*/ 0 60000 65536"/>
                  <a:gd name="T11" fmla="*/ 0 60000 65536"/>
                  <a:gd name="T12" fmla="*/ 0 60000 65536"/>
                  <a:gd name="T13" fmla="*/ 0 60000 65536"/>
                  <a:gd name="T14" fmla="*/ 0 60000 65536"/>
                  <a:gd name="T15" fmla="*/ 0 w 254"/>
                  <a:gd name="T16" fmla="*/ 0 h 254"/>
                  <a:gd name="T17" fmla="*/ 254 w 254"/>
                  <a:gd name="T18" fmla="*/ 254 h 254"/>
                </a:gdLst>
                <a:ahLst/>
                <a:cxnLst>
                  <a:cxn ang="T10">
                    <a:pos x="T0" y="T1"/>
                  </a:cxn>
                  <a:cxn ang="T11">
                    <a:pos x="T2" y="T3"/>
                  </a:cxn>
                  <a:cxn ang="T12">
                    <a:pos x="T4" y="T5"/>
                  </a:cxn>
                  <a:cxn ang="T13">
                    <a:pos x="T6" y="T7"/>
                  </a:cxn>
                  <a:cxn ang="T14">
                    <a:pos x="T8" y="T9"/>
                  </a:cxn>
                </a:cxnLst>
                <a:rect l="T15" t="T16" r="T17" b="T18"/>
                <a:pathLst>
                  <a:path w="254" h="254">
                    <a:moveTo>
                      <a:pt x="215" y="228"/>
                    </a:moveTo>
                    <a:cubicBezTo>
                      <a:pt x="26" y="39"/>
                      <a:pt x="26" y="39"/>
                      <a:pt x="26" y="39"/>
                    </a:cubicBezTo>
                    <a:cubicBezTo>
                      <a:pt x="17" y="26"/>
                      <a:pt x="8" y="13"/>
                      <a:pt x="0" y="0"/>
                    </a:cubicBezTo>
                    <a:cubicBezTo>
                      <a:pt x="254" y="254"/>
                      <a:pt x="254" y="254"/>
                      <a:pt x="254" y="254"/>
                    </a:cubicBezTo>
                    <a:cubicBezTo>
                      <a:pt x="241" y="246"/>
                      <a:pt x="228" y="237"/>
                      <a:pt x="215" y="22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31" name="Freeform 45"/>
              <p:cNvSpPr>
                <a:spLocks noChangeArrowheads="1"/>
              </p:cNvSpPr>
              <p:nvPr/>
            </p:nvSpPr>
            <p:spPr bwMode="auto">
              <a:xfrm>
                <a:off x="185738" y="2632075"/>
                <a:ext cx="839788" cy="839788"/>
              </a:xfrm>
              <a:custGeom>
                <a:avLst/>
                <a:gdLst>
                  <a:gd name="T0" fmla="*/ 778005 w 367"/>
                  <a:gd name="T1" fmla="*/ 807752 h 367"/>
                  <a:gd name="T2" fmla="*/ 29747 w 367"/>
                  <a:gd name="T3" fmla="*/ 59495 h 367"/>
                  <a:gd name="T4" fmla="*/ 0 w 367"/>
                  <a:gd name="T5" fmla="*/ 0 h 367"/>
                  <a:gd name="T6" fmla="*/ 839788 w 367"/>
                  <a:gd name="T7" fmla="*/ 839788 h 367"/>
                  <a:gd name="T8" fmla="*/ 778005 w 367"/>
                  <a:gd name="T9" fmla="*/ 807752 h 367"/>
                  <a:gd name="T10" fmla="*/ 0 60000 65536"/>
                  <a:gd name="T11" fmla="*/ 0 60000 65536"/>
                  <a:gd name="T12" fmla="*/ 0 60000 65536"/>
                  <a:gd name="T13" fmla="*/ 0 60000 65536"/>
                  <a:gd name="T14" fmla="*/ 0 60000 65536"/>
                  <a:gd name="T15" fmla="*/ 0 w 367"/>
                  <a:gd name="T16" fmla="*/ 0 h 367"/>
                  <a:gd name="T17" fmla="*/ 367 w 367"/>
                  <a:gd name="T18" fmla="*/ 367 h 367"/>
                </a:gdLst>
                <a:ahLst/>
                <a:cxnLst>
                  <a:cxn ang="T10">
                    <a:pos x="T0" y="T1"/>
                  </a:cxn>
                  <a:cxn ang="T11">
                    <a:pos x="T2" y="T3"/>
                  </a:cxn>
                  <a:cxn ang="T12">
                    <a:pos x="T4" y="T5"/>
                  </a:cxn>
                  <a:cxn ang="T13">
                    <a:pos x="T6" y="T7"/>
                  </a:cxn>
                  <a:cxn ang="T14">
                    <a:pos x="T8" y="T9"/>
                  </a:cxn>
                </a:cxnLst>
                <a:rect l="T15" t="T16" r="T17" b="T18"/>
                <a:pathLst>
                  <a:path w="367" h="367">
                    <a:moveTo>
                      <a:pt x="340" y="353"/>
                    </a:moveTo>
                    <a:cubicBezTo>
                      <a:pt x="13" y="26"/>
                      <a:pt x="13" y="26"/>
                      <a:pt x="13" y="26"/>
                    </a:cubicBezTo>
                    <a:cubicBezTo>
                      <a:pt x="9" y="17"/>
                      <a:pt x="4" y="9"/>
                      <a:pt x="0" y="0"/>
                    </a:cubicBezTo>
                    <a:cubicBezTo>
                      <a:pt x="367" y="367"/>
                      <a:pt x="367" y="367"/>
                      <a:pt x="367" y="367"/>
                    </a:cubicBezTo>
                    <a:cubicBezTo>
                      <a:pt x="358" y="362"/>
                      <a:pt x="349" y="358"/>
                      <a:pt x="340" y="35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32" name="Freeform 46"/>
              <p:cNvSpPr>
                <a:spLocks noChangeArrowheads="1"/>
              </p:cNvSpPr>
              <p:nvPr/>
            </p:nvSpPr>
            <p:spPr bwMode="auto">
              <a:xfrm>
                <a:off x="127000" y="2498725"/>
                <a:ext cx="1028700" cy="1030288"/>
              </a:xfrm>
              <a:custGeom>
                <a:avLst/>
                <a:gdLst>
                  <a:gd name="T0" fmla="*/ 978408 w 450"/>
                  <a:gd name="T1" fmla="*/ 1009682 h 450"/>
                  <a:gd name="T2" fmla="*/ 20574 w 450"/>
                  <a:gd name="T3" fmla="*/ 50370 h 450"/>
                  <a:gd name="T4" fmla="*/ 0 w 450"/>
                  <a:gd name="T5" fmla="*/ 0 h 450"/>
                  <a:gd name="T6" fmla="*/ 1028700 w 450"/>
                  <a:gd name="T7" fmla="*/ 1030288 h 450"/>
                  <a:gd name="T8" fmla="*/ 978408 w 450"/>
                  <a:gd name="T9" fmla="*/ 1009682 h 450"/>
                  <a:gd name="T10" fmla="*/ 0 60000 65536"/>
                  <a:gd name="T11" fmla="*/ 0 60000 65536"/>
                  <a:gd name="T12" fmla="*/ 0 60000 65536"/>
                  <a:gd name="T13" fmla="*/ 0 60000 65536"/>
                  <a:gd name="T14" fmla="*/ 0 60000 65536"/>
                  <a:gd name="T15" fmla="*/ 0 w 450"/>
                  <a:gd name="T16" fmla="*/ 0 h 450"/>
                  <a:gd name="T17" fmla="*/ 450 w 450"/>
                  <a:gd name="T18" fmla="*/ 450 h 450"/>
                </a:gdLst>
                <a:ahLst/>
                <a:cxnLst>
                  <a:cxn ang="T10">
                    <a:pos x="T0" y="T1"/>
                  </a:cxn>
                  <a:cxn ang="T11">
                    <a:pos x="T2" y="T3"/>
                  </a:cxn>
                  <a:cxn ang="T12">
                    <a:pos x="T4" y="T5"/>
                  </a:cxn>
                  <a:cxn ang="T13">
                    <a:pos x="T6" y="T7"/>
                  </a:cxn>
                  <a:cxn ang="T14">
                    <a:pos x="T8" y="T9"/>
                  </a:cxn>
                </a:cxnLst>
                <a:rect l="T15" t="T16" r="T17" b="T18"/>
                <a:pathLst>
                  <a:path w="450" h="450">
                    <a:moveTo>
                      <a:pt x="428" y="441"/>
                    </a:moveTo>
                    <a:cubicBezTo>
                      <a:pt x="9" y="22"/>
                      <a:pt x="9" y="22"/>
                      <a:pt x="9" y="22"/>
                    </a:cubicBezTo>
                    <a:cubicBezTo>
                      <a:pt x="6" y="15"/>
                      <a:pt x="3" y="7"/>
                      <a:pt x="0" y="0"/>
                    </a:cubicBezTo>
                    <a:cubicBezTo>
                      <a:pt x="450" y="450"/>
                      <a:pt x="450" y="450"/>
                      <a:pt x="450" y="450"/>
                    </a:cubicBezTo>
                    <a:cubicBezTo>
                      <a:pt x="443" y="447"/>
                      <a:pt x="436" y="444"/>
                      <a:pt x="428" y="44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33" name="Freeform 47"/>
              <p:cNvSpPr>
                <a:spLocks noChangeArrowheads="1"/>
              </p:cNvSpPr>
              <p:nvPr/>
            </p:nvSpPr>
            <p:spPr bwMode="auto">
              <a:xfrm>
                <a:off x="85725" y="2384425"/>
                <a:ext cx="1184275" cy="1185863"/>
              </a:xfrm>
              <a:custGeom>
                <a:avLst/>
                <a:gdLst>
                  <a:gd name="T0" fmla="*/ 1140836 w 518"/>
                  <a:gd name="T1" fmla="*/ 1169838 h 518"/>
                  <a:gd name="T2" fmla="*/ 16004 w 518"/>
                  <a:gd name="T3" fmla="*/ 43497 h 518"/>
                  <a:gd name="T4" fmla="*/ 0 w 518"/>
                  <a:gd name="T5" fmla="*/ 0 h 518"/>
                  <a:gd name="T6" fmla="*/ 1184275 w 518"/>
                  <a:gd name="T7" fmla="*/ 1185863 h 518"/>
                  <a:gd name="T8" fmla="*/ 1140836 w 518"/>
                  <a:gd name="T9" fmla="*/ 1169838 h 518"/>
                  <a:gd name="T10" fmla="*/ 0 60000 65536"/>
                  <a:gd name="T11" fmla="*/ 0 60000 65536"/>
                  <a:gd name="T12" fmla="*/ 0 60000 65536"/>
                  <a:gd name="T13" fmla="*/ 0 60000 65536"/>
                  <a:gd name="T14" fmla="*/ 0 60000 65536"/>
                  <a:gd name="T15" fmla="*/ 0 w 518"/>
                  <a:gd name="T16" fmla="*/ 0 h 518"/>
                  <a:gd name="T17" fmla="*/ 518 w 518"/>
                  <a:gd name="T18" fmla="*/ 518 h 518"/>
                </a:gdLst>
                <a:ahLst/>
                <a:cxnLst>
                  <a:cxn ang="T10">
                    <a:pos x="T0" y="T1"/>
                  </a:cxn>
                  <a:cxn ang="T11">
                    <a:pos x="T2" y="T3"/>
                  </a:cxn>
                  <a:cxn ang="T12">
                    <a:pos x="T4" y="T5"/>
                  </a:cxn>
                  <a:cxn ang="T13">
                    <a:pos x="T6" y="T7"/>
                  </a:cxn>
                  <a:cxn ang="T14">
                    <a:pos x="T8" y="T9"/>
                  </a:cxn>
                </a:cxnLst>
                <a:rect l="T15" t="T16" r="T17" b="T18"/>
                <a:pathLst>
                  <a:path w="518" h="518">
                    <a:moveTo>
                      <a:pt x="499" y="511"/>
                    </a:moveTo>
                    <a:cubicBezTo>
                      <a:pt x="7" y="19"/>
                      <a:pt x="7" y="19"/>
                      <a:pt x="7" y="19"/>
                    </a:cubicBezTo>
                    <a:cubicBezTo>
                      <a:pt x="5" y="13"/>
                      <a:pt x="3" y="6"/>
                      <a:pt x="0" y="0"/>
                    </a:cubicBezTo>
                    <a:cubicBezTo>
                      <a:pt x="518" y="518"/>
                      <a:pt x="518" y="518"/>
                      <a:pt x="518" y="518"/>
                    </a:cubicBezTo>
                    <a:cubicBezTo>
                      <a:pt x="512" y="516"/>
                      <a:pt x="505" y="514"/>
                      <a:pt x="499" y="5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34" name="Freeform 48"/>
              <p:cNvSpPr>
                <a:spLocks noChangeArrowheads="1"/>
              </p:cNvSpPr>
              <p:nvPr/>
            </p:nvSpPr>
            <p:spPr bwMode="auto">
              <a:xfrm>
                <a:off x="57150" y="2282825"/>
                <a:ext cx="1317625" cy="1316038"/>
              </a:xfrm>
              <a:custGeom>
                <a:avLst/>
                <a:gdLst>
                  <a:gd name="T0" fmla="*/ 1276449 w 576"/>
                  <a:gd name="T1" fmla="*/ 1304614 h 576"/>
                  <a:gd name="T2" fmla="*/ 9150 w 576"/>
                  <a:gd name="T3" fmla="*/ 41126 h 576"/>
                  <a:gd name="T4" fmla="*/ 0 w 576"/>
                  <a:gd name="T5" fmla="*/ 0 h 576"/>
                  <a:gd name="T6" fmla="*/ 1317625 w 576"/>
                  <a:gd name="T7" fmla="*/ 1316038 h 576"/>
                  <a:gd name="T8" fmla="*/ 1276449 w 576"/>
                  <a:gd name="T9" fmla="*/ 1304614 h 576"/>
                  <a:gd name="T10" fmla="*/ 0 60000 65536"/>
                  <a:gd name="T11" fmla="*/ 0 60000 65536"/>
                  <a:gd name="T12" fmla="*/ 0 60000 65536"/>
                  <a:gd name="T13" fmla="*/ 0 60000 65536"/>
                  <a:gd name="T14" fmla="*/ 0 60000 65536"/>
                  <a:gd name="T15" fmla="*/ 0 w 576"/>
                  <a:gd name="T16" fmla="*/ 0 h 576"/>
                  <a:gd name="T17" fmla="*/ 576 w 576"/>
                  <a:gd name="T18" fmla="*/ 576 h 576"/>
                </a:gdLst>
                <a:ahLst/>
                <a:cxnLst>
                  <a:cxn ang="T10">
                    <a:pos x="T0" y="T1"/>
                  </a:cxn>
                  <a:cxn ang="T11">
                    <a:pos x="T2" y="T3"/>
                  </a:cxn>
                  <a:cxn ang="T12">
                    <a:pos x="T4" y="T5"/>
                  </a:cxn>
                  <a:cxn ang="T13">
                    <a:pos x="T6" y="T7"/>
                  </a:cxn>
                  <a:cxn ang="T14">
                    <a:pos x="T8" y="T9"/>
                  </a:cxn>
                </a:cxnLst>
                <a:rect l="T15" t="T16" r="T17" b="T18"/>
                <a:pathLst>
                  <a:path w="576" h="576">
                    <a:moveTo>
                      <a:pt x="558" y="571"/>
                    </a:moveTo>
                    <a:cubicBezTo>
                      <a:pt x="4" y="18"/>
                      <a:pt x="4" y="18"/>
                      <a:pt x="4" y="18"/>
                    </a:cubicBezTo>
                    <a:cubicBezTo>
                      <a:pt x="3" y="12"/>
                      <a:pt x="1" y="6"/>
                      <a:pt x="0" y="0"/>
                    </a:cubicBezTo>
                    <a:cubicBezTo>
                      <a:pt x="576" y="576"/>
                      <a:pt x="576" y="576"/>
                      <a:pt x="576" y="576"/>
                    </a:cubicBezTo>
                    <a:cubicBezTo>
                      <a:pt x="570" y="574"/>
                      <a:pt x="564" y="573"/>
                      <a:pt x="558" y="57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35" name="Freeform 49"/>
              <p:cNvSpPr>
                <a:spLocks noChangeArrowheads="1"/>
              </p:cNvSpPr>
              <p:nvPr/>
            </p:nvSpPr>
            <p:spPr bwMode="auto">
              <a:xfrm>
                <a:off x="34925" y="2185987"/>
                <a:ext cx="1433513" cy="1433513"/>
              </a:xfrm>
              <a:custGeom>
                <a:avLst/>
                <a:gdLst>
                  <a:gd name="T0" fmla="*/ 1396932 w 627"/>
                  <a:gd name="T1" fmla="*/ 1426654 h 627"/>
                  <a:gd name="T2" fmla="*/ 6859 w 627"/>
                  <a:gd name="T3" fmla="*/ 38867 h 627"/>
                  <a:gd name="T4" fmla="*/ 0 w 627"/>
                  <a:gd name="T5" fmla="*/ 0 h 627"/>
                  <a:gd name="T6" fmla="*/ 1433513 w 627"/>
                  <a:gd name="T7" fmla="*/ 1433513 h 627"/>
                  <a:gd name="T8" fmla="*/ 1396932 w 627"/>
                  <a:gd name="T9" fmla="*/ 1426654 h 627"/>
                  <a:gd name="T10" fmla="*/ 0 60000 65536"/>
                  <a:gd name="T11" fmla="*/ 0 60000 65536"/>
                  <a:gd name="T12" fmla="*/ 0 60000 65536"/>
                  <a:gd name="T13" fmla="*/ 0 60000 65536"/>
                  <a:gd name="T14" fmla="*/ 0 60000 65536"/>
                  <a:gd name="T15" fmla="*/ 0 w 627"/>
                  <a:gd name="T16" fmla="*/ 0 h 627"/>
                  <a:gd name="T17" fmla="*/ 627 w 627"/>
                  <a:gd name="T18" fmla="*/ 627 h 627"/>
                </a:gdLst>
                <a:ahLst/>
                <a:cxnLst>
                  <a:cxn ang="T10">
                    <a:pos x="T0" y="T1"/>
                  </a:cxn>
                  <a:cxn ang="T11">
                    <a:pos x="T2" y="T3"/>
                  </a:cxn>
                  <a:cxn ang="T12">
                    <a:pos x="T4" y="T5"/>
                  </a:cxn>
                  <a:cxn ang="T13">
                    <a:pos x="T6" y="T7"/>
                  </a:cxn>
                  <a:cxn ang="T14">
                    <a:pos x="T8" y="T9"/>
                  </a:cxn>
                </a:cxnLst>
                <a:rect l="T15" t="T16" r="T17" b="T18"/>
                <a:pathLst>
                  <a:path w="627" h="627">
                    <a:moveTo>
                      <a:pt x="611" y="624"/>
                    </a:moveTo>
                    <a:cubicBezTo>
                      <a:pt x="3" y="17"/>
                      <a:pt x="3" y="17"/>
                      <a:pt x="3" y="17"/>
                    </a:cubicBezTo>
                    <a:cubicBezTo>
                      <a:pt x="2" y="11"/>
                      <a:pt x="1" y="6"/>
                      <a:pt x="0" y="0"/>
                    </a:cubicBezTo>
                    <a:cubicBezTo>
                      <a:pt x="627" y="627"/>
                      <a:pt x="627" y="627"/>
                      <a:pt x="627" y="627"/>
                    </a:cubicBezTo>
                    <a:cubicBezTo>
                      <a:pt x="622" y="626"/>
                      <a:pt x="616" y="625"/>
                      <a:pt x="611" y="62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36" name="Freeform 50"/>
              <p:cNvSpPr>
                <a:spLocks noChangeArrowheads="1"/>
              </p:cNvSpPr>
              <p:nvPr/>
            </p:nvSpPr>
            <p:spPr bwMode="auto">
              <a:xfrm>
                <a:off x="19050" y="2097087"/>
                <a:ext cx="1538288" cy="1538288"/>
              </a:xfrm>
              <a:custGeom>
                <a:avLst/>
                <a:gdLst>
                  <a:gd name="T0" fmla="*/ 1504002 w 673"/>
                  <a:gd name="T1" fmla="*/ 1533717 h 673"/>
                  <a:gd name="T2" fmla="*/ 6857 w 673"/>
                  <a:gd name="T3" fmla="*/ 36571 h 673"/>
                  <a:gd name="T4" fmla="*/ 0 w 673"/>
                  <a:gd name="T5" fmla="*/ 0 h 673"/>
                  <a:gd name="T6" fmla="*/ 1538288 w 673"/>
                  <a:gd name="T7" fmla="*/ 1538288 h 673"/>
                  <a:gd name="T8" fmla="*/ 1504002 w 673"/>
                  <a:gd name="T9" fmla="*/ 1533717 h 673"/>
                  <a:gd name="T10" fmla="*/ 0 60000 65536"/>
                  <a:gd name="T11" fmla="*/ 0 60000 65536"/>
                  <a:gd name="T12" fmla="*/ 0 60000 65536"/>
                  <a:gd name="T13" fmla="*/ 0 60000 65536"/>
                  <a:gd name="T14" fmla="*/ 0 60000 65536"/>
                  <a:gd name="T15" fmla="*/ 0 w 673"/>
                  <a:gd name="T16" fmla="*/ 0 h 673"/>
                  <a:gd name="T17" fmla="*/ 673 w 673"/>
                  <a:gd name="T18" fmla="*/ 673 h 673"/>
                </a:gdLst>
                <a:ahLst/>
                <a:cxnLst>
                  <a:cxn ang="T10">
                    <a:pos x="T0" y="T1"/>
                  </a:cxn>
                  <a:cxn ang="T11">
                    <a:pos x="T2" y="T3"/>
                  </a:cxn>
                  <a:cxn ang="T12">
                    <a:pos x="T4" y="T5"/>
                  </a:cxn>
                  <a:cxn ang="T13">
                    <a:pos x="T6" y="T7"/>
                  </a:cxn>
                  <a:cxn ang="T14">
                    <a:pos x="T8" y="T9"/>
                  </a:cxn>
                </a:cxnLst>
                <a:rect l="T15" t="T16" r="T17" b="T18"/>
                <a:pathLst>
                  <a:path w="673" h="673">
                    <a:moveTo>
                      <a:pt x="658" y="671"/>
                    </a:moveTo>
                    <a:cubicBezTo>
                      <a:pt x="3" y="16"/>
                      <a:pt x="3" y="16"/>
                      <a:pt x="3" y="16"/>
                    </a:cubicBezTo>
                    <a:cubicBezTo>
                      <a:pt x="2" y="11"/>
                      <a:pt x="1" y="5"/>
                      <a:pt x="0" y="0"/>
                    </a:cubicBezTo>
                    <a:cubicBezTo>
                      <a:pt x="673" y="673"/>
                      <a:pt x="673" y="673"/>
                      <a:pt x="673" y="673"/>
                    </a:cubicBezTo>
                    <a:cubicBezTo>
                      <a:pt x="668" y="672"/>
                      <a:pt x="663" y="672"/>
                      <a:pt x="658" y="67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37" name="Freeform 51"/>
              <p:cNvSpPr>
                <a:spLocks noChangeArrowheads="1"/>
              </p:cNvSpPr>
              <p:nvPr/>
            </p:nvSpPr>
            <p:spPr bwMode="auto">
              <a:xfrm>
                <a:off x="9525" y="2014537"/>
                <a:ext cx="1633538" cy="1633538"/>
              </a:xfrm>
              <a:custGeom>
                <a:avLst/>
                <a:gdLst>
                  <a:gd name="T0" fmla="*/ 1599220 w 714"/>
                  <a:gd name="T1" fmla="*/ 1628962 h 714"/>
                  <a:gd name="T2" fmla="*/ 2288 w 714"/>
                  <a:gd name="T3" fmla="*/ 32030 h 714"/>
                  <a:gd name="T4" fmla="*/ 0 w 714"/>
                  <a:gd name="T5" fmla="*/ 0 h 714"/>
                  <a:gd name="T6" fmla="*/ 1633538 w 714"/>
                  <a:gd name="T7" fmla="*/ 1633538 h 714"/>
                  <a:gd name="T8" fmla="*/ 1599220 w 714"/>
                  <a:gd name="T9" fmla="*/ 1628962 h 714"/>
                  <a:gd name="T10" fmla="*/ 0 60000 65536"/>
                  <a:gd name="T11" fmla="*/ 0 60000 65536"/>
                  <a:gd name="T12" fmla="*/ 0 60000 65536"/>
                  <a:gd name="T13" fmla="*/ 0 60000 65536"/>
                  <a:gd name="T14" fmla="*/ 0 60000 65536"/>
                  <a:gd name="T15" fmla="*/ 0 w 714"/>
                  <a:gd name="T16" fmla="*/ 0 h 714"/>
                  <a:gd name="T17" fmla="*/ 714 w 714"/>
                  <a:gd name="T18" fmla="*/ 714 h 714"/>
                </a:gdLst>
                <a:ahLst/>
                <a:cxnLst>
                  <a:cxn ang="T10">
                    <a:pos x="T0" y="T1"/>
                  </a:cxn>
                  <a:cxn ang="T11">
                    <a:pos x="T2" y="T3"/>
                  </a:cxn>
                  <a:cxn ang="T12">
                    <a:pos x="T4" y="T5"/>
                  </a:cxn>
                  <a:cxn ang="T13">
                    <a:pos x="T6" y="T7"/>
                  </a:cxn>
                  <a:cxn ang="T14">
                    <a:pos x="T8" y="T9"/>
                  </a:cxn>
                </a:cxnLst>
                <a:rect l="T15" t="T16" r="T17" b="T18"/>
                <a:pathLst>
                  <a:path w="714" h="714">
                    <a:moveTo>
                      <a:pt x="699" y="712"/>
                    </a:moveTo>
                    <a:cubicBezTo>
                      <a:pt x="1" y="14"/>
                      <a:pt x="1" y="14"/>
                      <a:pt x="1" y="14"/>
                    </a:cubicBezTo>
                    <a:cubicBezTo>
                      <a:pt x="1" y="9"/>
                      <a:pt x="0" y="4"/>
                      <a:pt x="0" y="0"/>
                    </a:cubicBezTo>
                    <a:cubicBezTo>
                      <a:pt x="714" y="714"/>
                      <a:pt x="714" y="714"/>
                      <a:pt x="714" y="714"/>
                    </a:cubicBezTo>
                    <a:cubicBezTo>
                      <a:pt x="709" y="713"/>
                      <a:pt x="704" y="713"/>
                      <a:pt x="699" y="71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38" name="Freeform 52"/>
              <p:cNvSpPr>
                <a:spLocks noChangeArrowheads="1"/>
              </p:cNvSpPr>
              <p:nvPr/>
            </p:nvSpPr>
            <p:spPr bwMode="auto">
              <a:xfrm>
                <a:off x="3175" y="1935162"/>
                <a:ext cx="1719263" cy="1716088"/>
              </a:xfrm>
              <a:custGeom>
                <a:avLst/>
                <a:gdLst>
                  <a:gd name="T0" fmla="*/ 1687255 w 752"/>
                  <a:gd name="T1" fmla="*/ 1716088 h 751"/>
                  <a:gd name="T2" fmla="*/ 2286 w 752"/>
                  <a:gd name="T3" fmla="*/ 29706 h 751"/>
                  <a:gd name="T4" fmla="*/ 0 w 752"/>
                  <a:gd name="T5" fmla="*/ 0 h 751"/>
                  <a:gd name="T6" fmla="*/ 1719263 w 752"/>
                  <a:gd name="T7" fmla="*/ 1716088 h 751"/>
                  <a:gd name="T8" fmla="*/ 1687255 w 752"/>
                  <a:gd name="T9" fmla="*/ 1716088 h 751"/>
                  <a:gd name="T10" fmla="*/ 0 60000 65536"/>
                  <a:gd name="T11" fmla="*/ 0 60000 65536"/>
                  <a:gd name="T12" fmla="*/ 0 60000 65536"/>
                  <a:gd name="T13" fmla="*/ 0 60000 65536"/>
                  <a:gd name="T14" fmla="*/ 0 60000 65536"/>
                  <a:gd name="T15" fmla="*/ 0 w 752"/>
                  <a:gd name="T16" fmla="*/ 0 h 751"/>
                  <a:gd name="T17" fmla="*/ 752 w 752"/>
                  <a:gd name="T18" fmla="*/ 751 h 751"/>
                </a:gdLst>
                <a:ahLst/>
                <a:cxnLst>
                  <a:cxn ang="T10">
                    <a:pos x="T0" y="T1"/>
                  </a:cxn>
                  <a:cxn ang="T11">
                    <a:pos x="T2" y="T3"/>
                  </a:cxn>
                  <a:cxn ang="T12">
                    <a:pos x="T4" y="T5"/>
                  </a:cxn>
                  <a:cxn ang="T13">
                    <a:pos x="T6" y="T7"/>
                  </a:cxn>
                  <a:cxn ang="T14">
                    <a:pos x="T8" y="T9"/>
                  </a:cxn>
                </a:cxnLst>
                <a:rect l="T15" t="T16" r="T17" b="T18"/>
                <a:pathLst>
                  <a:path w="752" h="751">
                    <a:moveTo>
                      <a:pt x="738" y="751"/>
                    </a:moveTo>
                    <a:cubicBezTo>
                      <a:pt x="1" y="13"/>
                      <a:pt x="1" y="13"/>
                      <a:pt x="1" y="13"/>
                    </a:cubicBezTo>
                    <a:cubicBezTo>
                      <a:pt x="1" y="9"/>
                      <a:pt x="0" y="4"/>
                      <a:pt x="0" y="0"/>
                    </a:cubicBezTo>
                    <a:cubicBezTo>
                      <a:pt x="752" y="751"/>
                      <a:pt x="752" y="751"/>
                      <a:pt x="752" y="751"/>
                    </a:cubicBezTo>
                    <a:cubicBezTo>
                      <a:pt x="747" y="751"/>
                      <a:pt x="743" y="751"/>
                      <a:pt x="738" y="75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39" name="Freeform 53"/>
              <p:cNvSpPr>
                <a:spLocks noChangeArrowheads="1"/>
              </p:cNvSpPr>
              <p:nvPr/>
            </p:nvSpPr>
            <p:spPr bwMode="auto">
              <a:xfrm>
                <a:off x="0" y="1857375"/>
                <a:ext cx="1798638" cy="1798638"/>
              </a:xfrm>
              <a:custGeom>
                <a:avLst/>
                <a:gdLst>
                  <a:gd name="T0" fmla="*/ 1768890 w 786"/>
                  <a:gd name="T1" fmla="*/ 1796353 h 787"/>
                  <a:gd name="T2" fmla="*/ 0 w 786"/>
                  <a:gd name="T3" fmla="*/ 29711 h 787"/>
                  <a:gd name="T4" fmla="*/ 0 w 786"/>
                  <a:gd name="T5" fmla="*/ 0 h 787"/>
                  <a:gd name="T6" fmla="*/ 1798638 w 786"/>
                  <a:gd name="T7" fmla="*/ 1798638 h 787"/>
                  <a:gd name="T8" fmla="*/ 1768890 w 786"/>
                  <a:gd name="T9" fmla="*/ 1796353 h 787"/>
                  <a:gd name="T10" fmla="*/ 0 60000 65536"/>
                  <a:gd name="T11" fmla="*/ 0 60000 65536"/>
                  <a:gd name="T12" fmla="*/ 0 60000 65536"/>
                  <a:gd name="T13" fmla="*/ 0 60000 65536"/>
                  <a:gd name="T14" fmla="*/ 0 60000 65536"/>
                  <a:gd name="T15" fmla="*/ 0 w 786"/>
                  <a:gd name="T16" fmla="*/ 0 h 787"/>
                  <a:gd name="T17" fmla="*/ 786 w 786"/>
                  <a:gd name="T18" fmla="*/ 787 h 787"/>
                </a:gdLst>
                <a:ahLst/>
                <a:cxnLst>
                  <a:cxn ang="T10">
                    <a:pos x="T0" y="T1"/>
                  </a:cxn>
                  <a:cxn ang="T11">
                    <a:pos x="T2" y="T3"/>
                  </a:cxn>
                  <a:cxn ang="T12">
                    <a:pos x="T4" y="T5"/>
                  </a:cxn>
                  <a:cxn ang="T13">
                    <a:pos x="T6" y="T7"/>
                  </a:cxn>
                  <a:cxn ang="T14">
                    <a:pos x="T8" y="T9"/>
                  </a:cxn>
                </a:cxnLst>
                <a:rect l="T15" t="T16" r="T17" b="T18"/>
                <a:pathLst>
                  <a:path w="786" h="787">
                    <a:moveTo>
                      <a:pt x="773" y="786"/>
                    </a:moveTo>
                    <a:cubicBezTo>
                      <a:pt x="0" y="13"/>
                      <a:pt x="0" y="13"/>
                      <a:pt x="0" y="13"/>
                    </a:cubicBezTo>
                    <a:cubicBezTo>
                      <a:pt x="0" y="9"/>
                      <a:pt x="0" y="5"/>
                      <a:pt x="0" y="0"/>
                    </a:cubicBezTo>
                    <a:cubicBezTo>
                      <a:pt x="786" y="787"/>
                      <a:pt x="786" y="787"/>
                      <a:pt x="786" y="787"/>
                    </a:cubicBezTo>
                    <a:cubicBezTo>
                      <a:pt x="782" y="787"/>
                      <a:pt x="777" y="786"/>
                      <a:pt x="773" y="7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40" name="Freeform 54"/>
              <p:cNvSpPr>
                <a:spLocks noChangeArrowheads="1"/>
              </p:cNvSpPr>
              <p:nvPr/>
            </p:nvSpPr>
            <p:spPr bwMode="auto">
              <a:xfrm>
                <a:off x="0" y="1784350"/>
                <a:ext cx="1871663" cy="1871663"/>
              </a:xfrm>
              <a:custGeom>
                <a:avLst/>
                <a:gdLst>
                  <a:gd name="T0" fmla="*/ 1844206 w 818"/>
                  <a:gd name="T1" fmla="*/ 1871663 h 819"/>
                  <a:gd name="T2" fmla="*/ 0 w 818"/>
                  <a:gd name="T3" fmla="*/ 29709 h 819"/>
                  <a:gd name="T4" fmla="*/ 0 w 818"/>
                  <a:gd name="T5" fmla="*/ 0 h 819"/>
                  <a:gd name="T6" fmla="*/ 1871663 w 818"/>
                  <a:gd name="T7" fmla="*/ 1871663 h 819"/>
                  <a:gd name="T8" fmla="*/ 1844206 w 818"/>
                  <a:gd name="T9" fmla="*/ 1871663 h 819"/>
                  <a:gd name="T10" fmla="*/ 0 60000 65536"/>
                  <a:gd name="T11" fmla="*/ 0 60000 65536"/>
                  <a:gd name="T12" fmla="*/ 0 60000 65536"/>
                  <a:gd name="T13" fmla="*/ 0 60000 65536"/>
                  <a:gd name="T14" fmla="*/ 0 60000 65536"/>
                  <a:gd name="T15" fmla="*/ 0 w 818"/>
                  <a:gd name="T16" fmla="*/ 0 h 819"/>
                  <a:gd name="T17" fmla="*/ 818 w 818"/>
                  <a:gd name="T18" fmla="*/ 819 h 819"/>
                </a:gdLst>
                <a:ahLst/>
                <a:cxnLst>
                  <a:cxn ang="T10">
                    <a:pos x="T0" y="T1"/>
                  </a:cxn>
                  <a:cxn ang="T11">
                    <a:pos x="T2" y="T3"/>
                  </a:cxn>
                  <a:cxn ang="T12">
                    <a:pos x="T4" y="T5"/>
                  </a:cxn>
                  <a:cxn ang="T13">
                    <a:pos x="T6" y="T7"/>
                  </a:cxn>
                  <a:cxn ang="T14">
                    <a:pos x="T8" y="T9"/>
                  </a:cxn>
                </a:cxnLst>
                <a:rect l="T15" t="T16" r="T17" b="T18"/>
                <a:pathLst>
                  <a:path w="818" h="819">
                    <a:moveTo>
                      <a:pt x="806" y="819"/>
                    </a:moveTo>
                    <a:cubicBezTo>
                      <a:pt x="0" y="13"/>
                      <a:pt x="0" y="13"/>
                      <a:pt x="0" y="13"/>
                    </a:cubicBezTo>
                    <a:cubicBezTo>
                      <a:pt x="0" y="9"/>
                      <a:pt x="0" y="4"/>
                      <a:pt x="0" y="0"/>
                    </a:cubicBezTo>
                    <a:cubicBezTo>
                      <a:pt x="818" y="819"/>
                      <a:pt x="818" y="819"/>
                      <a:pt x="818" y="819"/>
                    </a:cubicBezTo>
                    <a:cubicBezTo>
                      <a:pt x="814" y="819"/>
                      <a:pt x="810" y="819"/>
                      <a:pt x="806" y="81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41" name="Freeform 55"/>
              <p:cNvSpPr>
                <a:spLocks noChangeArrowheads="1"/>
              </p:cNvSpPr>
              <p:nvPr/>
            </p:nvSpPr>
            <p:spPr bwMode="auto">
              <a:xfrm>
                <a:off x="3175" y="1712912"/>
                <a:ext cx="1938338" cy="1941513"/>
              </a:xfrm>
              <a:custGeom>
                <a:avLst/>
                <a:gdLst>
                  <a:gd name="T0" fmla="*/ 1910909 w 848"/>
                  <a:gd name="T1" fmla="*/ 1941513 h 849"/>
                  <a:gd name="T2" fmla="*/ 0 w 848"/>
                  <a:gd name="T3" fmla="*/ 29729 h 849"/>
                  <a:gd name="T4" fmla="*/ 0 w 848"/>
                  <a:gd name="T5" fmla="*/ 0 h 849"/>
                  <a:gd name="T6" fmla="*/ 1938338 w 848"/>
                  <a:gd name="T7" fmla="*/ 1939226 h 849"/>
                  <a:gd name="T8" fmla="*/ 1910909 w 848"/>
                  <a:gd name="T9" fmla="*/ 1941513 h 849"/>
                  <a:gd name="T10" fmla="*/ 0 60000 65536"/>
                  <a:gd name="T11" fmla="*/ 0 60000 65536"/>
                  <a:gd name="T12" fmla="*/ 0 60000 65536"/>
                  <a:gd name="T13" fmla="*/ 0 60000 65536"/>
                  <a:gd name="T14" fmla="*/ 0 60000 65536"/>
                  <a:gd name="T15" fmla="*/ 0 w 848"/>
                  <a:gd name="T16" fmla="*/ 0 h 849"/>
                  <a:gd name="T17" fmla="*/ 848 w 848"/>
                  <a:gd name="T18" fmla="*/ 849 h 849"/>
                </a:gdLst>
                <a:ahLst/>
                <a:cxnLst>
                  <a:cxn ang="T10">
                    <a:pos x="T0" y="T1"/>
                  </a:cxn>
                  <a:cxn ang="T11">
                    <a:pos x="T2" y="T3"/>
                  </a:cxn>
                  <a:cxn ang="T12">
                    <a:pos x="T4" y="T5"/>
                  </a:cxn>
                  <a:cxn ang="T13">
                    <a:pos x="T6" y="T7"/>
                  </a:cxn>
                  <a:cxn ang="T14">
                    <a:pos x="T8" y="T9"/>
                  </a:cxn>
                </a:cxnLst>
                <a:rect l="T15" t="T16" r="T17" b="T18"/>
                <a:pathLst>
                  <a:path w="848" h="849">
                    <a:moveTo>
                      <a:pt x="836" y="849"/>
                    </a:moveTo>
                    <a:cubicBezTo>
                      <a:pt x="0" y="13"/>
                      <a:pt x="0" y="13"/>
                      <a:pt x="0" y="13"/>
                    </a:cubicBezTo>
                    <a:cubicBezTo>
                      <a:pt x="0" y="9"/>
                      <a:pt x="0" y="4"/>
                      <a:pt x="0" y="0"/>
                    </a:cubicBezTo>
                    <a:cubicBezTo>
                      <a:pt x="848" y="848"/>
                      <a:pt x="848" y="848"/>
                      <a:pt x="848" y="848"/>
                    </a:cubicBezTo>
                    <a:cubicBezTo>
                      <a:pt x="844" y="848"/>
                      <a:pt x="840" y="849"/>
                      <a:pt x="836" y="84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42" name="Freeform 56"/>
              <p:cNvSpPr>
                <a:spLocks noChangeArrowheads="1"/>
              </p:cNvSpPr>
              <p:nvPr/>
            </p:nvSpPr>
            <p:spPr bwMode="auto">
              <a:xfrm>
                <a:off x="7938" y="1646237"/>
                <a:ext cx="2003425" cy="2003425"/>
              </a:xfrm>
              <a:custGeom>
                <a:avLst/>
                <a:gdLst>
                  <a:gd name="T0" fmla="*/ 1975981 w 876"/>
                  <a:gd name="T1" fmla="*/ 2003425 h 876"/>
                  <a:gd name="T2" fmla="*/ 0 w 876"/>
                  <a:gd name="T3" fmla="*/ 25157 h 876"/>
                  <a:gd name="T4" fmla="*/ 2287 w 876"/>
                  <a:gd name="T5" fmla="*/ 0 h 876"/>
                  <a:gd name="T6" fmla="*/ 2003425 w 876"/>
                  <a:gd name="T7" fmla="*/ 2001138 h 876"/>
                  <a:gd name="T8" fmla="*/ 1975981 w 876"/>
                  <a:gd name="T9" fmla="*/ 2003425 h 876"/>
                  <a:gd name="T10" fmla="*/ 0 60000 65536"/>
                  <a:gd name="T11" fmla="*/ 0 60000 65536"/>
                  <a:gd name="T12" fmla="*/ 0 60000 65536"/>
                  <a:gd name="T13" fmla="*/ 0 60000 65536"/>
                  <a:gd name="T14" fmla="*/ 0 60000 65536"/>
                  <a:gd name="T15" fmla="*/ 0 w 876"/>
                  <a:gd name="T16" fmla="*/ 0 h 876"/>
                  <a:gd name="T17" fmla="*/ 876 w 876"/>
                  <a:gd name="T18" fmla="*/ 876 h 876"/>
                </a:gdLst>
                <a:ahLst/>
                <a:cxnLst>
                  <a:cxn ang="T10">
                    <a:pos x="T0" y="T1"/>
                  </a:cxn>
                  <a:cxn ang="T11">
                    <a:pos x="T2" y="T3"/>
                  </a:cxn>
                  <a:cxn ang="T12">
                    <a:pos x="T4" y="T5"/>
                  </a:cxn>
                  <a:cxn ang="T13">
                    <a:pos x="T6" y="T7"/>
                  </a:cxn>
                  <a:cxn ang="T14">
                    <a:pos x="T8" y="T9"/>
                  </a:cxn>
                </a:cxnLst>
                <a:rect l="T15" t="T16" r="T17" b="T18"/>
                <a:pathLst>
                  <a:path w="876" h="876">
                    <a:moveTo>
                      <a:pt x="864" y="876"/>
                    </a:moveTo>
                    <a:cubicBezTo>
                      <a:pt x="0" y="11"/>
                      <a:pt x="0" y="11"/>
                      <a:pt x="0" y="11"/>
                    </a:cubicBezTo>
                    <a:cubicBezTo>
                      <a:pt x="0" y="7"/>
                      <a:pt x="0" y="3"/>
                      <a:pt x="1" y="0"/>
                    </a:cubicBezTo>
                    <a:cubicBezTo>
                      <a:pt x="876" y="875"/>
                      <a:pt x="876" y="875"/>
                      <a:pt x="876" y="875"/>
                    </a:cubicBezTo>
                    <a:cubicBezTo>
                      <a:pt x="872" y="875"/>
                      <a:pt x="868" y="876"/>
                      <a:pt x="864" y="87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43" name="Freeform 57"/>
              <p:cNvSpPr>
                <a:spLocks noChangeArrowheads="1"/>
              </p:cNvSpPr>
              <p:nvPr/>
            </p:nvSpPr>
            <p:spPr bwMode="auto">
              <a:xfrm>
                <a:off x="14288" y="1579562"/>
                <a:ext cx="2062163" cy="2063750"/>
              </a:xfrm>
              <a:custGeom>
                <a:avLst/>
                <a:gdLst>
                  <a:gd name="T0" fmla="*/ 2034728 w 902"/>
                  <a:gd name="T1" fmla="*/ 2063750 h 902"/>
                  <a:gd name="T2" fmla="*/ 0 w 902"/>
                  <a:gd name="T3" fmla="*/ 25168 h 902"/>
                  <a:gd name="T4" fmla="*/ 2286 w 902"/>
                  <a:gd name="T5" fmla="*/ 0 h 902"/>
                  <a:gd name="T6" fmla="*/ 2062163 w 902"/>
                  <a:gd name="T7" fmla="*/ 2059174 h 902"/>
                  <a:gd name="T8" fmla="*/ 2034728 w 902"/>
                  <a:gd name="T9" fmla="*/ 2063750 h 902"/>
                  <a:gd name="T10" fmla="*/ 0 60000 65536"/>
                  <a:gd name="T11" fmla="*/ 0 60000 65536"/>
                  <a:gd name="T12" fmla="*/ 0 60000 65536"/>
                  <a:gd name="T13" fmla="*/ 0 60000 65536"/>
                  <a:gd name="T14" fmla="*/ 0 60000 65536"/>
                  <a:gd name="T15" fmla="*/ 0 w 902"/>
                  <a:gd name="T16" fmla="*/ 0 h 902"/>
                  <a:gd name="T17" fmla="*/ 902 w 902"/>
                  <a:gd name="T18" fmla="*/ 902 h 902"/>
                </a:gdLst>
                <a:ahLst/>
                <a:cxnLst>
                  <a:cxn ang="T10">
                    <a:pos x="T0" y="T1"/>
                  </a:cxn>
                  <a:cxn ang="T11">
                    <a:pos x="T2" y="T3"/>
                  </a:cxn>
                  <a:cxn ang="T12">
                    <a:pos x="T4" y="T5"/>
                  </a:cxn>
                  <a:cxn ang="T13">
                    <a:pos x="T6" y="T7"/>
                  </a:cxn>
                  <a:cxn ang="T14">
                    <a:pos x="T8" y="T9"/>
                  </a:cxn>
                </a:cxnLst>
                <a:rect l="T15" t="T16" r="T17" b="T18"/>
                <a:pathLst>
                  <a:path w="902" h="902">
                    <a:moveTo>
                      <a:pt x="890" y="902"/>
                    </a:moveTo>
                    <a:cubicBezTo>
                      <a:pt x="0" y="11"/>
                      <a:pt x="0" y="11"/>
                      <a:pt x="0" y="11"/>
                    </a:cubicBezTo>
                    <a:cubicBezTo>
                      <a:pt x="0" y="7"/>
                      <a:pt x="1" y="4"/>
                      <a:pt x="1" y="0"/>
                    </a:cubicBezTo>
                    <a:cubicBezTo>
                      <a:pt x="902" y="900"/>
                      <a:pt x="902" y="900"/>
                      <a:pt x="902" y="900"/>
                    </a:cubicBezTo>
                    <a:cubicBezTo>
                      <a:pt x="898" y="901"/>
                      <a:pt x="894" y="901"/>
                      <a:pt x="890" y="90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44" name="Freeform 58"/>
              <p:cNvSpPr>
                <a:spLocks noChangeArrowheads="1"/>
              </p:cNvSpPr>
              <p:nvPr/>
            </p:nvSpPr>
            <p:spPr bwMode="auto">
              <a:xfrm>
                <a:off x="20638" y="1516062"/>
                <a:ext cx="2120900" cy="2117725"/>
              </a:xfrm>
              <a:custGeom>
                <a:avLst/>
                <a:gdLst>
                  <a:gd name="T0" fmla="*/ 2093445 w 927"/>
                  <a:gd name="T1" fmla="*/ 2117725 h 926"/>
                  <a:gd name="T2" fmla="*/ 0 w 927"/>
                  <a:gd name="T3" fmla="*/ 25157 h 926"/>
                  <a:gd name="T4" fmla="*/ 4576 w 927"/>
                  <a:gd name="T5" fmla="*/ 0 h 926"/>
                  <a:gd name="T6" fmla="*/ 2120900 w 927"/>
                  <a:gd name="T7" fmla="*/ 2113151 h 926"/>
                  <a:gd name="T8" fmla="*/ 2093445 w 927"/>
                  <a:gd name="T9" fmla="*/ 2117725 h 926"/>
                  <a:gd name="T10" fmla="*/ 0 60000 65536"/>
                  <a:gd name="T11" fmla="*/ 0 60000 65536"/>
                  <a:gd name="T12" fmla="*/ 0 60000 65536"/>
                  <a:gd name="T13" fmla="*/ 0 60000 65536"/>
                  <a:gd name="T14" fmla="*/ 0 60000 65536"/>
                  <a:gd name="T15" fmla="*/ 0 w 927"/>
                  <a:gd name="T16" fmla="*/ 0 h 926"/>
                  <a:gd name="T17" fmla="*/ 927 w 927"/>
                  <a:gd name="T18" fmla="*/ 926 h 926"/>
                </a:gdLst>
                <a:ahLst/>
                <a:cxnLst>
                  <a:cxn ang="T10">
                    <a:pos x="T0" y="T1"/>
                  </a:cxn>
                  <a:cxn ang="T11">
                    <a:pos x="T2" y="T3"/>
                  </a:cxn>
                  <a:cxn ang="T12">
                    <a:pos x="T4" y="T5"/>
                  </a:cxn>
                  <a:cxn ang="T13">
                    <a:pos x="T6" y="T7"/>
                  </a:cxn>
                  <a:cxn ang="T14">
                    <a:pos x="T8" y="T9"/>
                  </a:cxn>
                </a:cxnLst>
                <a:rect l="T15" t="T16" r="T17" b="T18"/>
                <a:pathLst>
                  <a:path w="927" h="926">
                    <a:moveTo>
                      <a:pt x="915" y="926"/>
                    </a:moveTo>
                    <a:cubicBezTo>
                      <a:pt x="0" y="11"/>
                      <a:pt x="0" y="11"/>
                      <a:pt x="0" y="11"/>
                    </a:cubicBezTo>
                    <a:cubicBezTo>
                      <a:pt x="1" y="7"/>
                      <a:pt x="2" y="4"/>
                      <a:pt x="2" y="0"/>
                    </a:cubicBezTo>
                    <a:cubicBezTo>
                      <a:pt x="927" y="924"/>
                      <a:pt x="927" y="924"/>
                      <a:pt x="927" y="924"/>
                    </a:cubicBezTo>
                    <a:cubicBezTo>
                      <a:pt x="923" y="925"/>
                      <a:pt x="919" y="925"/>
                      <a:pt x="915" y="92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45" name="Freeform 59"/>
              <p:cNvSpPr>
                <a:spLocks noChangeArrowheads="1"/>
              </p:cNvSpPr>
              <p:nvPr/>
            </p:nvSpPr>
            <p:spPr bwMode="auto">
              <a:xfrm>
                <a:off x="31750" y="1454150"/>
                <a:ext cx="2171700" cy="2168525"/>
              </a:xfrm>
              <a:custGeom>
                <a:avLst/>
                <a:gdLst>
                  <a:gd name="T0" fmla="*/ 2146528 w 949"/>
                  <a:gd name="T1" fmla="*/ 2168525 h 948"/>
                  <a:gd name="T2" fmla="*/ 0 w 949"/>
                  <a:gd name="T3" fmla="*/ 25162 h 948"/>
                  <a:gd name="T4" fmla="*/ 4577 w 949"/>
                  <a:gd name="T5" fmla="*/ 0 h 948"/>
                  <a:gd name="T6" fmla="*/ 2171700 w 949"/>
                  <a:gd name="T7" fmla="*/ 2163950 h 948"/>
                  <a:gd name="T8" fmla="*/ 2146528 w 949"/>
                  <a:gd name="T9" fmla="*/ 2168525 h 948"/>
                  <a:gd name="T10" fmla="*/ 0 60000 65536"/>
                  <a:gd name="T11" fmla="*/ 0 60000 65536"/>
                  <a:gd name="T12" fmla="*/ 0 60000 65536"/>
                  <a:gd name="T13" fmla="*/ 0 60000 65536"/>
                  <a:gd name="T14" fmla="*/ 0 60000 65536"/>
                  <a:gd name="T15" fmla="*/ 0 w 949"/>
                  <a:gd name="T16" fmla="*/ 0 h 948"/>
                  <a:gd name="T17" fmla="*/ 949 w 949"/>
                  <a:gd name="T18" fmla="*/ 948 h 948"/>
                </a:gdLst>
                <a:ahLst/>
                <a:cxnLst>
                  <a:cxn ang="T10">
                    <a:pos x="T0" y="T1"/>
                  </a:cxn>
                  <a:cxn ang="T11">
                    <a:pos x="T2" y="T3"/>
                  </a:cxn>
                  <a:cxn ang="T12">
                    <a:pos x="T4" y="T5"/>
                  </a:cxn>
                  <a:cxn ang="T13">
                    <a:pos x="T6" y="T7"/>
                  </a:cxn>
                  <a:cxn ang="T14">
                    <a:pos x="T8" y="T9"/>
                  </a:cxn>
                </a:cxnLst>
                <a:rect l="T15" t="T16" r="T17" b="T18"/>
                <a:pathLst>
                  <a:path w="949" h="948">
                    <a:moveTo>
                      <a:pt x="938" y="948"/>
                    </a:moveTo>
                    <a:cubicBezTo>
                      <a:pt x="0" y="11"/>
                      <a:pt x="0" y="11"/>
                      <a:pt x="0" y="11"/>
                    </a:cubicBezTo>
                    <a:cubicBezTo>
                      <a:pt x="1" y="7"/>
                      <a:pt x="2" y="3"/>
                      <a:pt x="2" y="0"/>
                    </a:cubicBezTo>
                    <a:cubicBezTo>
                      <a:pt x="949" y="946"/>
                      <a:pt x="949" y="946"/>
                      <a:pt x="949" y="946"/>
                    </a:cubicBezTo>
                    <a:cubicBezTo>
                      <a:pt x="945" y="947"/>
                      <a:pt x="941" y="947"/>
                      <a:pt x="938" y="94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46" name="Freeform 60"/>
              <p:cNvSpPr>
                <a:spLocks noChangeArrowheads="1"/>
              </p:cNvSpPr>
              <p:nvPr/>
            </p:nvSpPr>
            <p:spPr bwMode="auto">
              <a:xfrm>
                <a:off x="46038" y="1395412"/>
                <a:ext cx="2216150" cy="2216150"/>
              </a:xfrm>
              <a:custGeom>
                <a:avLst/>
                <a:gdLst>
                  <a:gd name="T0" fmla="*/ 2190992 w 969"/>
                  <a:gd name="T1" fmla="*/ 2216150 h 969"/>
                  <a:gd name="T2" fmla="*/ 0 w 969"/>
                  <a:gd name="T3" fmla="*/ 22870 h 969"/>
                  <a:gd name="T4" fmla="*/ 4574 w 969"/>
                  <a:gd name="T5" fmla="*/ 0 h 969"/>
                  <a:gd name="T6" fmla="*/ 2216150 w 969"/>
                  <a:gd name="T7" fmla="*/ 2209289 h 969"/>
                  <a:gd name="T8" fmla="*/ 2190992 w 969"/>
                  <a:gd name="T9" fmla="*/ 2216150 h 969"/>
                  <a:gd name="T10" fmla="*/ 0 60000 65536"/>
                  <a:gd name="T11" fmla="*/ 0 60000 65536"/>
                  <a:gd name="T12" fmla="*/ 0 60000 65536"/>
                  <a:gd name="T13" fmla="*/ 0 60000 65536"/>
                  <a:gd name="T14" fmla="*/ 0 60000 65536"/>
                  <a:gd name="T15" fmla="*/ 0 w 969"/>
                  <a:gd name="T16" fmla="*/ 0 h 969"/>
                  <a:gd name="T17" fmla="*/ 969 w 969"/>
                  <a:gd name="T18" fmla="*/ 969 h 969"/>
                </a:gdLst>
                <a:ahLst/>
                <a:cxnLst>
                  <a:cxn ang="T10">
                    <a:pos x="T0" y="T1"/>
                  </a:cxn>
                  <a:cxn ang="T11">
                    <a:pos x="T2" y="T3"/>
                  </a:cxn>
                  <a:cxn ang="T12">
                    <a:pos x="T4" y="T5"/>
                  </a:cxn>
                  <a:cxn ang="T13">
                    <a:pos x="T6" y="T7"/>
                  </a:cxn>
                  <a:cxn ang="T14">
                    <a:pos x="T8" y="T9"/>
                  </a:cxn>
                </a:cxnLst>
                <a:rect l="T15" t="T16" r="T17" b="T18"/>
                <a:pathLst>
                  <a:path w="969" h="969">
                    <a:moveTo>
                      <a:pt x="958" y="969"/>
                    </a:moveTo>
                    <a:cubicBezTo>
                      <a:pt x="0" y="10"/>
                      <a:pt x="0" y="10"/>
                      <a:pt x="0" y="10"/>
                    </a:cubicBezTo>
                    <a:cubicBezTo>
                      <a:pt x="1" y="7"/>
                      <a:pt x="2" y="3"/>
                      <a:pt x="2" y="0"/>
                    </a:cubicBezTo>
                    <a:cubicBezTo>
                      <a:pt x="969" y="966"/>
                      <a:pt x="969" y="966"/>
                      <a:pt x="969" y="966"/>
                    </a:cubicBezTo>
                    <a:cubicBezTo>
                      <a:pt x="965" y="967"/>
                      <a:pt x="962" y="968"/>
                      <a:pt x="958" y="96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47" name="Freeform 61"/>
              <p:cNvSpPr>
                <a:spLocks noChangeArrowheads="1"/>
              </p:cNvSpPr>
              <p:nvPr/>
            </p:nvSpPr>
            <p:spPr bwMode="auto">
              <a:xfrm>
                <a:off x="60325" y="1335087"/>
                <a:ext cx="2259013" cy="2259013"/>
              </a:xfrm>
              <a:custGeom>
                <a:avLst/>
                <a:gdLst>
                  <a:gd name="T0" fmla="*/ 2236148 w 988"/>
                  <a:gd name="T1" fmla="*/ 2259013 h 988"/>
                  <a:gd name="T2" fmla="*/ 0 w 988"/>
                  <a:gd name="T3" fmla="*/ 22865 h 988"/>
                  <a:gd name="T4" fmla="*/ 6859 w 988"/>
                  <a:gd name="T5" fmla="*/ 0 h 988"/>
                  <a:gd name="T6" fmla="*/ 2259013 w 988"/>
                  <a:gd name="T7" fmla="*/ 2252154 h 988"/>
                  <a:gd name="T8" fmla="*/ 2236148 w 988"/>
                  <a:gd name="T9" fmla="*/ 2259013 h 988"/>
                  <a:gd name="T10" fmla="*/ 0 60000 65536"/>
                  <a:gd name="T11" fmla="*/ 0 60000 65536"/>
                  <a:gd name="T12" fmla="*/ 0 60000 65536"/>
                  <a:gd name="T13" fmla="*/ 0 60000 65536"/>
                  <a:gd name="T14" fmla="*/ 0 60000 65536"/>
                  <a:gd name="T15" fmla="*/ 0 w 988"/>
                  <a:gd name="T16" fmla="*/ 0 h 988"/>
                  <a:gd name="T17" fmla="*/ 988 w 988"/>
                  <a:gd name="T18" fmla="*/ 988 h 988"/>
                </a:gdLst>
                <a:ahLst/>
                <a:cxnLst>
                  <a:cxn ang="T10">
                    <a:pos x="T0" y="T1"/>
                  </a:cxn>
                  <a:cxn ang="T11">
                    <a:pos x="T2" y="T3"/>
                  </a:cxn>
                  <a:cxn ang="T12">
                    <a:pos x="T4" y="T5"/>
                  </a:cxn>
                  <a:cxn ang="T13">
                    <a:pos x="T6" y="T7"/>
                  </a:cxn>
                  <a:cxn ang="T14">
                    <a:pos x="T8" y="T9"/>
                  </a:cxn>
                </a:cxnLst>
                <a:rect l="T15" t="T16" r="T17" b="T18"/>
                <a:pathLst>
                  <a:path w="988" h="988">
                    <a:moveTo>
                      <a:pt x="978" y="988"/>
                    </a:moveTo>
                    <a:cubicBezTo>
                      <a:pt x="0" y="10"/>
                      <a:pt x="0" y="10"/>
                      <a:pt x="0" y="10"/>
                    </a:cubicBezTo>
                    <a:cubicBezTo>
                      <a:pt x="1" y="7"/>
                      <a:pt x="2" y="3"/>
                      <a:pt x="3" y="0"/>
                    </a:cubicBezTo>
                    <a:cubicBezTo>
                      <a:pt x="988" y="985"/>
                      <a:pt x="988" y="985"/>
                      <a:pt x="988" y="985"/>
                    </a:cubicBezTo>
                    <a:cubicBezTo>
                      <a:pt x="985" y="986"/>
                      <a:pt x="982" y="987"/>
                      <a:pt x="978" y="98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48" name="Freeform 62"/>
              <p:cNvSpPr>
                <a:spLocks noChangeArrowheads="1"/>
              </p:cNvSpPr>
              <p:nvPr/>
            </p:nvSpPr>
            <p:spPr bwMode="auto">
              <a:xfrm>
                <a:off x="76200" y="1277937"/>
                <a:ext cx="2300288" cy="2300288"/>
              </a:xfrm>
              <a:custGeom>
                <a:avLst/>
                <a:gdLst>
                  <a:gd name="T0" fmla="*/ 2277422 w 1006"/>
                  <a:gd name="T1" fmla="*/ 2300288 h 1006"/>
                  <a:gd name="T2" fmla="*/ 0 w 1006"/>
                  <a:gd name="T3" fmla="*/ 22866 h 1006"/>
                  <a:gd name="T4" fmla="*/ 6860 w 1006"/>
                  <a:gd name="T5" fmla="*/ 0 h 1006"/>
                  <a:gd name="T6" fmla="*/ 2300288 w 1006"/>
                  <a:gd name="T7" fmla="*/ 2293428 h 1006"/>
                  <a:gd name="T8" fmla="*/ 2277422 w 1006"/>
                  <a:gd name="T9" fmla="*/ 2300288 h 1006"/>
                  <a:gd name="T10" fmla="*/ 0 60000 65536"/>
                  <a:gd name="T11" fmla="*/ 0 60000 65536"/>
                  <a:gd name="T12" fmla="*/ 0 60000 65536"/>
                  <a:gd name="T13" fmla="*/ 0 60000 65536"/>
                  <a:gd name="T14" fmla="*/ 0 60000 65536"/>
                  <a:gd name="T15" fmla="*/ 0 w 1006"/>
                  <a:gd name="T16" fmla="*/ 0 h 1006"/>
                  <a:gd name="T17" fmla="*/ 1006 w 1006"/>
                  <a:gd name="T18" fmla="*/ 1006 h 1006"/>
                </a:gdLst>
                <a:ahLst/>
                <a:cxnLst>
                  <a:cxn ang="T10">
                    <a:pos x="T0" y="T1"/>
                  </a:cxn>
                  <a:cxn ang="T11">
                    <a:pos x="T2" y="T3"/>
                  </a:cxn>
                  <a:cxn ang="T12">
                    <a:pos x="T4" y="T5"/>
                  </a:cxn>
                  <a:cxn ang="T13">
                    <a:pos x="T6" y="T7"/>
                  </a:cxn>
                  <a:cxn ang="T14">
                    <a:pos x="T8" y="T9"/>
                  </a:cxn>
                </a:cxnLst>
                <a:rect l="T15" t="T16" r="T17" b="T18"/>
                <a:pathLst>
                  <a:path w="1006" h="1006">
                    <a:moveTo>
                      <a:pt x="996" y="1006"/>
                    </a:moveTo>
                    <a:cubicBezTo>
                      <a:pt x="0" y="10"/>
                      <a:pt x="0" y="10"/>
                      <a:pt x="0" y="10"/>
                    </a:cubicBezTo>
                    <a:cubicBezTo>
                      <a:pt x="1" y="7"/>
                      <a:pt x="2" y="4"/>
                      <a:pt x="3" y="0"/>
                    </a:cubicBezTo>
                    <a:cubicBezTo>
                      <a:pt x="1006" y="1003"/>
                      <a:pt x="1006" y="1003"/>
                      <a:pt x="1006" y="1003"/>
                    </a:cubicBezTo>
                    <a:cubicBezTo>
                      <a:pt x="1003" y="1004"/>
                      <a:pt x="1000" y="1005"/>
                      <a:pt x="996" y="100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49" name="Freeform 63"/>
              <p:cNvSpPr>
                <a:spLocks noChangeArrowheads="1"/>
              </p:cNvSpPr>
              <p:nvPr/>
            </p:nvSpPr>
            <p:spPr bwMode="auto">
              <a:xfrm>
                <a:off x="93663" y="1223962"/>
                <a:ext cx="2338388" cy="2336800"/>
              </a:xfrm>
              <a:custGeom>
                <a:avLst/>
                <a:gdLst>
                  <a:gd name="T0" fmla="*/ 2317796 w 1022"/>
                  <a:gd name="T1" fmla="*/ 2336800 h 1022"/>
                  <a:gd name="T2" fmla="*/ 0 w 1022"/>
                  <a:gd name="T3" fmla="*/ 22865 h 1022"/>
                  <a:gd name="T4" fmla="*/ 6864 w 1022"/>
                  <a:gd name="T5" fmla="*/ 0 h 1022"/>
                  <a:gd name="T6" fmla="*/ 2338388 w 1022"/>
                  <a:gd name="T7" fmla="*/ 2329941 h 1022"/>
                  <a:gd name="T8" fmla="*/ 2317796 w 1022"/>
                  <a:gd name="T9" fmla="*/ 2336800 h 1022"/>
                  <a:gd name="T10" fmla="*/ 0 60000 65536"/>
                  <a:gd name="T11" fmla="*/ 0 60000 65536"/>
                  <a:gd name="T12" fmla="*/ 0 60000 65536"/>
                  <a:gd name="T13" fmla="*/ 0 60000 65536"/>
                  <a:gd name="T14" fmla="*/ 0 60000 65536"/>
                  <a:gd name="T15" fmla="*/ 0 w 1022"/>
                  <a:gd name="T16" fmla="*/ 0 h 1022"/>
                  <a:gd name="T17" fmla="*/ 1022 w 1022"/>
                  <a:gd name="T18" fmla="*/ 1022 h 1022"/>
                </a:gdLst>
                <a:ahLst/>
                <a:cxnLst>
                  <a:cxn ang="T10">
                    <a:pos x="T0" y="T1"/>
                  </a:cxn>
                  <a:cxn ang="T11">
                    <a:pos x="T2" y="T3"/>
                  </a:cxn>
                  <a:cxn ang="T12">
                    <a:pos x="T4" y="T5"/>
                  </a:cxn>
                  <a:cxn ang="T13">
                    <a:pos x="T6" y="T7"/>
                  </a:cxn>
                  <a:cxn ang="T14">
                    <a:pos x="T8" y="T9"/>
                  </a:cxn>
                </a:cxnLst>
                <a:rect l="T15" t="T16" r="T17" b="T18"/>
                <a:pathLst>
                  <a:path w="1022" h="1022">
                    <a:moveTo>
                      <a:pt x="1013" y="1022"/>
                    </a:moveTo>
                    <a:cubicBezTo>
                      <a:pt x="0" y="10"/>
                      <a:pt x="0" y="10"/>
                      <a:pt x="0" y="10"/>
                    </a:cubicBezTo>
                    <a:cubicBezTo>
                      <a:pt x="1" y="7"/>
                      <a:pt x="2" y="3"/>
                      <a:pt x="3" y="0"/>
                    </a:cubicBezTo>
                    <a:cubicBezTo>
                      <a:pt x="1022" y="1019"/>
                      <a:pt x="1022" y="1019"/>
                      <a:pt x="1022" y="1019"/>
                    </a:cubicBezTo>
                    <a:cubicBezTo>
                      <a:pt x="1019" y="1020"/>
                      <a:pt x="1016" y="1021"/>
                      <a:pt x="1013" y="102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50" name="Freeform 64"/>
              <p:cNvSpPr>
                <a:spLocks noChangeArrowheads="1"/>
              </p:cNvSpPr>
              <p:nvPr/>
            </p:nvSpPr>
            <p:spPr bwMode="auto">
              <a:xfrm>
                <a:off x="114300" y="1171575"/>
                <a:ext cx="2371725" cy="2370138"/>
              </a:xfrm>
              <a:custGeom>
                <a:avLst/>
                <a:gdLst>
                  <a:gd name="T0" fmla="*/ 2348854 w 1037"/>
                  <a:gd name="T1" fmla="*/ 2370138 h 1037"/>
                  <a:gd name="T2" fmla="*/ 0 w 1037"/>
                  <a:gd name="T3" fmla="*/ 20570 h 1037"/>
                  <a:gd name="T4" fmla="*/ 6861 w 1037"/>
                  <a:gd name="T5" fmla="*/ 0 h 1037"/>
                  <a:gd name="T6" fmla="*/ 2371725 w 1037"/>
                  <a:gd name="T7" fmla="*/ 2360996 h 1037"/>
                  <a:gd name="T8" fmla="*/ 2348854 w 1037"/>
                  <a:gd name="T9" fmla="*/ 2370138 h 1037"/>
                  <a:gd name="T10" fmla="*/ 0 60000 65536"/>
                  <a:gd name="T11" fmla="*/ 0 60000 65536"/>
                  <a:gd name="T12" fmla="*/ 0 60000 65536"/>
                  <a:gd name="T13" fmla="*/ 0 60000 65536"/>
                  <a:gd name="T14" fmla="*/ 0 60000 65536"/>
                  <a:gd name="T15" fmla="*/ 0 w 1037"/>
                  <a:gd name="T16" fmla="*/ 0 h 1037"/>
                  <a:gd name="T17" fmla="*/ 1037 w 1037"/>
                  <a:gd name="T18" fmla="*/ 1037 h 1037"/>
                </a:gdLst>
                <a:ahLst/>
                <a:cxnLst>
                  <a:cxn ang="T10">
                    <a:pos x="T0" y="T1"/>
                  </a:cxn>
                  <a:cxn ang="T11">
                    <a:pos x="T2" y="T3"/>
                  </a:cxn>
                  <a:cxn ang="T12">
                    <a:pos x="T4" y="T5"/>
                  </a:cxn>
                  <a:cxn ang="T13">
                    <a:pos x="T6" y="T7"/>
                  </a:cxn>
                  <a:cxn ang="T14">
                    <a:pos x="T8" y="T9"/>
                  </a:cxn>
                </a:cxnLst>
                <a:rect l="T15" t="T16" r="T17" b="T18"/>
                <a:pathLst>
                  <a:path w="1037" h="1037">
                    <a:moveTo>
                      <a:pt x="1027" y="1037"/>
                    </a:moveTo>
                    <a:cubicBezTo>
                      <a:pt x="0" y="9"/>
                      <a:pt x="0" y="9"/>
                      <a:pt x="0" y="9"/>
                    </a:cubicBezTo>
                    <a:cubicBezTo>
                      <a:pt x="1" y="6"/>
                      <a:pt x="2" y="3"/>
                      <a:pt x="3" y="0"/>
                    </a:cubicBezTo>
                    <a:cubicBezTo>
                      <a:pt x="1037" y="1033"/>
                      <a:pt x="1037" y="1033"/>
                      <a:pt x="1037" y="1033"/>
                    </a:cubicBezTo>
                    <a:cubicBezTo>
                      <a:pt x="1034" y="1035"/>
                      <a:pt x="1031" y="1036"/>
                      <a:pt x="1027" y="10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51" name="Freeform 65"/>
              <p:cNvSpPr>
                <a:spLocks noChangeArrowheads="1"/>
              </p:cNvSpPr>
              <p:nvPr/>
            </p:nvSpPr>
            <p:spPr bwMode="auto">
              <a:xfrm>
                <a:off x="134938" y="1119187"/>
                <a:ext cx="2403475" cy="2401888"/>
              </a:xfrm>
              <a:custGeom>
                <a:avLst/>
                <a:gdLst>
                  <a:gd name="T0" fmla="*/ 2382893 w 1051"/>
                  <a:gd name="T1" fmla="*/ 2401888 h 1051"/>
                  <a:gd name="T2" fmla="*/ 0 w 1051"/>
                  <a:gd name="T3" fmla="*/ 20568 h 1051"/>
                  <a:gd name="T4" fmla="*/ 6861 w 1051"/>
                  <a:gd name="T5" fmla="*/ 0 h 1051"/>
                  <a:gd name="T6" fmla="*/ 2403475 w 1051"/>
                  <a:gd name="T7" fmla="*/ 2392747 h 1051"/>
                  <a:gd name="T8" fmla="*/ 2382893 w 1051"/>
                  <a:gd name="T9" fmla="*/ 2401888 h 1051"/>
                  <a:gd name="T10" fmla="*/ 0 60000 65536"/>
                  <a:gd name="T11" fmla="*/ 0 60000 65536"/>
                  <a:gd name="T12" fmla="*/ 0 60000 65536"/>
                  <a:gd name="T13" fmla="*/ 0 60000 65536"/>
                  <a:gd name="T14" fmla="*/ 0 60000 65536"/>
                  <a:gd name="T15" fmla="*/ 0 w 1051"/>
                  <a:gd name="T16" fmla="*/ 0 h 1051"/>
                  <a:gd name="T17" fmla="*/ 1051 w 1051"/>
                  <a:gd name="T18" fmla="*/ 1051 h 1051"/>
                </a:gdLst>
                <a:ahLst/>
                <a:cxnLst>
                  <a:cxn ang="T10">
                    <a:pos x="T0" y="T1"/>
                  </a:cxn>
                  <a:cxn ang="T11">
                    <a:pos x="T2" y="T3"/>
                  </a:cxn>
                  <a:cxn ang="T12">
                    <a:pos x="T4" y="T5"/>
                  </a:cxn>
                  <a:cxn ang="T13">
                    <a:pos x="T6" y="T7"/>
                  </a:cxn>
                  <a:cxn ang="T14">
                    <a:pos x="T8" y="T9"/>
                  </a:cxn>
                </a:cxnLst>
                <a:rect l="T15" t="T16" r="T17" b="T18"/>
                <a:pathLst>
                  <a:path w="1051" h="1051">
                    <a:moveTo>
                      <a:pt x="1042" y="1051"/>
                    </a:moveTo>
                    <a:cubicBezTo>
                      <a:pt x="0" y="9"/>
                      <a:pt x="0" y="9"/>
                      <a:pt x="0" y="9"/>
                    </a:cubicBezTo>
                    <a:cubicBezTo>
                      <a:pt x="1" y="6"/>
                      <a:pt x="2" y="3"/>
                      <a:pt x="3" y="0"/>
                    </a:cubicBezTo>
                    <a:cubicBezTo>
                      <a:pt x="1051" y="1047"/>
                      <a:pt x="1051" y="1047"/>
                      <a:pt x="1051" y="1047"/>
                    </a:cubicBezTo>
                    <a:cubicBezTo>
                      <a:pt x="1048" y="1048"/>
                      <a:pt x="1045" y="1050"/>
                      <a:pt x="1042" y="105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52" name="Freeform 66"/>
              <p:cNvSpPr>
                <a:spLocks noChangeArrowheads="1"/>
              </p:cNvSpPr>
              <p:nvPr/>
            </p:nvSpPr>
            <p:spPr bwMode="auto">
              <a:xfrm>
                <a:off x="155575" y="1065212"/>
                <a:ext cx="2433638" cy="2433638"/>
              </a:xfrm>
              <a:custGeom>
                <a:avLst/>
                <a:gdLst>
                  <a:gd name="T0" fmla="*/ 2413053 w 1064"/>
                  <a:gd name="T1" fmla="*/ 2433638 h 1064"/>
                  <a:gd name="T2" fmla="*/ 0 w 1064"/>
                  <a:gd name="T3" fmla="*/ 20585 h 1064"/>
                  <a:gd name="T4" fmla="*/ 9149 w 1064"/>
                  <a:gd name="T5" fmla="*/ 0 h 1064"/>
                  <a:gd name="T6" fmla="*/ 2433638 w 1064"/>
                  <a:gd name="T7" fmla="*/ 2424489 h 1064"/>
                  <a:gd name="T8" fmla="*/ 2413053 w 1064"/>
                  <a:gd name="T9" fmla="*/ 2433638 h 1064"/>
                  <a:gd name="T10" fmla="*/ 0 60000 65536"/>
                  <a:gd name="T11" fmla="*/ 0 60000 65536"/>
                  <a:gd name="T12" fmla="*/ 0 60000 65536"/>
                  <a:gd name="T13" fmla="*/ 0 60000 65536"/>
                  <a:gd name="T14" fmla="*/ 0 60000 65536"/>
                  <a:gd name="T15" fmla="*/ 0 w 1064"/>
                  <a:gd name="T16" fmla="*/ 0 h 1064"/>
                  <a:gd name="T17" fmla="*/ 1064 w 1064"/>
                  <a:gd name="T18" fmla="*/ 1064 h 1064"/>
                </a:gdLst>
                <a:ahLst/>
                <a:cxnLst>
                  <a:cxn ang="T10">
                    <a:pos x="T0" y="T1"/>
                  </a:cxn>
                  <a:cxn ang="T11">
                    <a:pos x="T2" y="T3"/>
                  </a:cxn>
                  <a:cxn ang="T12">
                    <a:pos x="T4" y="T5"/>
                  </a:cxn>
                  <a:cxn ang="T13">
                    <a:pos x="T6" y="T7"/>
                  </a:cxn>
                  <a:cxn ang="T14">
                    <a:pos x="T8" y="T9"/>
                  </a:cxn>
                </a:cxnLst>
                <a:rect l="T15" t="T16" r="T17" b="T18"/>
                <a:pathLst>
                  <a:path w="1064" h="1064">
                    <a:moveTo>
                      <a:pt x="1055" y="1064"/>
                    </a:moveTo>
                    <a:cubicBezTo>
                      <a:pt x="0" y="9"/>
                      <a:pt x="0" y="9"/>
                      <a:pt x="0" y="9"/>
                    </a:cubicBezTo>
                    <a:cubicBezTo>
                      <a:pt x="2" y="6"/>
                      <a:pt x="3" y="3"/>
                      <a:pt x="4" y="0"/>
                    </a:cubicBezTo>
                    <a:cubicBezTo>
                      <a:pt x="1064" y="1060"/>
                      <a:pt x="1064" y="1060"/>
                      <a:pt x="1064" y="1060"/>
                    </a:cubicBezTo>
                    <a:cubicBezTo>
                      <a:pt x="1061" y="1062"/>
                      <a:pt x="1058" y="1063"/>
                      <a:pt x="1055" y="106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53" name="Freeform 67"/>
              <p:cNvSpPr>
                <a:spLocks noChangeArrowheads="1"/>
              </p:cNvSpPr>
              <p:nvPr/>
            </p:nvSpPr>
            <p:spPr bwMode="auto">
              <a:xfrm>
                <a:off x="179388" y="1017587"/>
                <a:ext cx="2460625" cy="2459038"/>
              </a:xfrm>
              <a:custGeom>
                <a:avLst/>
                <a:gdLst>
                  <a:gd name="T0" fmla="*/ 2440044 w 1076"/>
                  <a:gd name="T1" fmla="*/ 2459038 h 1075"/>
                  <a:gd name="T2" fmla="*/ 0 w 1076"/>
                  <a:gd name="T3" fmla="*/ 18300 h 1075"/>
                  <a:gd name="T4" fmla="*/ 11434 w 1076"/>
                  <a:gd name="T5" fmla="*/ 0 h 1075"/>
                  <a:gd name="T6" fmla="*/ 2460625 w 1076"/>
                  <a:gd name="T7" fmla="*/ 2449888 h 1075"/>
                  <a:gd name="T8" fmla="*/ 2440044 w 1076"/>
                  <a:gd name="T9" fmla="*/ 2459038 h 1075"/>
                  <a:gd name="T10" fmla="*/ 0 60000 65536"/>
                  <a:gd name="T11" fmla="*/ 0 60000 65536"/>
                  <a:gd name="T12" fmla="*/ 0 60000 65536"/>
                  <a:gd name="T13" fmla="*/ 0 60000 65536"/>
                  <a:gd name="T14" fmla="*/ 0 60000 65536"/>
                  <a:gd name="T15" fmla="*/ 0 w 1076"/>
                  <a:gd name="T16" fmla="*/ 0 h 1075"/>
                  <a:gd name="T17" fmla="*/ 1076 w 1076"/>
                  <a:gd name="T18" fmla="*/ 1075 h 1075"/>
                </a:gdLst>
                <a:ahLst/>
                <a:cxnLst>
                  <a:cxn ang="T10">
                    <a:pos x="T0" y="T1"/>
                  </a:cxn>
                  <a:cxn ang="T11">
                    <a:pos x="T2" y="T3"/>
                  </a:cxn>
                  <a:cxn ang="T12">
                    <a:pos x="T4" y="T5"/>
                  </a:cxn>
                  <a:cxn ang="T13">
                    <a:pos x="T6" y="T7"/>
                  </a:cxn>
                  <a:cxn ang="T14">
                    <a:pos x="T8" y="T9"/>
                  </a:cxn>
                </a:cxnLst>
                <a:rect l="T15" t="T16" r="T17" b="T18"/>
                <a:pathLst>
                  <a:path w="1076" h="1075">
                    <a:moveTo>
                      <a:pt x="1067" y="1075"/>
                    </a:moveTo>
                    <a:cubicBezTo>
                      <a:pt x="0" y="8"/>
                      <a:pt x="0" y="8"/>
                      <a:pt x="0" y="8"/>
                    </a:cubicBezTo>
                    <a:cubicBezTo>
                      <a:pt x="2" y="5"/>
                      <a:pt x="3" y="2"/>
                      <a:pt x="5" y="0"/>
                    </a:cubicBezTo>
                    <a:cubicBezTo>
                      <a:pt x="1076" y="1071"/>
                      <a:pt x="1076" y="1071"/>
                      <a:pt x="1076" y="1071"/>
                    </a:cubicBezTo>
                    <a:cubicBezTo>
                      <a:pt x="1073" y="1072"/>
                      <a:pt x="1070" y="1074"/>
                      <a:pt x="1067" y="107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54" name="Freeform 68"/>
              <p:cNvSpPr>
                <a:spLocks noChangeArrowheads="1"/>
              </p:cNvSpPr>
              <p:nvPr/>
            </p:nvSpPr>
            <p:spPr bwMode="auto">
              <a:xfrm>
                <a:off x="204788" y="966787"/>
                <a:ext cx="2482850" cy="2484438"/>
              </a:xfrm>
              <a:custGeom>
                <a:avLst/>
                <a:gdLst>
                  <a:gd name="T0" fmla="*/ 2464560 w 1086"/>
                  <a:gd name="T1" fmla="*/ 2484438 h 1086"/>
                  <a:gd name="T2" fmla="*/ 0 w 1086"/>
                  <a:gd name="T3" fmla="*/ 20589 h 1086"/>
                  <a:gd name="T4" fmla="*/ 11431 w 1086"/>
                  <a:gd name="T5" fmla="*/ 0 h 1086"/>
                  <a:gd name="T6" fmla="*/ 2482850 w 1086"/>
                  <a:gd name="T7" fmla="*/ 2475287 h 1086"/>
                  <a:gd name="T8" fmla="*/ 2464560 w 1086"/>
                  <a:gd name="T9" fmla="*/ 2484438 h 1086"/>
                  <a:gd name="T10" fmla="*/ 0 60000 65536"/>
                  <a:gd name="T11" fmla="*/ 0 60000 65536"/>
                  <a:gd name="T12" fmla="*/ 0 60000 65536"/>
                  <a:gd name="T13" fmla="*/ 0 60000 65536"/>
                  <a:gd name="T14" fmla="*/ 0 60000 65536"/>
                  <a:gd name="T15" fmla="*/ 0 w 1086"/>
                  <a:gd name="T16" fmla="*/ 0 h 1086"/>
                  <a:gd name="T17" fmla="*/ 1086 w 1086"/>
                  <a:gd name="T18" fmla="*/ 1086 h 1086"/>
                </a:gdLst>
                <a:ahLst/>
                <a:cxnLst>
                  <a:cxn ang="T10">
                    <a:pos x="T0" y="T1"/>
                  </a:cxn>
                  <a:cxn ang="T11">
                    <a:pos x="T2" y="T3"/>
                  </a:cxn>
                  <a:cxn ang="T12">
                    <a:pos x="T4" y="T5"/>
                  </a:cxn>
                  <a:cxn ang="T13">
                    <a:pos x="T6" y="T7"/>
                  </a:cxn>
                  <a:cxn ang="T14">
                    <a:pos x="T8" y="T9"/>
                  </a:cxn>
                </a:cxnLst>
                <a:rect l="T15" t="T16" r="T17" b="T18"/>
                <a:pathLst>
                  <a:path w="1086" h="1086">
                    <a:moveTo>
                      <a:pt x="1078" y="1086"/>
                    </a:moveTo>
                    <a:cubicBezTo>
                      <a:pt x="0" y="9"/>
                      <a:pt x="0" y="9"/>
                      <a:pt x="0" y="9"/>
                    </a:cubicBezTo>
                    <a:cubicBezTo>
                      <a:pt x="2" y="6"/>
                      <a:pt x="3" y="3"/>
                      <a:pt x="5" y="0"/>
                    </a:cubicBezTo>
                    <a:cubicBezTo>
                      <a:pt x="1086" y="1082"/>
                      <a:pt x="1086" y="1082"/>
                      <a:pt x="1086" y="1082"/>
                    </a:cubicBezTo>
                    <a:cubicBezTo>
                      <a:pt x="1083" y="1083"/>
                      <a:pt x="1080" y="1085"/>
                      <a:pt x="1078" y="10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55" name="Freeform 69"/>
              <p:cNvSpPr>
                <a:spLocks noChangeArrowheads="1"/>
              </p:cNvSpPr>
              <p:nvPr/>
            </p:nvSpPr>
            <p:spPr bwMode="auto">
              <a:xfrm>
                <a:off x="228600" y="922337"/>
                <a:ext cx="2506663" cy="2503488"/>
              </a:xfrm>
              <a:custGeom>
                <a:avLst/>
                <a:gdLst>
                  <a:gd name="T0" fmla="*/ 2488366 w 1096"/>
                  <a:gd name="T1" fmla="*/ 2503488 h 1095"/>
                  <a:gd name="T2" fmla="*/ 0 w 1096"/>
                  <a:gd name="T3" fmla="*/ 18290 h 1095"/>
                  <a:gd name="T4" fmla="*/ 11436 w 1096"/>
                  <a:gd name="T5" fmla="*/ 0 h 1095"/>
                  <a:gd name="T6" fmla="*/ 2506663 w 1096"/>
                  <a:gd name="T7" fmla="*/ 2492057 h 1095"/>
                  <a:gd name="T8" fmla="*/ 2488366 w 1096"/>
                  <a:gd name="T9" fmla="*/ 2503488 h 1095"/>
                  <a:gd name="T10" fmla="*/ 0 60000 65536"/>
                  <a:gd name="T11" fmla="*/ 0 60000 65536"/>
                  <a:gd name="T12" fmla="*/ 0 60000 65536"/>
                  <a:gd name="T13" fmla="*/ 0 60000 65536"/>
                  <a:gd name="T14" fmla="*/ 0 60000 65536"/>
                  <a:gd name="T15" fmla="*/ 0 w 1096"/>
                  <a:gd name="T16" fmla="*/ 0 h 1095"/>
                  <a:gd name="T17" fmla="*/ 1096 w 1096"/>
                  <a:gd name="T18" fmla="*/ 1095 h 1095"/>
                </a:gdLst>
                <a:ahLst/>
                <a:cxnLst>
                  <a:cxn ang="T10">
                    <a:pos x="T0" y="T1"/>
                  </a:cxn>
                  <a:cxn ang="T11">
                    <a:pos x="T2" y="T3"/>
                  </a:cxn>
                  <a:cxn ang="T12">
                    <a:pos x="T4" y="T5"/>
                  </a:cxn>
                  <a:cxn ang="T13">
                    <a:pos x="T6" y="T7"/>
                  </a:cxn>
                  <a:cxn ang="T14">
                    <a:pos x="T8" y="T9"/>
                  </a:cxn>
                </a:cxnLst>
                <a:rect l="T15" t="T16" r="T17" b="T18"/>
                <a:pathLst>
                  <a:path w="1096" h="1095">
                    <a:moveTo>
                      <a:pt x="1088" y="1095"/>
                    </a:moveTo>
                    <a:cubicBezTo>
                      <a:pt x="0" y="8"/>
                      <a:pt x="0" y="8"/>
                      <a:pt x="0" y="8"/>
                    </a:cubicBezTo>
                    <a:cubicBezTo>
                      <a:pt x="2" y="5"/>
                      <a:pt x="3" y="2"/>
                      <a:pt x="5" y="0"/>
                    </a:cubicBezTo>
                    <a:cubicBezTo>
                      <a:pt x="1096" y="1090"/>
                      <a:pt x="1096" y="1090"/>
                      <a:pt x="1096" y="1090"/>
                    </a:cubicBezTo>
                    <a:cubicBezTo>
                      <a:pt x="1093" y="1092"/>
                      <a:pt x="1090" y="1094"/>
                      <a:pt x="1088" y="109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56" name="Freeform 70"/>
              <p:cNvSpPr>
                <a:spLocks noChangeArrowheads="1"/>
              </p:cNvSpPr>
              <p:nvPr/>
            </p:nvSpPr>
            <p:spPr bwMode="auto">
              <a:xfrm>
                <a:off x="257175" y="873125"/>
                <a:ext cx="2524125" cy="2525713"/>
              </a:xfrm>
              <a:custGeom>
                <a:avLst/>
                <a:gdLst>
                  <a:gd name="T0" fmla="*/ 2505834 w 1104"/>
                  <a:gd name="T1" fmla="*/ 2525713 h 1104"/>
                  <a:gd name="T2" fmla="*/ 0 w 1104"/>
                  <a:gd name="T3" fmla="*/ 18302 h 1104"/>
                  <a:gd name="T4" fmla="*/ 11432 w 1104"/>
                  <a:gd name="T5" fmla="*/ 0 h 1104"/>
                  <a:gd name="T6" fmla="*/ 2524125 w 1104"/>
                  <a:gd name="T7" fmla="*/ 2514274 h 1104"/>
                  <a:gd name="T8" fmla="*/ 2505834 w 1104"/>
                  <a:gd name="T9" fmla="*/ 2525713 h 1104"/>
                  <a:gd name="T10" fmla="*/ 0 60000 65536"/>
                  <a:gd name="T11" fmla="*/ 0 60000 65536"/>
                  <a:gd name="T12" fmla="*/ 0 60000 65536"/>
                  <a:gd name="T13" fmla="*/ 0 60000 65536"/>
                  <a:gd name="T14" fmla="*/ 0 60000 65536"/>
                  <a:gd name="T15" fmla="*/ 0 w 1104"/>
                  <a:gd name="T16" fmla="*/ 0 h 1104"/>
                  <a:gd name="T17" fmla="*/ 1104 w 1104"/>
                  <a:gd name="T18" fmla="*/ 1104 h 1104"/>
                </a:gdLst>
                <a:ahLst/>
                <a:cxnLst>
                  <a:cxn ang="T10">
                    <a:pos x="T0" y="T1"/>
                  </a:cxn>
                  <a:cxn ang="T11">
                    <a:pos x="T2" y="T3"/>
                  </a:cxn>
                  <a:cxn ang="T12">
                    <a:pos x="T4" y="T5"/>
                  </a:cxn>
                  <a:cxn ang="T13">
                    <a:pos x="T6" y="T7"/>
                  </a:cxn>
                  <a:cxn ang="T14">
                    <a:pos x="T8" y="T9"/>
                  </a:cxn>
                </a:cxnLst>
                <a:rect l="T15" t="T16" r="T17" b="T18"/>
                <a:pathLst>
                  <a:path w="1104" h="1104">
                    <a:moveTo>
                      <a:pt x="1096" y="1104"/>
                    </a:moveTo>
                    <a:cubicBezTo>
                      <a:pt x="0" y="8"/>
                      <a:pt x="0" y="8"/>
                      <a:pt x="0" y="8"/>
                    </a:cubicBezTo>
                    <a:cubicBezTo>
                      <a:pt x="2" y="6"/>
                      <a:pt x="3" y="3"/>
                      <a:pt x="5" y="0"/>
                    </a:cubicBezTo>
                    <a:cubicBezTo>
                      <a:pt x="1104" y="1099"/>
                      <a:pt x="1104" y="1099"/>
                      <a:pt x="1104" y="1099"/>
                    </a:cubicBezTo>
                    <a:cubicBezTo>
                      <a:pt x="1101" y="1101"/>
                      <a:pt x="1099" y="1103"/>
                      <a:pt x="1096" y="110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57" name="Freeform 71"/>
              <p:cNvSpPr>
                <a:spLocks noChangeArrowheads="1"/>
              </p:cNvSpPr>
              <p:nvPr/>
            </p:nvSpPr>
            <p:spPr bwMode="auto">
              <a:xfrm>
                <a:off x="284163" y="830262"/>
                <a:ext cx="2543175" cy="2540000"/>
              </a:xfrm>
              <a:custGeom>
                <a:avLst/>
                <a:gdLst>
                  <a:gd name="T0" fmla="*/ 2524879 w 1112"/>
                  <a:gd name="T1" fmla="*/ 2540000 h 1111"/>
                  <a:gd name="T2" fmla="*/ 0 w 1112"/>
                  <a:gd name="T3" fmla="*/ 18290 h 1111"/>
                  <a:gd name="T4" fmla="*/ 11435 w 1112"/>
                  <a:gd name="T5" fmla="*/ 0 h 1111"/>
                  <a:gd name="T6" fmla="*/ 2543175 w 1112"/>
                  <a:gd name="T7" fmla="*/ 2528569 h 1111"/>
                  <a:gd name="T8" fmla="*/ 2524879 w 1112"/>
                  <a:gd name="T9" fmla="*/ 2540000 h 1111"/>
                  <a:gd name="T10" fmla="*/ 0 60000 65536"/>
                  <a:gd name="T11" fmla="*/ 0 60000 65536"/>
                  <a:gd name="T12" fmla="*/ 0 60000 65536"/>
                  <a:gd name="T13" fmla="*/ 0 60000 65536"/>
                  <a:gd name="T14" fmla="*/ 0 60000 65536"/>
                  <a:gd name="T15" fmla="*/ 0 w 1112"/>
                  <a:gd name="T16" fmla="*/ 0 h 1111"/>
                  <a:gd name="T17" fmla="*/ 1112 w 1112"/>
                  <a:gd name="T18" fmla="*/ 1111 h 1111"/>
                </a:gdLst>
                <a:ahLst/>
                <a:cxnLst>
                  <a:cxn ang="T10">
                    <a:pos x="T0" y="T1"/>
                  </a:cxn>
                  <a:cxn ang="T11">
                    <a:pos x="T2" y="T3"/>
                  </a:cxn>
                  <a:cxn ang="T12">
                    <a:pos x="T4" y="T5"/>
                  </a:cxn>
                  <a:cxn ang="T13">
                    <a:pos x="T6" y="T7"/>
                  </a:cxn>
                  <a:cxn ang="T14">
                    <a:pos x="T8" y="T9"/>
                  </a:cxn>
                </a:cxnLst>
                <a:rect l="T15" t="T16" r="T17" b="T18"/>
                <a:pathLst>
                  <a:path w="1112" h="1111">
                    <a:moveTo>
                      <a:pt x="1104" y="1111"/>
                    </a:moveTo>
                    <a:cubicBezTo>
                      <a:pt x="0" y="8"/>
                      <a:pt x="0" y="8"/>
                      <a:pt x="0" y="8"/>
                    </a:cubicBezTo>
                    <a:cubicBezTo>
                      <a:pt x="2" y="5"/>
                      <a:pt x="4" y="2"/>
                      <a:pt x="5" y="0"/>
                    </a:cubicBezTo>
                    <a:cubicBezTo>
                      <a:pt x="1112" y="1106"/>
                      <a:pt x="1112" y="1106"/>
                      <a:pt x="1112" y="1106"/>
                    </a:cubicBezTo>
                    <a:cubicBezTo>
                      <a:pt x="1109" y="1108"/>
                      <a:pt x="1106" y="1109"/>
                      <a:pt x="1104" y="11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58" name="Freeform 72"/>
              <p:cNvSpPr>
                <a:spLocks noChangeArrowheads="1"/>
              </p:cNvSpPr>
              <p:nvPr/>
            </p:nvSpPr>
            <p:spPr bwMode="auto">
              <a:xfrm>
                <a:off x="314325" y="784225"/>
                <a:ext cx="2555875" cy="2557463"/>
              </a:xfrm>
              <a:custGeom>
                <a:avLst/>
                <a:gdLst>
                  <a:gd name="T0" fmla="*/ 2537586 w 1118"/>
                  <a:gd name="T1" fmla="*/ 2557463 h 1118"/>
                  <a:gd name="T2" fmla="*/ 0 w 1118"/>
                  <a:gd name="T3" fmla="*/ 18300 h 1118"/>
                  <a:gd name="T4" fmla="*/ 11431 w 1118"/>
                  <a:gd name="T5" fmla="*/ 0 h 1118"/>
                  <a:gd name="T6" fmla="*/ 2555875 w 1118"/>
                  <a:gd name="T7" fmla="*/ 2546025 h 1118"/>
                  <a:gd name="T8" fmla="*/ 2537586 w 1118"/>
                  <a:gd name="T9" fmla="*/ 2557463 h 1118"/>
                  <a:gd name="T10" fmla="*/ 0 60000 65536"/>
                  <a:gd name="T11" fmla="*/ 0 60000 65536"/>
                  <a:gd name="T12" fmla="*/ 0 60000 65536"/>
                  <a:gd name="T13" fmla="*/ 0 60000 65536"/>
                  <a:gd name="T14" fmla="*/ 0 60000 65536"/>
                  <a:gd name="T15" fmla="*/ 0 w 1118"/>
                  <a:gd name="T16" fmla="*/ 0 h 1118"/>
                  <a:gd name="T17" fmla="*/ 1118 w 1118"/>
                  <a:gd name="T18" fmla="*/ 1118 h 1118"/>
                </a:gdLst>
                <a:ahLst/>
                <a:cxnLst>
                  <a:cxn ang="T10">
                    <a:pos x="T0" y="T1"/>
                  </a:cxn>
                  <a:cxn ang="T11">
                    <a:pos x="T2" y="T3"/>
                  </a:cxn>
                  <a:cxn ang="T12">
                    <a:pos x="T4" y="T5"/>
                  </a:cxn>
                  <a:cxn ang="T13">
                    <a:pos x="T6" y="T7"/>
                  </a:cxn>
                  <a:cxn ang="T14">
                    <a:pos x="T8" y="T9"/>
                  </a:cxn>
                </a:cxnLst>
                <a:rect l="T15" t="T16" r="T17" b="T18"/>
                <a:pathLst>
                  <a:path w="1118" h="1118">
                    <a:moveTo>
                      <a:pt x="1110" y="1118"/>
                    </a:moveTo>
                    <a:cubicBezTo>
                      <a:pt x="0" y="8"/>
                      <a:pt x="0" y="8"/>
                      <a:pt x="0" y="8"/>
                    </a:cubicBezTo>
                    <a:cubicBezTo>
                      <a:pt x="2" y="6"/>
                      <a:pt x="4" y="3"/>
                      <a:pt x="5" y="0"/>
                    </a:cubicBezTo>
                    <a:cubicBezTo>
                      <a:pt x="1118" y="1113"/>
                      <a:pt x="1118" y="1113"/>
                      <a:pt x="1118" y="1113"/>
                    </a:cubicBezTo>
                    <a:cubicBezTo>
                      <a:pt x="1115" y="1115"/>
                      <a:pt x="1113" y="1117"/>
                      <a:pt x="1110" y="111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59" name="Freeform 73"/>
              <p:cNvSpPr>
                <a:spLocks noChangeArrowheads="1"/>
              </p:cNvSpPr>
              <p:nvPr/>
            </p:nvSpPr>
            <p:spPr bwMode="auto">
              <a:xfrm>
                <a:off x="342900" y="742950"/>
                <a:ext cx="2571750" cy="2568575"/>
              </a:xfrm>
              <a:custGeom>
                <a:avLst/>
                <a:gdLst>
                  <a:gd name="T0" fmla="*/ 2553446 w 1124"/>
                  <a:gd name="T1" fmla="*/ 2568575 h 1123"/>
                  <a:gd name="T2" fmla="*/ 0 w 1124"/>
                  <a:gd name="T3" fmla="*/ 16011 h 1123"/>
                  <a:gd name="T4" fmla="*/ 13728 w 1124"/>
                  <a:gd name="T5" fmla="*/ 0 h 1123"/>
                  <a:gd name="T6" fmla="*/ 2571750 w 1124"/>
                  <a:gd name="T7" fmla="*/ 2557139 h 1123"/>
                  <a:gd name="T8" fmla="*/ 2553446 w 1124"/>
                  <a:gd name="T9" fmla="*/ 2568575 h 1123"/>
                  <a:gd name="T10" fmla="*/ 0 60000 65536"/>
                  <a:gd name="T11" fmla="*/ 0 60000 65536"/>
                  <a:gd name="T12" fmla="*/ 0 60000 65536"/>
                  <a:gd name="T13" fmla="*/ 0 60000 65536"/>
                  <a:gd name="T14" fmla="*/ 0 60000 65536"/>
                  <a:gd name="T15" fmla="*/ 0 w 1124"/>
                  <a:gd name="T16" fmla="*/ 0 h 1123"/>
                  <a:gd name="T17" fmla="*/ 1124 w 1124"/>
                  <a:gd name="T18" fmla="*/ 1123 h 1123"/>
                </a:gdLst>
                <a:ahLst/>
                <a:cxnLst>
                  <a:cxn ang="T10">
                    <a:pos x="T0" y="T1"/>
                  </a:cxn>
                  <a:cxn ang="T11">
                    <a:pos x="T2" y="T3"/>
                  </a:cxn>
                  <a:cxn ang="T12">
                    <a:pos x="T4" y="T5"/>
                  </a:cxn>
                  <a:cxn ang="T13">
                    <a:pos x="T6" y="T7"/>
                  </a:cxn>
                  <a:cxn ang="T14">
                    <a:pos x="T8" y="T9"/>
                  </a:cxn>
                </a:cxnLst>
                <a:rect l="T15" t="T16" r="T17" b="T18"/>
                <a:pathLst>
                  <a:path w="1124" h="1123">
                    <a:moveTo>
                      <a:pt x="1116" y="1123"/>
                    </a:moveTo>
                    <a:cubicBezTo>
                      <a:pt x="0" y="7"/>
                      <a:pt x="0" y="7"/>
                      <a:pt x="0" y="7"/>
                    </a:cubicBezTo>
                    <a:cubicBezTo>
                      <a:pt x="2" y="5"/>
                      <a:pt x="4" y="2"/>
                      <a:pt x="6" y="0"/>
                    </a:cubicBezTo>
                    <a:cubicBezTo>
                      <a:pt x="1124" y="1118"/>
                      <a:pt x="1124" y="1118"/>
                      <a:pt x="1124" y="1118"/>
                    </a:cubicBezTo>
                    <a:cubicBezTo>
                      <a:pt x="1121" y="1119"/>
                      <a:pt x="1119" y="1121"/>
                      <a:pt x="1116" y="11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60" name="Freeform 74"/>
              <p:cNvSpPr>
                <a:spLocks noChangeArrowheads="1"/>
              </p:cNvSpPr>
              <p:nvPr/>
            </p:nvSpPr>
            <p:spPr bwMode="auto">
              <a:xfrm>
                <a:off x="376238" y="700087"/>
                <a:ext cx="2579688" cy="2579688"/>
              </a:xfrm>
              <a:custGeom>
                <a:avLst/>
                <a:gdLst>
                  <a:gd name="T0" fmla="*/ 2563679 w 1128"/>
                  <a:gd name="T1" fmla="*/ 2579688 h 1128"/>
                  <a:gd name="T2" fmla="*/ 0 w 1128"/>
                  <a:gd name="T3" fmla="*/ 18296 h 1128"/>
                  <a:gd name="T4" fmla="*/ 13722 w 1128"/>
                  <a:gd name="T5" fmla="*/ 0 h 1128"/>
                  <a:gd name="T6" fmla="*/ 2579688 w 1128"/>
                  <a:gd name="T7" fmla="*/ 2568253 h 1128"/>
                  <a:gd name="T8" fmla="*/ 2563679 w 1128"/>
                  <a:gd name="T9" fmla="*/ 2579688 h 1128"/>
                  <a:gd name="T10" fmla="*/ 0 60000 65536"/>
                  <a:gd name="T11" fmla="*/ 0 60000 65536"/>
                  <a:gd name="T12" fmla="*/ 0 60000 65536"/>
                  <a:gd name="T13" fmla="*/ 0 60000 65536"/>
                  <a:gd name="T14" fmla="*/ 0 60000 65536"/>
                  <a:gd name="T15" fmla="*/ 0 w 1128"/>
                  <a:gd name="T16" fmla="*/ 0 h 1128"/>
                  <a:gd name="T17" fmla="*/ 1128 w 1128"/>
                  <a:gd name="T18" fmla="*/ 1128 h 1128"/>
                </a:gdLst>
                <a:ahLst/>
                <a:cxnLst>
                  <a:cxn ang="T10">
                    <a:pos x="T0" y="T1"/>
                  </a:cxn>
                  <a:cxn ang="T11">
                    <a:pos x="T2" y="T3"/>
                  </a:cxn>
                  <a:cxn ang="T12">
                    <a:pos x="T4" y="T5"/>
                  </a:cxn>
                  <a:cxn ang="T13">
                    <a:pos x="T6" y="T7"/>
                  </a:cxn>
                  <a:cxn ang="T14">
                    <a:pos x="T8" y="T9"/>
                  </a:cxn>
                </a:cxnLst>
                <a:rect l="T15" t="T16" r="T17" b="T18"/>
                <a:pathLst>
                  <a:path w="1128" h="1128">
                    <a:moveTo>
                      <a:pt x="1121" y="1128"/>
                    </a:moveTo>
                    <a:cubicBezTo>
                      <a:pt x="0" y="8"/>
                      <a:pt x="0" y="8"/>
                      <a:pt x="0" y="8"/>
                    </a:cubicBezTo>
                    <a:cubicBezTo>
                      <a:pt x="2" y="5"/>
                      <a:pt x="4" y="3"/>
                      <a:pt x="6" y="0"/>
                    </a:cubicBezTo>
                    <a:cubicBezTo>
                      <a:pt x="1128" y="1123"/>
                      <a:pt x="1128" y="1123"/>
                      <a:pt x="1128" y="1123"/>
                    </a:cubicBezTo>
                    <a:cubicBezTo>
                      <a:pt x="1126" y="1125"/>
                      <a:pt x="1123" y="1126"/>
                      <a:pt x="1121" y="112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61" name="Freeform 75"/>
              <p:cNvSpPr>
                <a:spLocks noChangeArrowheads="1"/>
              </p:cNvSpPr>
              <p:nvPr/>
            </p:nvSpPr>
            <p:spPr bwMode="auto">
              <a:xfrm>
                <a:off x="407988" y="660400"/>
                <a:ext cx="2589213" cy="2586038"/>
              </a:xfrm>
              <a:custGeom>
                <a:avLst/>
                <a:gdLst>
                  <a:gd name="T0" fmla="*/ 2573202 w 1132"/>
                  <a:gd name="T1" fmla="*/ 2586038 h 1131"/>
                  <a:gd name="T2" fmla="*/ 0 w 1132"/>
                  <a:gd name="T3" fmla="*/ 16006 h 1131"/>
                  <a:gd name="T4" fmla="*/ 13724 w 1132"/>
                  <a:gd name="T5" fmla="*/ 0 h 1131"/>
                  <a:gd name="T6" fmla="*/ 2589213 w 1132"/>
                  <a:gd name="T7" fmla="*/ 2572319 h 1131"/>
                  <a:gd name="T8" fmla="*/ 2573202 w 1132"/>
                  <a:gd name="T9" fmla="*/ 2586038 h 1131"/>
                  <a:gd name="T10" fmla="*/ 0 60000 65536"/>
                  <a:gd name="T11" fmla="*/ 0 60000 65536"/>
                  <a:gd name="T12" fmla="*/ 0 60000 65536"/>
                  <a:gd name="T13" fmla="*/ 0 60000 65536"/>
                  <a:gd name="T14" fmla="*/ 0 60000 65536"/>
                  <a:gd name="T15" fmla="*/ 0 w 1132"/>
                  <a:gd name="T16" fmla="*/ 0 h 1131"/>
                  <a:gd name="T17" fmla="*/ 1132 w 1132"/>
                  <a:gd name="T18" fmla="*/ 1131 h 1131"/>
                </a:gdLst>
                <a:ahLst/>
                <a:cxnLst>
                  <a:cxn ang="T10">
                    <a:pos x="T0" y="T1"/>
                  </a:cxn>
                  <a:cxn ang="T11">
                    <a:pos x="T2" y="T3"/>
                  </a:cxn>
                  <a:cxn ang="T12">
                    <a:pos x="T4" y="T5"/>
                  </a:cxn>
                  <a:cxn ang="T13">
                    <a:pos x="T6" y="T7"/>
                  </a:cxn>
                  <a:cxn ang="T14">
                    <a:pos x="T8" y="T9"/>
                  </a:cxn>
                </a:cxnLst>
                <a:rect l="T15" t="T16" r="T17" b="T18"/>
                <a:pathLst>
                  <a:path w="1132" h="1131">
                    <a:moveTo>
                      <a:pt x="1125" y="1131"/>
                    </a:moveTo>
                    <a:cubicBezTo>
                      <a:pt x="0" y="7"/>
                      <a:pt x="0" y="7"/>
                      <a:pt x="0" y="7"/>
                    </a:cubicBezTo>
                    <a:cubicBezTo>
                      <a:pt x="2" y="4"/>
                      <a:pt x="4" y="2"/>
                      <a:pt x="6" y="0"/>
                    </a:cubicBezTo>
                    <a:cubicBezTo>
                      <a:pt x="1132" y="1125"/>
                      <a:pt x="1132" y="1125"/>
                      <a:pt x="1132" y="1125"/>
                    </a:cubicBezTo>
                    <a:cubicBezTo>
                      <a:pt x="1129" y="1127"/>
                      <a:pt x="1127" y="1129"/>
                      <a:pt x="1125" y="113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62" name="Freeform 76"/>
              <p:cNvSpPr>
                <a:spLocks noChangeArrowheads="1"/>
              </p:cNvSpPr>
              <p:nvPr/>
            </p:nvSpPr>
            <p:spPr bwMode="auto">
              <a:xfrm>
                <a:off x="441325" y="620712"/>
                <a:ext cx="2593975" cy="2592388"/>
              </a:xfrm>
              <a:custGeom>
                <a:avLst/>
                <a:gdLst>
                  <a:gd name="T0" fmla="*/ 2577963 w 1134"/>
                  <a:gd name="T1" fmla="*/ 2592388 h 1134"/>
                  <a:gd name="T2" fmla="*/ 0 w 1134"/>
                  <a:gd name="T3" fmla="*/ 16002 h 1134"/>
                  <a:gd name="T4" fmla="*/ 13725 w 1134"/>
                  <a:gd name="T5" fmla="*/ 0 h 1134"/>
                  <a:gd name="T6" fmla="*/ 2593975 w 1134"/>
                  <a:gd name="T7" fmla="*/ 2578672 h 1134"/>
                  <a:gd name="T8" fmla="*/ 2577963 w 1134"/>
                  <a:gd name="T9" fmla="*/ 2592388 h 1134"/>
                  <a:gd name="T10" fmla="*/ 0 60000 65536"/>
                  <a:gd name="T11" fmla="*/ 0 60000 65536"/>
                  <a:gd name="T12" fmla="*/ 0 60000 65536"/>
                  <a:gd name="T13" fmla="*/ 0 60000 65536"/>
                  <a:gd name="T14" fmla="*/ 0 60000 65536"/>
                  <a:gd name="T15" fmla="*/ 0 w 1134"/>
                  <a:gd name="T16" fmla="*/ 0 h 1134"/>
                  <a:gd name="T17" fmla="*/ 1134 w 1134"/>
                  <a:gd name="T18" fmla="*/ 1134 h 1134"/>
                </a:gdLst>
                <a:ahLst/>
                <a:cxnLst>
                  <a:cxn ang="T10">
                    <a:pos x="T0" y="T1"/>
                  </a:cxn>
                  <a:cxn ang="T11">
                    <a:pos x="T2" y="T3"/>
                  </a:cxn>
                  <a:cxn ang="T12">
                    <a:pos x="T4" y="T5"/>
                  </a:cxn>
                  <a:cxn ang="T13">
                    <a:pos x="T6" y="T7"/>
                  </a:cxn>
                  <a:cxn ang="T14">
                    <a:pos x="T8" y="T9"/>
                  </a:cxn>
                </a:cxnLst>
                <a:rect l="T15" t="T16" r="T17" b="T18"/>
                <a:pathLst>
                  <a:path w="1134" h="1134">
                    <a:moveTo>
                      <a:pt x="1127" y="1134"/>
                    </a:moveTo>
                    <a:cubicBezTo>
                      <a:pt x="0" y="7"/>
                      <a:pt x="0" y="7"/>
                      <a:pt x="0" y="7"/>
                    </a:cubicBezTo>
                    <a:cubicBezTo>
                      <a:pt x="2" y="5"/>
                      <a:pt x="4" y="3"/>
                      <a:pt x="6" y="0"/>
                    </a:cubicBezTo>
                    <a:cubicBezTo>
                      <a:pt x="1134" y="1128"/>
                      <a:pt x="1134" y="1128"/>
                      <a:pt x="1134" y="1128"/>
                    </a:cubicBezTo>
                    <a:cubicBezTo>
                      <a:pt x="1132" y="1130"/>
                      <a:pt x="1129" y="1132"/>
                      <a:pt x="1127" y="1134"/>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63" name="Freeform 77"/>
              <p:cNvSpPr>
                <a:spLocks noChangeArrowheads="1"/>
              </p:cNvSpPr>
              <p:nvPr/>
            </p:nvSpPr>
            <p:spPr bwMode="auto">
              <a:xfrm>
                <a:off x="476250" y="581025"/>
                <a:ext cx="2597150" cy="2597150"/>
              </a:xfrm>
              <a:custGeom>
                <a:avLst/>
                <a:gdLst>
                  <a:gd name="T0" fmla="*/ 2581146 w 1136"/>
                  <a:gd name="T1" fmla="*/ 2597150 h 1136"/>
                  <a:gd name="T2" fmla="*/ 0 w 1136"/>
                  <a:gd name="T3" fmla="*/ 16004 h 1136"/>
                  <a:gd name="T4" fmla="*/ 13717 w 1136"/>
                  <a:gd name="T5" fmla="*/ 0 h 1136"/>
                  <a:gd name="T6" fmla="*/ 2597150 w 1136"/>
                  <a:gd name="T7" fmla="*/ 2583433 h 1136"/>
                  <a:gd name="T8" fmla="*/ 2581146 w 1136"/>
                  <a:gd name="T9" fmla="*/ 2597150 h 1136"/>
                  <a:gd name="T10" fmla="*/ 0 60000 65536"/>
                  <a:gd name="T11" fmla="*/ 0 60000 65536"/>
                  <a:gd name="T12" fmla="*/ 0 60000 65536"/>
                  <a:gd name="T13" fmla="*/ 0 60000 65536"/>
                  <a:gd name="T14" fmla="*/ 0 60000 65536"/>
                  <a:gd name="T15" fmla="*/ 0 w 1136"/>
                  <a:gd name="T16" fmla="*/ 0 h 1136"/>
                  <a:gd name="T17" fmla="*/ 1136 w 1136"/>
                  <a:gd name="T18" fmla="*/ 1136 h 1136"/>
                </a:gdLst>
                <a:ahLst/>
                <a:cxnLst>
                  <a:cxn ang="T10">
                    <a:pos x="T0" y="T1"/>
                  </a:cxn>
                  <a:cxn ang="T11">
                    <a:pos x="T2" y="T3"/>
                  </a:cxn>
                  <a:cxn ang="T12">
                    <a:pos x="T4" y="T5"/>
                  </a:cxn>
                  <a:cxn ang="T13">
                    <a:pos x="T6" y="T7"/>
                  </a:cxn>
                  <a:cxn ang="T14">
                    <a:pos x="T8" y="T9"/>
                  </a:cxn>
                </a:cxnLst>
                <a:rect l="T15" t="T16" r="T17" b="T18"/>
                <a:pathLst>
                  <a:path w="1136" h="1136">
                    <a:moveTo>
                      <a:pt x="1129" y="1136"/>
                    </a:moveTo>
                    <a:cubicBezTo>
                      <a:pt x="0" y="7"/>
                      <a:pt x="0" y="7"/>
                      <a:pt x="0" y="7"/>
                    </a:cubicBezTo>
                    <a:cubicBezTo>
                      <a:pt x="2" y="5"/>
                      <a:pt x="4" y="3"/>
                      <a:pt x="6" y="0"/>
                    </a:cubicBezTo>
                    <a:cubicBezTo>
                      <a:pt x="1136" y="1130"/>
                      <a:pt x="1136" y="1130"/>
                      <a:pt x="1136" y="1130"/>
                    </a:cubicBezTo>
                    <a:cubicBezTo>
                      <a:pt x="1134" y="1132"/>
                      <a:pt x="1131" y="1134"/>
                      <a:pt x="1129" y="113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64" name="Freeform 78">
                <a:hlinkClick r:id="rId2"/>
              </p:cNvPr>
              <p:cNvSpPr>
                <a:spLocks noChangeArrowheads="1"/>
              </p:cNvSpPr>
              <p:nvPr/>
            </p:nvSpPr>
            <p:spPr bwMode="auto">
              <a:xfrm>
                <a:off x="512763" y="544512"/>
                <a:ext cx="2598738" cy="2600325"/>
              </a:xfrm>
              <a:custGeom>
                <a:avLst/>
                <a:gdLst>
                  <a:gd name="T0" fmla="*/ 2585012 w 1136"/>
                  <a:gd name="T1" fmla="*/ 2600325 h 1137"/>
                  <a:gd name="T2" fmla="*/ 0 w 1136"/>
                  <a:gd name="T3" fmla="*/ 16009 h 1137"/>
                  <a:gd name="T4" fmla="*/ 13726 w 1136"/>
                  <a:gd name="T5" fmla="*/ 0 h 1137"/>
                  <a:gd name="T6" fmla="*/ 2598738 w 1136"/>
                  <a:gd name="T7" fmla="*/ 2584316 h 1137"/>
                  <a:gd name="T8" fmla="*/ 2585012 w 1136"/>
                  <a:gd name="T9" fmla="*/ 2600325 h 1137"/>
                  <a:gd name="T10" fmla="*/ 0 60000 65536"/>
                  <a:gd name="T11" fmla="*/ 0 60000 65536"/>
                  <a:gd name="T12" fmla="*/ 0 60000 65536"/>
                  <a:gd name="T13" fmla="*/ 0 60000 65536"/>
                  <a:gd name="T14" fmla="*/ 0 60000 65536"/>
                  <a:gd name="T15" fmla="*/ 0 w 1136"/>
                  <a:gd name="T16" fmla="*/ 0 h 1137"/>
                  <a:gd name="T17" fmla="*/ 1136 w 1136"/>
                  <a:gd name="T18" fmla="*/ 1137 h 1137"/>
                </a:gdLst>
                <a:ahLst/>
                <a:cxnLst>
                  <a:cxn ang="T10">
                    <a:pos x="T0" y="T1"/>
                  </a:cxn>
                  <a:cxn ang="T11">
                    <a:pos x="T2" y="T3"/>
                  </a:cxn>
                  <a:cxn ang="T12">
                    <a:pos x="T4" y="T5"/>
                  </a:cxn>
                  <a:cxn ang="T13">
                    <a:pos x="T6" y="T7"/>
                  </a:cxn>
                  <a:cxn ang="T14">
                    <a:pos x="T8" y="T9"/>
                  </a:cxn>
                </a:cxnLst>
                <a:rect l="T15" t="T16" r="T17" b="T18"/>
                <a:pathLst>
                  <a:path w="1136" h="1137">
                    <a:moveTo>
                      <a:pt x="1130" y="1137"/>
                    </a:moveTo>
                    <a:cubicBezTo>
                      <a:pt x="0" y="7"/>
                      <a:pt x="0" y="7"/>
                      <a:pt x="0" y="7"/>
                    </a:cubicBezTo>
                    <a:cubicBezTo>
                      <a:pt x="2" y="4"/>
                      <a:pt x="4" y="2"/>
                      <a:pt x="6" y="0"/>
                    </a:cubicBezTo>
                    <a:cubicBezTo>
                      <a:pt x="1136" y="1130"/>
                      <a:pt x="1136" y="1130"/>
                      <a:pt x="1136" y="1130"/>
                    </a:cubicBezTo>
                    <a:cubicBezTo>
                      <a:pt x="1134" y="1133"/>
                      <a:pt x="1132" y="1135"/>
                      <a:pt x="1130" y="11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65" name="Freeform 79"/>
              <p:cNvSpPr>
                <a:spLocks noChangeArrowheads="1"/>
              </p:cNvSpPr>
              <p:nvPr/>
            </p:nvSpPr>
            <p:spPr bwMode="auto">
              <a:xfrm>
                <a:off x="549275" y="508000"/>
                <a:ext cx="2598738" cy="2600325"/>
              </a:xfrm>
              <a:custGeom>
                <a:avLst/>
                <a:gdLst>
                  <a:gd name="T0" fmla="*/ 2585012 w 1136"/>
                  <a:gd name="T1" fmla="*/ 2600325 h 1137"/>
                  <a:gd name="T2" fmla="*/ 0 w 1136"/>
                  <a:gd name="T3" fmla="*/ 13722 h 1137"/>
                  <a:gd name="T4" fmla="*/ 13726 w 1136"/>
                  <a:gd name="T5" fmla="*/ 0 h 1137"/>
                  <a:gd name="T6" fmla="*/ 2598738 w 1136"/>
                  <a:gd name="T7" fmla="*/ 2584316 h 1137"/>
                  <a:gd name="T8" fmla="*/ 2585012 w 1136"/>
                  <a:gd name="T9" fmla="*/ 2600325 h 1137"/>
                  <a:gd name="T10" fmla="*/ 0 60000 65536"/>
                  <a:gd name="T11" fmla="*/ 0 60000 65536"/>
                  <a:gd name="T12" fmla="*/ 0 60000 65536"/>
                  <a:gd name="T13" fmla="*/ 0 60000 65536"/>
                  <a:gd name="T14" fmla="*/ 0 60000 65536"/>
                  <a:gd name="T15" fmla="*/ 0 w 1136"/>
                  <a:gd name="T16" fmla="*/ 0 h 1137"/>
                  <a:gd name="T17" fmla="*/ 1136 w 1136"/>
                  <a:gd name="T18" fmla="*/ 1137 h 1137"/>
                </a:gdLst>
                <a:ahLst/>
                <a:cxnLst>
                  <a:cxn ang="T10">
                    <a:pos x="T0" y="T1"/>
                  </a:cxn>
                  <a:cxn ang="T11">
                    <a:pos x="T2" y="T3"/>
                  </a:cxn>
                  <a:cxn ang="T12">
                    <a:pos x="T4" y="T5"/>
                  </a:cxn>
                  <a:cxn ang="T13">
                    <a:pos x="T6" y="T7"/>
                  </a:cxn>
                  <a:cxn ang="T14">
                    <a:pos x="T8" y="T9"/>
                  </a:cxn>
                </a:cxnLst>
                <a:rect l="T15" t="T16" r="T17" b="T18"/>
                <a:pathLst>
                  <a:path w="1136" h="1137">
                    <a:moveTo>
                      <a:pt x="1130" y="1137"/>
                    </a:moveTo>
                    <a:cubicBezTo>
                      <a:pt x="0" y="6"/>
                      <a:pt x="0" y="6"/>
                      <a:pt x="0" y="6"/>
                    </a:cubicBezTo>
                    <a:cubicBezTo>
                      <a:pt x="2" y="4"/>
                      <a:pt x="4" y="2"/>
                      <a:pt x="6" y="0"/>
                    </a:cubicBezTo>
                    <a:cubicBezTo>
                      <a:pt x="1136" y="1130"/>
                      <a:pt x="1136" y="1130"/>
                      <a:pt x="1136" y="1130"/>
                    </a:cubicBezTo>
                    <a:cubicBezTo>
                      <a:pt x="1134" y="1132"/>
                      <a:pt x="1132" y="1135"/>
                      <a:pt x="1130" y="113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66" name="Freeform 80"/>
              <p:cNvSpPr>
                <a:spLocks noChangeArrowheads="1"/>
              </p:cNvSpPr>
              <p:nvPr/>
            </p:nvSpPr>
            <p:spPr bwMode="auto">
              <a:xfrm>
                <a:off x="585788" y="473075"/>
                <a:ext cx="2598738" cy="2595563"/>
              </a:xfrm>
              <a:custGeom>
                <a:avLst/>
                <a:gdLst>
                  <a:gd name="T0" fmla="*/ 2585012 w 1136"/>
                  <a:gd name="T1" fmla="*/ 2595563 h 1135"/>
                  <a:gd name="T2" fmla="*/ 0 w 1136"/>
                  <a:gd name="T3" fmla="*/ 13721 h 1135"/>
                  <a:gd name="T4" fmla="*/ 16013 w 1136"/>
                  <a:gd name="T5" fmla="*/ 0 h 1135"/>
                  <a:gd name="T6" fmla="*/ 2598738 w 1136"/>
                  <a:gd name="T7" fmla="*/ 2581842 h 1135"/>
                  <a:gd name="T8" fmla="*/ 2585012 w 1136"/>
                  <a:gd name="T9" fmla="*/ 2595563 h 1135"/>
                  <a:gd name="T10" fmla="*/ 0 60000 65536"/>
                  <a:gd name="T11" fmla="*/ 0 60000 65536"/>
                  <a:gd name="T12" fmla="*/ 0 60000 65536"/>
                  <a:gd name="T13" fmla="*/ 0 60000 65536"/>
                  <a:gd name="T14" fmla="*/ 0 60000 65536"/>
                  <a:gd name="T15" fmla="*/ 0 w 1136"/>
                  <a:gd name="T16" fmla="*/ 0 h 1135"/>
                  <a:gd name="T17" fmla="*/ 1136 w 1136"/>
                  <a:gd name="T18" fmla="*/ 1135 h 1135"/>
                </a:gdLst>
                <a:ahLst/>
                <a:cxnLst>
                  <a:cxn ang="T10">
                    <a:pos x="T0" y="T1"/>
                  </a:cxn>
                  <a:cxn ang="T11">
                    <a:pos x="T2" y="T3"/>
                  </a:cxn>
                  <a:cxn ang="T12">
                    <a:pos x="T4" y="T5"/>
                  </a:cxn>
                  <a:cxn ang="T13">
                    <a:pos x="T6" y="T7"/>
                  </a:cxn>
                  <a:cxn ang="T14">
                    <a:pos x="T8" y="T9"/>
                  </a:cxn>
                </a:cxnLst>
                <a:rect l="T15" t="T16" r="T17" b="T18"/>
                <a:pathLst>
                  <a:path w="1136" h="1135">
                    <a:moveTo>
                      <a:pt x="1130" y="1135"/>
                    </a:moveTo>
                    <a:cubicBezTo>
                      <a:pt x="0" y="6"/>
                      <a:pt x="0" y="6"/>
                      <a:pt x="0" y="6"/>
                    </a:cubicBezTo>
                    <a:cubicBezTo>
                      <a:pt x="2" y="4"/>
                      <a:pt x="5" y="2"/>
                      <a:pt x="7" y="0"/>
                    </a:cubicBezTo>
                    <a:cubicBezTo>
                      <a:pt x="1136" y="1129"/>
                      <a:pt x="1136" y="1129"/>
                      <a:pt x="1136" y="1129"/>
                    </a:cubicBezTo>
                    <a:cubicBezTo>
                      <a:pt x="1134" y="1131"/>
                      <a:pt x="1132" y="1133"/>
                      <a:pt x="1130" y="113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67" name="Freeform 81"/>
              <p:cNvSpPr>
                <a:spLocks noChangeArrowheads="1"/>
              </p:cNvSpPr>
              <p:nvPr/>
            </p:nvSpPr>
            <p:spPr bwMode="auto">
              <a:xfrm>
                <a:off x="625475" y="439737"/>
                <a:ext cx="2592388" cy="2590800"/>
              </a:xfrm>
              <a:custGeom>
                <a:avLst/>
                <a:gdLst>
                  <a:gd name="T0" fmla="*/ 2578672 w 1134"/>
                  <a:gd name="T1" fmla="*/ 2590800 h 1133"/>
                  <a:gd name="T2" fmla="*/ 0 w 1134"/>
                  <a:gd name="T3" fmla="*/ 13720 h 1133"/>
                  <a:gd name="T4" fmla="*/ 16002 w 1134"/>
                  <a:gd name="T5" fmla="*/ 0 h 1133"/>
                  <a:gd name="T6" fmla="*/ 2592388 w 1134"/>
                  <a:gd name="T7" fmla="*/ 2574793 h 1133"/>
                  <a:gd name="T8" fmla="*/ 2578672 w 1134"/>
                  <a:gd name="T9" fmla="*/ 2590800 h 1133"/>
                  <a:gd name="T10" fmla="*/ 0 60000 65536"/>
                  <a:gd name="T11" fmla="*/ 0 60000 65536"/>
                  <a:gd name="T12" fmla="*/ 0 60000 65536"/>
                  <a:gd name="T13" fmla="*/ 0 60000 65536"/>
                  <a:gd name="T14" fmla="*/ 0 60000 65536"/>
                  <a:gd name="T15" fmla="*/ 0 w 1134"/>
                  <a:gd name="T16" fmla="*/ 0 h 1133"/>
                  <a:gd name="T17" fmla="*/ 1134 w 1134"/>
                  <a:gd name="T18" fmla="*/ 1133 h 1133"/>
                </a:gdLst>
                <a:ahLst/>
                <a:cxnLst>
                  <a:cxn ang="T10">
                    <a:pos x="T0" y="T1"/>
                  </a:cxn>
                  <a:cxn ang="T11">
                    <a:pos x="T2" y="T3"/>
                  </a:cxn>
                  <a:cxn ang="T12">
                    <a:pos x="T4" y="T5"/>
                  </a:cxn>
                  <a:cxn ang="T13">
                    <a:pos x="T6" y="T7"/>
                  </a:cxn>
                  <a:cxn ang="T14">
                    <a:pos x="T8" y="T9"/>
                  </a:cxn>
                </a:cxnLst>
                <a:rect l="T15" t="T16" r="T17" b="T18"/>
                <a:pathLst>
                  <a:path w="1134" h="1133">
                    <a:moveTo>
                      <a:pt x="1128" y="1133"/>
                    </a:moveTo>
                    <a:cubicBezTo>
                      <a:pt x="0" y="6"/>
                      <a:pt x="0" y="6"/>
                      <a:pt x="0" y="6"/>
                    </a:cubicBezTo>
                    <a:cubicBezTo>
                      <a:pt x="2" y="4"/>
                      <a:pt x="5" y="2"/>
                      <a:pt x="7" y="0"/>
                    </a:cubicBezTo>
                    <a:cubicBezTo>
                      <a:pt x="1134" y="1126"/>
                      <a:pt x="1134" y="1126"/>
                      <a:pt x="1134" y="1126"/>
                    </a:cubicBezTo>
                    <a:cubicBezTo>
                      <a:pt x="1132" y="1129"/>
                      <a:pt x="1130" y="1131"/>
                      <a:pt x="1128" y="113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68" name="Freeform 82"/>
              <p:cNvSpPr>
                <a:spLocks noChangeArrowheads="1"/>
              </p:cNvSpPr>
              <p:nvPr/>
            </p:nvSpPr>
            <p:spPr bwMode="auto">
              <a:xfrm>
                <a:off x="663575" y="404812"/>
                <a:ext cx="2589213" cy="2586038"/>
              </a:xfrm>
              <a:custGeom>
                <a:avLst/>
                <a:gdLst>
                  <a:gd name="T0" fmla="*/ 2575489 w 1132"/>
                  <a:gd name="T1" fmla="*/ 2586038 h 1131"/>
                  <a:gd name="T2" fmla="*/ 0 w 1132"/>
                  <a:gd name="T3" fmla="*/ 13719 h 1131"/>
                  <a:gd name="T4" fmla="*/ 18298 w 1132"/>
                  <a:gd name="T5" fmla="*/ 0 h 1131"/>
                  <a:gd name="T6" fmla="*/ 2589213 w 1132"/>
                  <a:gd name="T7" fmla="*/ 2570032 h 1131"/>
                  <a:gd name="T8" fmla="*/ 2575489 w 1132"/>
                  <a:gd name="T9" fmla="*/ 2586038 h 1131"/>
                  <a:gd name="T10" fmla="*/ 0 60000 65536"/>
                  <a:gd name="T11" fmla="*/ 0 60000 65536"/>
                  <a:gd name="T12" fmla="*/ 0 60000 65536"/>
                  <a:gd name="T13" fmla="*/ 0 60000 65536"/>
                  <a:gd name="T14" fmla="*/ 0 60000 65536"/>
                  <a:gd name="T15" fmla="*/ 0 w 1132"/>
                  <a:gd name="T16" fmla="*/ 0 h 1131"/>
                  <a:gd name="T17" fmla="*/ 1132 w 1132"/>
                  <a:gd name="T18" fmla="*/ 1131 h 1131"/>
                </a:gdLst>
                <a:ahLst/>
                <a:cxnLst>
                  <a:cxn ang="T10">
                    <a:pos x="T0" y="T1"/>
                  </a:cxn>
                  <a:cxn ang="T11">
                    <a:pos x="T2" y="T3"/>
                  </a:cxn>
                  <a:cxn ang="T12">
                    <a:pos x="T4" y="T5"/>
                  </a:cxn>
                  <a:cxn ang="T13">
                    <a:pos x="T6" y="T7"/>
                  </a:cxn>
                  <a:cxn ang="T14">
                    <a:pos x="T8" y="T9"/>
                  </a:cxn>
                </a:cxnLst>
                <a:rect l="T15" t="T16" r="T17" b="T18"/>
                <a:pathLst>
                  <a:path w="1132" h="1131">
                    <a:moveTo>
                      <a:pt x="1126" y="1131"/>
                    </a:moveTo>
                    <a:cubicBezTo>
                      <a:pt x="0" y="6"/>
                      <a:pt x="0" y="6"/>
                      <a:pt x="0" y="6"/>
                    </a:cubicBezTo>
                    <a:cubicBezTo>
                      <a:pt x="3" y="4"/>
                      <a:pt x="5" y="2"/>
                      <a:pt x="8" y="0"/>
                    </a:cubicBezTo>
                    <a:cubicBezTo>
                      <a:pt x="1132" y="1124"/>
                      <a:pt x="1132" y="1124"/>
                      <a:pt x="1132" y="1124"/>
                    </a:cubicBezTo>
                    <a:cubicBezTo>
                      <a:pt x="1130" y="1126"/>
                      <a:pt x="1128" y="1129"/>
                      <a:pt x="1126" y="113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69" name="Freeform 83"/>
              <p:cNvSpPr>
                <a:spLocks noChangeArrowheads="1"/>
              </p:cNvSpPr>
              <p:nvPr/>
            </p:nvSpPr>
            <p:spPr bwMode="auto">
              <a:xfrm>
                <a:off x="704850" y="373062"/>
                <a:ext cx="2579688" cy="2576513"/>
              </a:xfrm>
              <a:custGeom>
                <a:avLst/>
                <a:gdLst>
                  <a:gd name="T0" fmla="*/ 2565966 w 1128"/>
                  <a:gd name="T1" fmla="*/ 2576513 h 1127"/>
                  <a:gd name="T2" fmla="*/ 0 w 1128"/>
                  <a:gd name="T3" fmla="*/ 11431 h 1127"/>
                  <a:gd name="T4" fmla="*/ 18296 w 1128"/>
                  <a:gd name="T5" fmla="*/ 0 h 1127"/>
                  <a:gd name="T6" fmla="*/ 2579688 w 1128"/>
                  <a:gd name="T7" fmla="*/ 2560510 h 1127"/>
                  <a:gd name="T8" fmla="*/ 2565966 w 1128"/>
                  <a:gd name="T9" fmla="*/ 2576513 h 1127"/>
                  <a:gd name="T10" fmla="*/ 0 60000 65536"/>
                  <a:gd name="T11" fmla="*/ 0 60000 65536"/>
                  <a:gd name="T12" fmla="*/ 0 60000 65536"/>
                  <a:gd name="T13" fmla="*/ 0 60000 65536"/>
                  <a:gd name="T14" fmla="*/ 0 60000 65536"/>
                  <a:gd name="T15" fmla="*/ 0 w 1128"/>
                  <a:gd name="T16" fmla="*/ 0 h 1127"/>
                  <a:gd name="T17" fmla="*/ 1128 w 1128"/>
                  <a:gd name="T18" fmla="*/ 1127 h 1127"/>
                </a:gdLst>
                <a:ahLst/>
                <a:cxnLst>
                  <a:cxn ang="T10">
                    <a:pos x="T0" y="T1"/>
                  </a:cxn>
                  <a:cxn ang="T11">
                    <a:pos x="T2" y="T3"/>
                  </a:cxn>
                  <a:cxn ang="T12">
                    <a:pos x="T4" y="T5"/>
                  </a:cxn>
                  <a:cxn ang="T13">
                    <a:pos x="T6" y="T7"/>
                  </a:cxn>
                  <a:cxn ang="T14">
                    <a:pos x="T8" y="T9"/>
                  </a:cxn>
                </a:cxnLst>
                <a:rect l="T15" t="T16" r="T17" b="T18"/>
                <a:pathLst>
                  <a:path w="1128" h="1127">
                    <a:moveTo>
                      <a:pt x="1122" y="1127"/>
                    </a:moveTo>
                    <a:cubicBezTo>
                      <a:pt x="0" y="5"/>
                      <a:pt x="0" y="5"/>
                      <a:pt x="0" y="5"/>
                    </a:cubicBezTo>
                    <a:cubicBezTo>
                      <a:pt x="3" y="4"/>
                      <a:pt x="5" y="2"/>
                      <a:pt x="8" y="0"/>
                    </a:cubicBezTo>
                    <a:cubicBezTo>
                      <a:pt x="1128" y="1120"/>
                      <a:pt x="1128" y="1120"/>
                      <a:pt x="1128" y="1120"/>
                    </a:cubicBezTo>
                    <a:cubicBezTo>
                      <a:pt x="1126" y="1122"/>
                      <a:pt x="1124" y="1125"/>
                      <a:pt x="1122" y="112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0" name="Freeform 84"/>
              <p:cNvSpPr>
                <a:spLocks noChangeArrowheads="1"/>
              </p:cNvSpPr>
              <p:nvPr/>
            </p:nvSpPr>
            <p:spPr bwMode="auto">
              <a:xfrm>
                <a:off x="747713" y="341312"/>
                <a:ext cx="2566988" cy="2566988"/>
              </a:xfrm>
              <a:custGeom>
                <a:avLst/>
                <a:gdLst>
                  <a:gd name="T0" fmla="*/ 2555549 w 1122"/>
                  <a:gd name="T1" fmla="*/ 2566988 h 1123"/>
                  <a:gd name="T2" fmla="*/ 0 w 1122"/>
                  <a:gd name="T3" fmla="*/ 13715 h 1123"/>
                  <a:gd name="T4" fmla="*/ 16015 w 1122"/>
                  <a:gd name="T5" fmla="*/ 0 h 1123"/>
                  <a:gd name="T6" fmla="*/ 2566988 w 1122"/>
                  <a:gd name="T7" fmla="*/ 2548701 h 1123"/>
                  <a:gd name="T8" fmla="*/ 2555549 w 1122"/>
                  <a:gd name="T9" fmla="*/ 2566988 h 1123"/>
                  <a:gd name="T10" fmla="*/ 0 60000 65536"/>
                  <a:gd name="T11" fmla="*/ 0 60000 65536"/>
                  <a:gd name="T12" fmla="*/ 0 60000 65536"/>
                  <a:gd name="T13" fmla="*/ 0 60000 65536"/>
                  <a:gd name="T14" fmla="*/ 0 60000 65536"/>
                  <a:gd name="T15" fmla="*/ 0 w 1122"/>
                  <a:gd name="T16" fmla="*/ 0 h 1123"/>
                  <a:gd name="T17" fmla="*/ 1122 w 1122"/>
                  <a:gd name="T18" fmla="*/ 1123 h 1123"/>
                </a:gdLst>
                <a:ahLst/>
                <a:cxnLst>
                  <a:cxn ang="T10">
                    <a:pos x="T0" y="T1"/>
                  </a:cxn>
                  <a:cxn ang="T11">
                    <a:pos x="T2" y="T3"/>
                  </a:cxn>
                  <a:cxn ang="T12">
                    <a:pos x="T4" y="T5"/>
                  </a:cxn>
                  <a:cxn ang="T13">
                    <a:pos x="T6" y="T7"/>
                  </a:cxn>
                  <a:cxn ang="T14">
                    <a:pos x="T8" y="T9"/>
                  </a:cxn>
                </a:cxnLst>
                <a:rect l="T15" t="T16" r="T17" b="T18"/>
                <a:pathLst>
                  <a:path w="1122" h="1123">
                    <a:moveTo>
                      <a:pt x="1117" y="1123"/>
                    </a:moveTo>
                    <a:cubicBezTo>
                      <a:pt x="0" y="6"/>
                      <a:pt x="0" y="6"/>
                      <a:pt x="0" y="6"/>
                    </a:cubicBezTo>
                    <a:cubicBezTo>
                      <a:pt x="2" y="4"/>
                      <a:pt x="5" y="2"/>
                      <a:pt x="7" y="0"/>
                    </a:cubicBezTo>
                    <a:cubicBezTo>
                      <a:pt x="1122" y="1115"/>
                      <a:pt x="1122" y="1115"/>
                      <a:pt x="1122" y="1115"/>
                    </a:cubicBezTo>
                    <a:cubicBezTo>
                      <a:pt x="1120" y="1118"/>
                      <a:pt x="1119" y="1120"/>
                      <a:pt x="1117" y="11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1" name="Freeform 85"/>
              <p:cNvSpPr>
                <a:spLocks noChangeArrowheads="1"/>
              </p:cNvSpPr>
              <p:nvPr/>
            </p:nvSpPr>
            <p:spPr bwMode="auto">
              <a:xfrm>
                <a:off x="788988" y="311150"/>
                <a:ext cx="2554288" cy="2554288"/>
              </a:xfrm>
              <a:custGeom>
                <a:avLst/>
                <a:gdLst>
                  <a:gd name="T0" fmla="*/ 2542854 w 1117"/>
                  <a:gd name="T1" fmla="*/ 2554288 h 1117"/>
                  <a:gd name="T2" fmla="*/ 0 w 1117"/>
                  <a:gd name="T3" fmla="*/ 11434 h 1117"/>
                  <a:gd name="T4" fmla="*/ 18294 w 1117"/>
                  <a:gd name="T5" fmla="*/ 0 h 1117"/>
                  <a:gd name="T6" fmla="*/ 2554288 w 1117"/>
                  <a:gd name="T7" fmla="*/ 2535994 h 1117"/>
                  <a:gd name="T8" fmla="*/ 2542854 w 1117"/>
                  <a:gd name="T9" fmla="*/ 2554288 h 1117"/>
                  <a:gd name="T10" fmla="*/ 0 60000 65536"/>
                  <a:gd name="T11" fmla="*/ 0 60000 65536"/>
                  <a:gd name="T12" fmla="*/ 0 60000 65536"/>
                  <a:gd name="T13" fmla="*/ 0 60000 65536"/>
                  <a:gd name="T14" fmla="*/ 0 60000 65536"/>
                  <a:gd name="T15" fmla="*/ 0 w 1117"/>
                  <a:gd name="T16" fmla="*/ 0 h 1117"/>
                  <a:gd name="T17" fmla="*/ 1117 w 1117"/>
                  <a:gd name="T18" fmla="*/ 1117 h 1117"/>
                </a:gdLst>
                <a:ahLst/>
                <a:cxnLst>
                  <a:cxn ang="T10">
                    <a:pos x="T0" y="T1"/>
                  </a:cxn>
                  <a:cxn ang="T11">
                    <a:pos x="T2" y="T3"/>
                  </a:cxn>
                  <a:cxn ang="T12">
                    <a:pos x="T4" y="T5"/>
                  </a:cxn>
                  <a:cxn ang="T13">
                    <a:pos x="T6" y="T7"/>
                  </a:cxn>
                  <a:cxn ang="T14">
                    <a:pos x="T8" y="T9"/>
                  </a:cxn>
                </a:cxnLst>
                <a:rect l="T15" t="T16" r="T17" b="T18"/>
                <a:pathLst>
                  <a:path w="1117" h="1117">
                    <a:moveTo>
                      <a:pt x="1112" y="1117"/>
                    </a:moveTo>
                    <a:cubicBezTo>
                      <a:pt x="0" y="5"/>
                      <a:pt x="0" y="5"/>
                      <a:pt x="0" y="5"/>
                    </a:cubicBezTo>
                    <a:cubicBezTo>
                      <a:pt x="3" y="3"/>
                      <a:pt x="6" y="2"/>
                      <a:pt x="8" y="0"/>
                    </a:cubicBezTo>
                    <a:cubicBezTo>
                      <a:pt x="1117" y="1109"/>
                      <a:pt x="1117" y="1109"/>
                      <a:pt x="1117" y="1109"/>
                    </a:cubicBezTo>
                    <a:cubicBezTo>
                      <a:pt x="1116" y="1112"/>
                      <a:pt x="1114" y="1114"/>
                      <a:pt x="1112" y="111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2" name="Freeform 86"/>
              <p:cNvSpPr>
                <a:spLocks noChangeArrowheads="1"/>
              </p:cNvSpPr>
              <p:nvPr/>
            </p:nvSpPr>
            <p:spPr bwMode="auto">
              <a:xfrm>
                <a:off x="835025" y="280987"/>
                <a:ext cx="2538413" cy="2541588"/>
              </a:xfrm>
              <a:custGeom>
                <a:avLst/>
                <a:gdLst>
                  <a:gd name="T0" fmla="*/ 2526979 w 1110"/>
                  <a:gd name="T1" fmla="*/ 2541588 h 1111"/>
                  <a:gd name="T2" fmla="*/ 0 w 1110"/>
                  <a:gd name="T3" fmla="*/ 11438 h 1111"/>
                  <a:gd name="T4" fmla="*/ 18295 w 1110"/>
                  <a:gd name="T5" fmla="*/ 0 h 1111"/>
                  <a:gd name="T6" fmla="*/ 2538413 w 1110"/>
                  <a:gd name="T7" fmla="*/ 2523287 h 1111"/>
                  <a:gd name="T8" fmla="*/ 2526979 w 1110"/>
                  <a:gd name="T9" fmla="*/ 2541588 h 1111"/>
                  <a:gd name="T10" fmla="*/ 0 60000 65536"/>
                  <a:gd name="T11" fmla="*/ 0 60000 65536"/>
                  <a:gd name="T12" fmla="*/ 0 60000 65536"/>
                  <a:gd name="T13" fmla="*/ 0 60000 65536"/>
                  <a:gd name="T14" fmla="*/ 0 60000 65536"/>
                  <a:gd name="T15" fmla="*/ 0 w 1110"/>
                  <a:gd name="T16" fmla="*/ 0 h 1111"/>
                  <a:gd name="T17" fmla="*/ 1110 w 1110"/>
                  <a:gd name="T18" fmla="*/ 1111 h 1111"/>
                </a:gdLst>
                <a:ahLst/>
                <a:cxnLst>
                  <a:cxn ang="T10">
                    <a:pos x="T0" y="T1"/>
                  </a:cxn>
                  <a:cxn ang="T11">
                    <a:pos x="T2" y="T3"/>
                  </a:cxn>
                  <a:cxn ang="T12">
                    <a:pos x="T4" y="T5"/>
                  </a:cxn>
                  <a:cxn ang="T13">
                    <a:pos x="T6" y="T7"/>
                  </a:cxn>
                  <a:cxn ang="T14">
                    <a:pos x="T8" y="T9"/>
                  </a:cxn>
                </a:cxnLst>
                <a:rect l="T15" t="T16" r="T17" b="T18"/>
                <a:pathLst>
                  <a:path w="1110" h="1111">
                    <a:moveTo>
                      <a:pt x="1105" y="1111"/>
                    </a:moveTo>
                    <a:cubicBezTo>
                      <a:pt x="0" y="5"/>
                      <a:pt x="0" y="5"/>
                      <a:pt x="0" y="5"/>
                    </a:cubicBezTo>
                    <a:cubicBezTo>
                      <a:pt x="2" y="4"/>
                      <a:pt x="5" y="2"/>
                      <a:pt x="8" y="0"/>
                    </a:cubicBezTo>
                    <a:cubicBezTo>
                      <a:pt x="1110" y="1103"/>
                      <a:pt x="1110" y="1103"/>
                      <a:pt x="1110" y="1103"/>
                    </a:cubicBezTo>
                    <a:cubicBezTo>
                      <a:pt x="1109" y="1105"/>
                      <a:pt x="1107" y="1108"/>
                      <a:pt x="1105" y="111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3" name="Freeform 87"/>
              <p:cNvSpPr>
                <a:spLocks noChangeArrowheads="1"/>
              </p:cNvSpPr>
              <p:nvPr/>
            </p:nvSpPr>
            <p:spPr bwMode="auto">
              <a:xfrm>
                <a:off x="881063" y="254000"/>
                <a:ext cx="2519363" cy="2522538"/>
              </a:xfrm>
              <a:custGeom>
                <a:avLst/>
                <a:gdLst>
                  <a:gd name="T0" fmla="*/ 2510218 w 1102"/>
                  <a:gd name="T1" fmla="*/ 2522538 h 1103"/>
                  <a:gd name="T2" fmla="*/ 0 w 1102"/>
                  <a:gd name="T3" fmla="*/ 11435 h 1103"/>
                  <a:gd name="T4" fmla="*/ 18289 w 1102"/>
                  <a:gd name="T5" fmla="*/ 0 h 1103"/>
                  <a:gd name="T6" fmla="*/ 2519363 w 1102"/>
                  <a:gd name="T7" fmla="*/ 2504242 h 1103"/>
                  <a:gd name="T8" fmla="*/ 2510218 w 1102"/>
                  <a:gd name="T9" fmla="*/ 2522538 h 1103"/>
                  <a:gd name="T10" fmla="*/ 0 60000 65536"/>
                  <a:gd name="T11" fmla="*/ 0 60000 65536"/>
                  <a:gd name="T12" fmla="*/ 0 60000 65536"/>
                  <a:gd name="T13" fmla="*/ 0 60000 65536"/>
                  <a:gd name="T14" fmla="*/ 0 60000 65536"/>
                  <a:gd name="T15" fmla="*/ 0 w 1102"/>
                  <a:gd name="T16" fmla="*/ 0 h 1103"/>
                  <a:gd name="T17" fmla="*/ 1102 w 1102"/>
                  <a:gd name="T18" fmla="*/ 1103 h 1103"/>
                </a:gdLst>
                <a:ahLst/>
                <a:cxnLst>
                  <a:cxn ang="T10">
                    <a:pos x="T0" y="T1"/>
                  </a:cxn>
                  <a:cxn ang="T11">
                    <a:pos x="T2" y="T3"/>
                  </a:cxn>
                  <a:cxn ang="T12">
                    <a:pos x="T4" y="T5"/>
                  </a:cxn>
                  <a:cxn ang="T13">
                    <a:pos x="T6" y="T7"/>
                  </a:cxn>
                  <a:cxn ang="T14">
                    <a:pos x="T8" y="T9"/>
                  </a:cxn>
                </a:cxnLst>
                <a:rect l="T15" t="T16" r="T17" b="T18"/>
                <a:pathLst>
                  <a:path w="1102" h="1103">
                    <a:moveTo>
                      <a:pt x="1098" y="1103"/>
                    </a:moveTo>
                    <a:cubicBezTo>
                      <a:pt x="0" y="5"/>
                      <a:pt x="0" y="5"/>
                      <a:pt x="0" y="5"/>
                    </a:cubicBezTo>
                    <a:cubicBezTo>
                      <a:pt x="2" y="3"/>
                      <a:pt x="5" y="2"/>
                      <a:pt x="8" y="0"/>
                    </a:cubicBezTo>
                    <a:cubicBezTo>
                      <a:pt x="1102" y="1095"/>
                      <a:pt x="1102" y="1095"/>
                      <a:pt x="1102" y="1095"/>
                    </a:cubicBezTo>
                    <a:cubicBezTo>
                      <a:pt x="1101" y="1098"/>
                      <a:pt x="1099" y="1100"/>
                      <a:pt x="1098" y="110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4" name="Freeform 88"/>
              <p:cNvSpPr>
                <a:spLocks noChangeArrowheads="1"/>
              </p:cNvSpPr>
              <p:nvPr/>
            </p:nvSpPr>
            <p:spPr bwMode="auto">
              <a:xfrm>
                <a:off x="927100" y="227012"/>
                <a:ext cx="2501900" cy="2503488"/>
              </a:xfrm>
              <a:custGeom>
                <a:avLst/>
                <a:gdLst>
                  <a:gd name="T0" fmla="*/ 2490465 w 1094"/>
                  <a:gd name="T1" fmla="*/ 2503488 h 1095"/>
                  <a:gd name="T2" fmla="*/ 0 w 1094"/>
                  <a:gd name="T3" fmla="*/ 11431 h 1095"/>
                  <a:gd name="T4" fmla="*/ 18295 w 1094"/>
                  <a:gd name="T5" fmla="*/ 0 h 1095"/>
                  <a:gd name="T6" fmla="*/ 2501900 w 1094"/>
                  <a:gd name="T7" fmla="*/ 2482911 h 1095"/>
                  <a:gd name="T8" fmla="*/ 2490465 w 1094"/>
                  <a:gd name="T9" fmla="*/ 2503488 h 1095"/>
                  <a:gd name="T10" fmla="*/ 0 60000 65536"/>
                  <a:gd name="T11" fmla="*/ 0 60000 65536"/>
                  <a:gd name="T12" fmla="*/ 0 60000 65536"/>
                  <a:gd name="T13" fmla="*/ 0 60000 65536"/>
                  <a:gd name="T14" fmla="*/ 0 60000 65536"/>
                  <a:gd name="T15" fmla="*/ 0 w 1094"/>
                  <a:gd name="T16" fmla="*/ 0 h 1095"/>
                  <a:gd name="T17" fmla="*/ 1094 w 1094"/>
                  <a:gd name="T18" fmla="*/ 1095 h 1095"/>
                </a:gdLst>
                <a:ahLst/>
                <a:cxnLst>
                  <a:cxn ang="T10">
                    <a:pos x="T0" y="T1"/>
                  </a:cxn>
                  <a:cxn ang="T11">
                    <a:pos x="T2" y="T3"/>
                  </a:cxn>
                  <a:cxn ang="T12">
                    <a:pos x="T4" y="T5"/>
                  </a:cxn>
                  <a:cxn ang="T13">
                    <a:pos x="T6" y="T7"/>
                  </a:cxn>
                  <a:cxn ang="T14">
                    <a:pos x="T8" y="T9"/>
                  </a:cxn>
                </a:cxnLst>
                <a:rect l="T15" t="T16" r="T17" b="T18"/>
                <a:pathLst>
                  <a:path w="1094" h="1095">
                    <a:moveTo>
                      <a:pt x="1089" y="1095"/>
                    </a:moveTo>
                    <a:cubicBezTo>
                      <a:pt x="0" y="5"/>
                      <a:pt x="0" y="5"/>
                      <a:pt x="0" y="5"/>
                    </a:cubicBezTo>
                    <a:cubicBezTo>
                      <a:pt x="3" y="3"/>
                      <a:pt x="5" y="2"/>
                      <a:pt x="8" y="0"/>
                    </a:cubicBezTo>
                    <a:cubicBezTo>
                      <a:pt x="1094" y="1086"/>
                      <a:pt x="1094" y="1086"/>
                      <a:pt x="1094" y="1086"/>
                    </a:cubicBezTo>
                    <a:cubicBezTo>
                      <a:pt x="1093" y="1089"/>
                      <a:pt x="1091" y="1092"/>
                      <a:pt x="1089" y="109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5" name="Freeform 89"/>
              <p:cNvSpPr>
                <a:spLocks noChangeArrowheads="1"/>
              </p:cNvSpPr>
              <p:nvPr/>
            </p:nvSpPr>
            <p:spPr bwMode="auto">
              <a:xfrm>
                <a:off x="974725" y="201612"/>
                <a:ext cx="2479675" cy="2481263"/>
              </a:xfrm>
              <a:custGeom>
                <a:avLst/>
                <a:gdLst>
                  <a:gd name="T0" fmla="*/ 2470525 w 1084"/>
                  <a:gd name="T1" fmla="*/ 2481263 h 1085"/>
                  <a:gd name="T2" fmla="*/ 0 w 1084"/>
                  <a:gd name="T3" fmla="*/ 11434 h 1085"/>
                  <a:gd name="T4" fmla="*/ 18300 w 1084"/>
                  <a:gd name="T5" fmla="*/ 0 h 1085"/>
                  <a:gd name="T6" fmla="*/ 2479675 w 1084"/>
                  <a:gd name="T7" fmla="*/ 2460681 h 1085"/>
                  <a:gd name="T8" fmla="*/ 2470525 w 1084"/>
                  <a:gd name="T9" fmla="*/ 2481263 h 1085"/>
                  <a:gd name="T10" fmla="*/ 0 60000 65536"/>
                  <a:gd name="T11" fmla="*/ 0 60000 65536"/>
                  <a:gd name="T12" fmla="*/ 0 60000 65536"/>
                  <a:gd name="T13" fmla="*/ 0 60000 65536"/>
                  <a:gd name="T14" fmla="*/ 0 60000 65536"/>
                  <a:gd name="T15" fmla="*/ 0 w 1084"/>
                  <a:gd name="T16" fmla="*/ 0 h 1085"/>
                  <a:gd name="T17" fmla="*/ 1084 w 1084"/>
                  <a:gd name="T18" fmla="*/ 1085 h 1085"/>
                </a:gdLst>
                <a:ahLst/>
                <a:cxnLst>
                  <a:cxn ang="T10">
                    <a:pos x="T0" y="T1"/>
                  </a:cxn>
                  <a:cxn ang="T11">
                    <a:pos x="T2" y="T3"/>
                  </a:cxn>
                  <a:cxn ang="T12">
                    <a:pos x="T4" y="T5"/>
                  </a:cxn>
                  <a:cxn ang="T13">
                    <a:pos x="T6" y="T7"/>
                  </a:cxn>
                  <a:cxn ang="T14">
                    <a:pos x="T8" y="T9"/>
                  </a:cxn>
                </a:cxnLst>
                <a:rect l="T15" t="T16" r="T17" b="T18"/>
                <a:pathLst>
                  <a:path w="1084" h="1085">
                    <a:moveTo>
                      <a:pt x="1080" y="1085"/>
                    </a:moveTo>
                    <a:cubicBezTo>
                      <a:pt x="0" y="5"/>
                      <a:pt x="0" y="5"/>
                      <a:pt x="0" y="5"/>
                    </a:cubicBezTo>
                    <a:cubicBezTo>
                      <a:pt x="2" y="3"/>
                      <a:pt x="5" y="2"/>
                      <a:pt x="8" y="0"/>
                    </a:cubicBezTo>
                    <a:cubicBezTo>
                      <a:pt x="1084" y="1076"/>
                      <a:pt x="1084" y="1076"/>
                      <a:pt x="1084" y="1076"/>
                    </a:cubicBezTo>
                    <a:cubicBezTo>
                      <a:pt x="1083" y="1079"/>
                      <a:pt x="1081" y="1082"/>
                      <a:pt x="1080" y="108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6" name="Freeform 90"/>
              <p:cNvSpPr>
                <a:spLocks noChangeArrowheads="1"/>
              </p:cNvSpPr>
              <p:nvPr/>
            </p:nvSpPr>
            <p:spPr bwMode="auto">
              <a:xfrm>
                <a:off x="1022350" y="176212"/>
                <a:ext cx="2455863" cy="2457450"/>
              </a:xfrm>
              <a:custGeom>
                <a:avLst/>
                <a:gdLst>
                  <a:gd name="T0" fmla="*/ 2446716 w 1074"/>
                  <a:gd name="T1" fmla="*/ 2457450 h 1075"/>
                  <a:gd name="T2" fmla="*/ 0 w 1074"/>
                  <a:gd name="T3" fmla="*/ 11430 h 1075"/>
                  <a:gd name="T4" fmla="*/ 20580 w 1074"/>
                  <a:gd name="T5" fmla="*/ 0 h 1075"/>
                  <a:gd name="T6" fmla="*/ 2455863 w 1074"/>
                  <a:gd name="T7" fmla="*/ 2436876 h 1075"/>
                  <a:gd name="T8" fmla="*/ 2446716 w 1074"/>
                  <a:gd name="T9" fmla="*/ 2457450 h 1075"/>
                  <a:gd name="T10" fmla="*/ 0 60000 65536"/>
                  <a:gd name="T11" fmla="*/ 0 60000 65536"/>
                  <a:gd name="T12" fmla="*/ 0 60000 65536"/>
                  <a:gd name="T13" fmla="*/ 0 60000 65536"/>
                  <a:gd name="T14" fmla="*/ 0 60000 65536"/>
                  <a:gd name="T15" fmla="*/ 0 w 1074"/>
                  <a:gd name="T16" fmla="*/ 0 h 1075"/>
                  <a:gd name="T17" fmla="*/ 1074 w 1074"/>
                  <a:gd name="T18" fmla="*/ 1075 h 1075"/>
                </a:gdLst>
                <a:ahLst/>
                <a:cxnLst>
                  <a:cxn ang="T10">
                    <a:pos x="T0" y="T1"/>
                  </a:cxn>
                  <a:cxn ang="T11">
                    <a:pos x="T2" y="T3"/>
                  </a:cxn>
                  <a:cxn ang="T12">
                    <a:pos x="T4" y="T5"/>
                  </a:cxn>
                  <a:cxn ang="T13">
                    <a:pos x="T6" y="T7"/>
                  </a:cxn>
                  <a:cxn ang="T14">
                    <a:pos x="T8" y="T9"/>
                  </a:cxn>
                </a:cxnLst>
                <a:rect l="T15" t="T16" r="T17" b="T18"/>
                <a:pathLst>
                  <a:path w="1074" h="1075">
                    <a:moveTo>
                      <a:pt x="1070" y="1075"/>
                    </a:moveTo>
                    <a:cubicBezTo>
                      <a:pt x="0" y="5"/>
                      <a:pt x="0" y="5"/>
                      <a:pt x="0" y="5"/>
                    </a:cubicBezTo>
                    <a:cubicBezTo>
                      <a:pt x="3" y="3"/>
                      <a:pt x="6" y="2"/>
                      <a:pt x="9" y="0"/>
                    </a:cubicBezTo>
                    <a:cubicBezTo>
                      <a:pt x="1074" y="1066"/>
                      <a:pt x="1074" y="1066"/>
                      <a:pt x="1074" y="1066"/>
                    </a:cubicBezTo>
                    <a:cubicBezTo>
                      <a:pt x="1073" y="1069"/>
                      <a:pt x="1071" y="1072"/>
                      <a:pt x="1070" y="107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7" name="Freeform 91"/>
              <p:cNvSpPr>
                <a:spLocks noChangeArrowheads="1"/>
              </p:cNvSpPr>
              <p:nvPr/>
            </p:nvSpPr>
            <p:spPr bwMode="auto">
              <a:xfrm>
                <a:off x="1073150" y="153987"/>
                <a:ext cx="2428875" cy="2430463"/>
              </a:xfrm>
              <a:custGeom>
                <a:avLst/>
                <a:gdLst>
                  <a:gd name="T0" fmla="*/ 2419727 w 1062"/>
                  <a:gd name="T1" fmla="*/ 2430463 h 1063"/>
                  <a:gd name="T2" fmla="*/ 0 w 1062"/>
                  <a:gd name="T3" fmla="*/ 9146 h 1063"/>
                  <a:gd name="T4" fmla="*/ 20584 w 1062"/>
                  <a:gd name="T5" fmla="*/ 0 h 1063"/>
                  <a:gd name="T6" fmla="*/ 2428875 w 1062"/>
                  <a:gd name="T7" fmla="*/ 2409885 h 1063"/>
                  <a:gd name="T8" fmla="*/ 2419727 w 1062"/>
                  <a:gd name="T9" fmla="*/ 2430463 h 1063"/>
                  <a:gd name="T10" fmla="*/ 0 60000 65536"/>
                  <a:gd name="T11" fmla="*/ 0 60000 65536"/>
                  <a:gd name="T12" fmla="*/ 0 60000 65536"/>
                  <a:gd name="T13" fmla="*/ 0 60000 65536"/>
                  <a:gd name="T14" fmla="*/ 0 60000 65536"/>
                  <a:gd name="T15" fmla="*/ 0 w 1062"/>
                  <a:gd name="T16" fmla="*/ 0 h 1063"/>
                  <a:gd name="T17" fmla="*/ 1062 w 1062"/>
                  <a:gd name="T18" fmla="*/ 1063 h 1063"/>
                </a:gdLst>
                <a:ahLst/>
                <a:cxnLst>
                  <a:cxn ang="T10">
                    <a:pos x="T0" y="T1"/>
                  </a:cxn>
                  <a:cxn ang="T11">
                    <a:pos x="T2" y="T3"/>
                  </a:cxn>
                  <a:cxn ang="T12">
                    <a:pos x="T4" y="T5"/>
                  </a:cxn>
                  <a:cxn ang="T13">
                    <a:pos x="T6" y="T7"/>
                  </a:cxn>
                  <a:cxn ang="T14">
                    <a:pos x="T8" y="T9"/>
                  </a:cxn>
                </a:cxnLst>
                <a:rect l="T15" t="T16" r="T17" b="T18"/>
                <a:pathLst>
                  <a:path w="1062" h="1063">
                    <a:moveTo>
                      <a:pt x="1058" y="1063"/>
                    </a:moveTo>
                    <a:cubicBezTo>
                      <a:pt x="0" y="4"/>
                      <a:pt x="0" y="4"/>
                      <a:pt x="0" y="4"/>
                    </a:cubicBezTo>
                    <a:cubicBezTo>
                      <a:pt x="3" y="3"/>
                      <a:pt x="6" y="2"/>
                      <a:pt x="9" y="0"/>
                    </a:cubicBezTo>
                    <a:cubicBezTo>
                      <a:pt x="1062" y="1054"/>
                      <a:pt x="1062" y="1054"/>
                      <a:pt x="1062" y="1054"/>
                    </a:cubicBezTo>
                    <a:cubicBezTo>
                      <a:pt x="1061" y="1057"/>
                      <a:pt x="1059" y="1060"/>
                      <a:pt x="1058" y="106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8" name="Freeform 92"/>
              <p:cNvSpPr>
                <a:spLocks noChangeArrowheads="1"/>
              </p:cNvSpPr>
              <p:nvPr/>
            </p:nvSpPr>
            <p:spPr bwMode="auto">
              <a:xfrm>
                <a:off x="1123950" y="133350"/>
                <a:ext cx="2400300" cy="2398713"/>
              </a:xfrm>
              <a:custGeom>
                <a:avLst/>
                <a:gdLst>
                  <a:gd name="T0" fmla="*/ 2391156 w 1050"/>
                  <a:gd name="T1" fmla="*/ 2398713 h 1049"/>
                  <a:gd name="T2" fmla="*/ 0 w 1050"/>
                  <a:gd name="T3" fmla="*/ 9147 h 1049"/>
                  <a:gd name="T4" fmla="*/ 20574 w 1050"/>
                  <a:gd name="T5" fmla="*/ 0 h 1049"/>
                  <a:gd name="T6" fmla="*/ 2400300 w 1050"/>
                  <a:gd name="T7" fmla="*/ 2378133 h 1049"/>
                  <a:gd name="T8" fmla="*/ 2391156 w 1050"/>
                  <a:gd name="T9" fmla="*/ 2398713 h 1049"/>
                  <a:gd name="T10" fmla="*/ 0 60000 65536"/>
                  <a:gd name="T11" fmla="*/ 0 60000 65536"/>
                  <a:gd name="T12" fmla="*/ 0 60000 65536"/>
                  <a:gd name="T13" fmla="*/ 0 60000 65536"/>
                  <a:gd name="T14" fmla="*/ 0 60000 65536"/>
                  <a:gd name="T15" fmla="*/ 0 w 1050"/>
                  <a:gd name="T16" fmla="*/ 0 h 1049"/>
                  <a:gd name="T17" fmla="*/ 1050 w 1050"/>
                  <a:gd name="T18" fmla="*/ 1049 h 1049"/>
                </a:gdLst>
                <a:ahLst/>
                <a:cxnLst>
                  <a:cxn ang="T10">
                    <a:pos x="T0" y="T1"/>
                  </a:cxn>
                  <a:cxn ang="T11">
                    <a:pos x="T2" y="T3"/>
                  </a:cxn>
                  <a:cxn ang="T12">
                    <a:pos x="T4" y="T5"/>
                  </a:cxn>
                  <a:cxn ang="T13">
                    <a:pos x="T6" y="T7"/>
                  </a:cxn>
                  <a:cxn ang="T14">
                    <a:pos x="T8" y="T9"/>
                  </a:cxn>
                </a:cxnLst>
                <a:rect l="T15" t="T16" r="T17" b="T18"/>
                <a:pathLst>
                  <a:path w="1050" h="1049">
                    <a:moveTo>
                      <a:pt x="1046" y="1049"/>
                    </a:moveTo>
                    <a:cubicBezTo>
                      <a:pt x="0" y="4"/>
                      <a:pt x="0" y="4"/>
                      <a:pt x="0" y="4"/>
                    </a:cubicBezTo>
                    <a:cubicBezTo>
                      <a:pt x="3" y="2"/>
                      <a:pt x="6" y="1"/>
                      <a:pt x="9" y="0"/>
                    </a:cubicBezTo>
                    <a:cubicBezTo>
                      <a:pt x="1050" y="1040"/>
                      <a:pt x="1050" y="1040"/>
                      <a:pt x="1050" y="1040"/>
                    </a:cubicBezTo>
                    <a:cubicBezTo>
                      <a:pt x="1048" y="1043"/>
                      <a:pt x="1047" y="1046"/>
                      <a:pt x="1046" y="104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9" name="Freeform 93"/>
              <p:cNvSpPr>
                <a:spLocks noChangeArrowheads="1"/>
              </p:cNvSpPr>
              <p:nvPr/>
            </p:nvSpPr>
            <p:spPr bwMode="auto">
              <a:xfrm>
                <a:off x="1176338" y="112712"/>
                <a:ext cx="2368550" cy="2366963"/>
              </a:xfrm>
              <a:custGeom>
                <a:avLst/>
                <a:gdLst>
                  <a:gd name="T0" fmla="*/ 2359405 w 1036"/>
                  <a:gd name="T1" fmla="*/ 2366963 h 1035"/>
                  <a:gd name="T2" fmla="*/ 0 w 1036"/>
                  <a:gd name="T3" fmla="*/ 6861 h 1035"/>
                  <a:gd name="T4" fmla="*/ 22862 w 1036"/>
                  <a:gd name="T5" fmla="*/ 0 h 1035"/>
                  <a:gd name="T6" fmla="*/ 2368550 w 1036"/>
                  <a:gd name="T7" fmla="*/ 2346381 h 1035"/>
                  <a:gd name="T8" fmla="*/ 2359405 w 1036"/>
                  <a:gd name="T9" fmla="*/ 2366963 h 1035"/>
                  <a:gd name="T10" fmla="*/ 0 60000 65536"/>
                  <a:gd name="T11" fmla="*/ 0 60000 65536"/>
                  <a:gd name="T12" fmla="*/ 0 60000 65536"/>
                  <a:gd name="T13" fmla="*/ 0 60000 65536"/>
                  <a:gd name="T14" fmla="*/ 0 60000 65536"/>
                  <a:gd name="T15" fmla="*/ 0 w 1036"/>
                  <a:gd name="T16" fmla="*/ 0 h 1035"/>
                  <a:gd name="T17" fmla="*/ 1036 w 1036"/>
                  <a:gd name="T18" fmla="*/ 1035 h 1035"/>
                </a:gdLst>
                <a:ahLst/>
                <a:cxnLst>
                  <a:cxn ang="T10">
                    <a:pos x="T0" y="T1"/>
                  </a:cxn>
                  <a:cxn ang="T11">
                    <a:pos x="T2" y="T3"/>
                  </a:cxn>
                  <a:cxn ang="T12">
                    <a:pos x="T4" y="T5"/>
                  </a:cxn>
                  <a:cxn ang="T13">
                    <a:pos x="T6" y="T7"/>
                  </a:cxn>
                  <a:cxn ang="T14">
                    <a:pos x="T8" y="T9"/>
                  </a:cxn>
                </a:cxnLst>
                <a:rect l="T15" t="T16" r="T17" b="T18"/>
                <a:pathLst>
                  <a:path w="1036" h="1035">
                    <a:moveTo>
                      <a:pt x="1032" y="1035"/>
                    </a:moveTo>
                    <a:cubicBezTo>
                      <a:pt x="0" y="3"/>
                      <a:pt x="0" y="3"/>
                      <a:pt x="0" y="3"/>
                    </a:cubicBezTo>
                    <a:cubicBezTo>
                      <a:pt x="3" y="2"/>
                      <a:pt x="6" y="1"/>
                      <a:pt x="10" y="0"/>
                    </a:cubicBezTo>
                    <a:cubicBezTo>
                      <a:pt x="1036" y="1026"/>
                      <a:pt x="1036" y="1026"/>
                      <a:pt x="1036" y="1026"/>
                    </a:cubicBezTo>
                    <a:cubicBezTo>
                      <a:pt x="1034" y="1029"/>
                      <a:pt x="1033" y="1032"/>
                      <a:pt x="1032" y="103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80" name="Freeform 94"/>
              <p:cNvSpPr>
                <a:spLocks noChangeArrowheads="1"/>
              </p:cNvSpPr>
              <p:nvPr/>
            </p:nvSpPr>
            <p:spPr bwMode="auto">
              <a:xfrm>
                <a:off x="1230313" y="93662"/>
                <a:ext cx="2333625" cy="2332038"/>
              </a:xfrm>
              <a:custGeom>
                <a:avLst/>
                <a:gdLst>
                  <a:gd name="T0" fmla="*/ 2326761 w 1020"/>
                  <a:gd name="T1" fmla="*/ 2332038 h 1020"/>
                  <a:gd name="T2" fmla="*/ 0 w 1020"/>
                  <a:gd name="T3" fmla="*/ 6859 h 1020"/>
                  <a:gd name="T4" fmla="*/ 20591 w 1020"/>
                  <a:gd name="T5" fmla="*/ 0 h 1020"/>
                  <a:gd name="T6" fmla="*/ 2333625 w 1020"/>
                  <a:gd name="T7" fmla="*/ 2309175 h 1020"/>
                  <a:gd name="T8" fmla="*/ 2326761 w 1020"/>
                  <a:gd name="T9" fmla="*/ 2332038 h 1020"/>
                  <a:gd name="T10" fmla="*/ 0 60000 65536"/>
                  <a:gd name="T11" fmla="*/ 0 60000 65536"/>
                  <a:gd name="T12" fmla="*/ 0 60000 65536"/>
                  <a:gd name="T13" fmla="*/ 0 60000 65536"/>
                  <a:gd name="T14" fmla="*/ 0 60000 65536"/>
                  <a:gd name="T15" fmla="*/ 0 w 1020"/>
                  <a:gd name="T16" fmla="*/ 0 h 1020"/>
                  <a:gd name="T17" fmla="*/ 1020 w 1020"/>
                  <a:gd name="T18" fmla="*/ 1020 h 1020"/>
                </a:gdLst>
                <a:ahLst/>
                <a:cxnLst>
                  <a:cxn ang="T10">
                    <a:pos x="T0" y="T1"/>
                  </a:cxn>
                  <a:cxn ang="T11">
                    <a:pos x="T2" y="T3"/>
                  </a:cxn>
                  <a:cxn ang="T12">
                    <a:pos x="T4" y="T5"/>
                  </a:cxn>
                  <a:cxn ang="T13">
                    <a:pos x="T6" y="T7"/>
                  </a:cxn>
                  <a:cxn ang="T14">
                    <a:pos x="T8" y="T9"/>
                  </a:cxn>
                </a:cxnLst>
                <a:rect l="T15" t="T16" r="T17" b="T18"/>
                <a:pathLst>
                  <a:path w="1020" h="1020">
                    <a:moveTo>
                      <a:pt x="1017" y="1020"/>
                    </a:moveTo>
                    <a:cubicBezTo>
                      <a:pt x="0" y="3"/>
                      <a:pt x="0" y="3"/>
                      <a:pt x="0" y="3"/>
                    </a:cubicBezTo>
                    <a:cubicBezTo>
                      <a:pt x="3" y="2"/>
                      <a:pt x="6" y="1"/>
                      <a:pt x="9" y="0"/>
                    </a:cubicBezTo>
                    <a:cubicBezTo>
                      <a:pt x="1020" y="1010"/>
                      <a:pt x="1020" y="1010"/>
                      <a:pt x="1020" y="1010"/>
                    </a:cubicBezTo>
                    <a:cubicBezTo>
                      <a:pt x="1019" y="1013"/>
                      <a:pt x="1018" y="1016"/>
                      <a:pt x="1017" y="1020"/>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81" name="Freeform 95"/>
              <p:cNvSpPr>
                <a:spLocks noChangeArrowheads="1"/>
              </p:cNvSpPr>
              <p:nvPr/>
            </p:nvSpPr>
            <p:spPr bwMode="auto">
              <a:xfrm>
                <a:off x="1285875" y="76200"/>
                <a:ext cx="2295525" cy="2292350"/>
              </a:xfrm>
              <a:custGeom>
                <a:avLst/>
                <a:gdLst>
                  <a:gd name="T0" fmla="*/ 2288666 w 1004"/>
                  <a:gd name="T1" fmla="*/ 2292350 h 1003"/>
                  <a:gd name="T2" fmla="*/ 0 w 1004"/>
                  <a:gd name="T3" fmla="*/ 6856 h 1003"/>
                  <a:gd name="T4" fmla="*/ 22864 w 1004"/>
                  <a:gd name="T5" fmla="*/ 0 h 1003"/>
                  <a:gd name="T6" fmla="*/ 2295525 w 1004"/>
                  <a:gd name="T7" fmla="*/ 2271781 h 1003"/>
                  <a:gd name="T8" fmla="*/ 2288666 w 1004"/>
                  <a:gd name="T9" fmla="*/ 2292350 h 1003"/>
                  <a:gd name="T10" fmla="*/ 0 60000 65536"/>
                  <a:gd name="T11" fmla="*/ 0 60000 65536"/>
                  <a:gd name="T12" fmla="*/ 0 60000 65536"/>
                  <a:gd name="T13" fmla="*/ 0 60000 65536"/>
                  <a:gd name="T14" fmla="*/ 0 60000 65536"/>
                  <a:gd name="T15" fmla="*/ 0 w 1004"/>
                  <a:gd name="T16" fmla="*/ 0 h 1003"/>
                  <a:gd name="T17" fmla="*/ 1004 w 1004"/>
                  <a:gd name="T18" fmla="*/ 1003 h 1003"/>
                </a:gdLst>
                <a:ahLst/>
                <a:cxnLst>
                  <a:cxn ang="T10">
                    <a:pos x="T0" y="T1"/>
                  </a:cxn>
                  <a:cxn ang="T11">
                    <a:pos x="T2" y="T3"/>
                  </a:cxn>
                  <a:cxn ang="T12">
                    <a:pos x="T4" y="T5"/>
                  </a:cxn>
                  <a:cxn ang="T13">
                    <a:pos x="T6" y="T7"/>
                  </a:cxn>
                  <a:cxn ang="T14">
                    <a:pos x="T8" y="T9"/>
                  </a:cxn>
                </a:cxnLst>
                <a:rect l="T15" t="T16" r="T17" b="T18"/>
                <a:pathLst>
                  <a:path w="1004" h="1003">
                    <a:moveTo>
                      <a:pt x="1001" y="1003"/>
                    </a:moveTo>
                    <a:cubicBezTo>
                      <a:pt x="0" y="3"/>
                      <a:pt x="0" y="3"/>
                      <a:pt x="0" y="3"/>
                    </a:cubicBezTo>
                    <a:cubicBezTo>
                      <a:pt x="3" y="2"/>
                      <a:pt x="7" y="1"/>
                      <a:pt x="10" y="0"/>
                    </a:cubicBezTo>
                    <a:cubicBezTo>
                      <a:pt x="1004" y="994"/>
                      <a:pt x="1004" y="994"/>
                      <a:pt x="1004" y="994"/>
                    </a:cubicBezTo>
                    <a:cubicBezTo>
                      <a:pt x="1003" y="997"/>
                      <a:pt x="1002" y="1000"/>
                      <a:pt x="1001" y="100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82" name="Freeform 96"/>
              <p:cNvSpPr>
                <a:spLocks noChangeArrowheads="1"/>
              </p:cNvSpPr>
              <p:nvPr/>
            </p:nvSpPr>
            <p:spPr bwMode="auto">
              <a:xfrm>
                <a:off x="1343025" y="60325"/>
                <a:ext cx="2254250" cy="2254250"/>
              </a:xfrm>
              <a:custGeom>
                <a:avLst/>
                <a:gdLst>
                  <a:gd name="T0" fmla="*/ 2247391 w 986"/>
                  <a:gd name="T1" fmla="*/ 2254250 h 986"/>
                  <a:gd name="T2" fmla="*/ 0 w 986"/>
                  <a:gd name="T3" fmla="*/ 6859 h 986"/>
                  <a:gd name="T4" fmla="*/ 22863 w 986"/>
                  <a:gd name="T5" fmla="*/ 0 h 986"/>
                  <a:gd name="T6" fmla="*/ 2254250 w 986"/>
                  <a:gd name="T7" fmla="*/ 2229101 h 986"/>
                  <a:gd name="T8" fmla="*/ 2247391 w 986"/>
                  <a:gd name="T9" fmla="*/ 2254250 h 986"/>
                  <a:gd name="T10" fmla="*/ 0 60000 65536"/>
                  <a:gd name="T11" fmla="*/ 0 60000 65536"/>
                  <a:gd name="T12" fmla="*/ 0 60000 65536"/>
                  <a:gd name="T13" fmla="*/ 0 60000 65536"/>
                  <a:gd name="T14" fmla="*/ 0 60000 65536"/>
                  <a:gd name="T15" fmla="*/ 0 w 986"/>
                  <a:gd name="T16" fmla="*/ 0 h 986"/>
                  <a:gd name="T17" fmla="*/ 986 w 986"/>
                  <a:gd name="T18" fmla="*/ 986 h 986"/>
                </a:gdLst>
                <a:ahLst/>
                <a:cxnLst>
                  <a:cxn ang="T10">
                    <a:pos x="T0" y="T1"/>
                  </a:cxn>
                  <a:cxn ang="T11">
                    <a:pos x="T2" y="T3"/>
                  </a:cxn>
                  <a:cxn ang="T12">
                    <a:pos x="T4" y="T5"/>
                  </a:cxn>
                  <a:cxn ang="T13">
                    <a:pos x="T6" y="T7"/>
                  </a:cxn>
                  <a:cxn ang="T14">
                    <a:pos x="T8" y="T9"/>
                  </a:cxn>
                </a:cxnLst>
                <a:rect l="T15" t="T16" r="T17" b="T18"/>
                <a:pathLst>
                  <a:path w="986" h="986">
                    <a:moveTo>
                      <a:pt x="983" y="986"/>
                    </a:moveTo>
                    <a:cubicBezTo>
                      <a:pt x="0" y="3"/>
                      <a:pt x="0" y="3"/>
                      <a:pt x="0" y="3"/>
                    </a:cubicBezTo>
                    <a:cubicBezTo>
                      <a:pt x="3" y="2"/>
                      <a:pt x="7" y="1"/>
                      <a:pt x="10" y="0"/>
                    </a:cubicBezTo>
                    <a:cubicBezTo>
                      <a:pt x="986" y="975"/>
                      <a:pt x="986" y="975"/>
                      <a:pt x="986" y="975"/>
                    </a:cubicBezTo>
                    <a:cubicBezTo>
                      <a:pt x="985" y="979"/>
                      <a:pt x="984" y="982"/>
                      <a:pt x="983" y="98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83" name="Freeform 97"/>
              <p:cNvSpPr>
                <a:spLocks noChangeArrowheads="1"/>
              </p:cNvSpPr>
              <p:nvPr/>
            </p:nvSpPr>
            <p:spPr bwMode="auto">
              <a:xfrm>
                <a:off x="1400175" y="46037"/>
                <a:ext cx="2211388" cy="2208213"/>
              </a:xfrm>
              <a:custGeom>
                <a:avLst/>
                <a:gdLst>
                  <a:gd name="T0" fmla="*/ 2204527 w 967"/>
                  <a:gd name="T1" fmla="*/ 2208213 h 966"/>
                  <a:gd name="T2" fmla="*/ 0 w 967"/>
                  <a:gd name="T3" fmla="*/ 4572 h 966"/>
                  <a:gd name="T4" fmla="*/ 25155 w 967"/>
                  <a:gd name="T5" fmla="*/ 0 h 966"/>
                  <a:gd name="T6" fmla="*/ 2211388 w 967"/>
                  <a:gd name="T7" fmla="*/ 2183068 h 966"/>
                  <a:gd name="T8" fmla="*/ 2204527 w 967"/>
                  <a:gd name="T9" fmla="*/ 2208213 h 966"/>
                  <a:gd name="T10" fmla="*/ 0 60000 65536"/>
                  <a:gd name="T11" fmla="*/ 0 60000 65536"/>
                  <a:gd name="T12" fmla="*/ 0 60000 65536"/>
                  <a:gd name="T13" fmla="*/ 0 60000 65536"/>
                  <a:gd name="T14" fmla="*/ 0 60000 65536"/>
                  <a:gd name="T15" fmla="*/ 0 w 967"/>
                  <a:gd name="T16" fmla="*/ 0 h 966"/>
                  <a:gd name="T17" fmla="*/ 967 w 967"/>
                  <a:gd name="T18" fmla="*/ 966 h 966"/>
                </a:gdLst>
                <a:ahLst/>
                <a:cxnLst>
                  <a:cxn ang="T10">
                    <a:pos x="T0" y="T1"/>
                  </a:cxn>
                  <a:cxn ang="T11">
                    <a:pos x="T2" y="T3"/>
                  </a:cxn>
                  <a:cxn ang="T12">
                    <a:pos x="T4" y="T5"/>
                  </a:cxn>
                  <a:cxn ang="T13">
                    <a:pos x="T6" y="T7"/>
                  </a:cxn>
                  <a:cxn ang="T14">
                    <a:pos x="T8" y="T9"/>
                  </a:cxn>
                </a:cxnLst>
                <a:rect l="T15" t="T16" r="T17" b="T18"/>
                <a:pathLst>
                  <a:path w="967" h="966">
                    <a:moveTo>
                      <a:pt x="964" y="966"/>
                    </a:moveTo>
                    <a:cubicBezTo>
                      <a:pt x="0" y="2"/>
                      <a:pt x="0" y="2"/>
                      <a:pt x="0" y="2"/>
                    </a:cubicBezTo>
                    <a:cubicBezTo>
                      <a:pt x="4" y="1"/>
                      <a:pt x="7" y="0"/>
                      <a:pt x="11" y="0"/>
                    </a:cubicBezTo>
                    <a:cubicBezTo>
                      <a:pt x="967" y="955"/>
                      <a:pt x="967" y="955"/>
                      <a:pt x="967" y="955"/>
                    </a:cubicBezTo>
                    <a:cubicBezTo>
                      <a:pt x="966" y="959"/>
                      <a:pt x="965" y="962"/>
                      <a:pt x="964" y="96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84" name="Freeform 98"/>
              <p:cNvSpPr>
                <a:spLocks noChangeArrowheads="1"/>
              </p:cNvSpPr>
              <p:nvPr/>
            </p:nvSpPr>
            <p:spPr bwMode="auto">
              <a:xfrm>
                <a:off x="1462088" y="31750"/>
                <a:ext cx="2160588" cy="2163763"/>
              </a:xfrm>
              <a:custGeom>
                <a:avLst/>
                <a:gdLst>
                  <a:gd name="T0" fmla="*/ 2156015 w 945"/>
                  <a:gd name="T1" fmla="*/ 2163763 h 946"/>
                  <a:gd name="T2" fmla="*/ 0 w 945"/>
                  <a:gd name="T3" fmla="*/ 4575 h 946"/>
                  <a:gd name="T4" fmla="*/ 25150 w 945"/>
                  <a:gd name="T5" fmla="*/ 0 h 946"/>
                  <a:gd name="T6" fmla="*/ 2160588 w 945"/>
                  <a:gd name="T7" fmla="*/ 2138603 h 946"/>
                  <a:gd name="T8" fmla="*/ 2156015 w 945"/>
                  <a:gd name="T9" fmla="*/ 2163763 h 946"/>
                  <a:gd name="T10" fmla="*/ 0 60000 65536"/>
                  <a:gd name="T11" fmla="*/ 0 60000 65536"/>
                  <a:gd name="T12" fmla="*/ 0 60000 65536"/>
                  <a:gd name="T13" fmla="*/ 0 60000 65536"/>
                  <a:gd name="T14" fmla="*/ 0 60000 65536"/>
                  <a:gd name="T15" fmla="*/ 0 w 945"/>
                  <a:gd name="T16" fmla="*/ 0 h 946"/>
                  <a:gd name="T17" fmla="*/ 945 w 945"/>
                  <a:gd name="T18" fmla="*/ 946 h 946"/>
                </a:gdLst>
                <a:ahLst/>
                <a:cxnLst>
                  <a:cxn ang="T10">
                    <a:pos x="T0" y="T1"/>
                  </a:cxn>
                  <a:cxn ang="T11">
                    <a:pos x="T2" y="T3"/>
                  </a:cxn>
                  <a:cxn ang="T12">
                    <a:pos x="T4" y="T5"/>
                  </a:cxn>
                  <a:cxn ang="T13">
                    <a:pos x="T6" y="T7"/>
                  </a:cxn>
                  <a:cxn ang="T14">
                    <a:pos x="T8" y="T9"/>
                  </a:cxn>
                </a:cxnLst>
                <a:rect l="T15" t="T16" r="T17" b="T18"/>
                <a:pathLst>
                  <a:path w="945" h="946">
                    <a:moveTo>
                      <a:pt x="943" y="946"/>
                    </a:moveTo>
                    <a:cubicBezTo>
                      <a:pt x="0" y="2"/>
                      <a:pt x="0" y="2"/>
                      <a:pt x="0" y="2"/>
                    </a:cubicBezTo>
                    <a:cubicBezTo>
                      <a:pt x="3" y="1"/>
                      <a:pt x="7" y="1"/>
                      <a:pt x="11" y="0"/>
                    </a:cubicBezTo>
                    <a:cubicBezTo>
                      <a:pt x="945" y="935"/>
                      <a:pt x="945" y="935"/>
                      <a:pt x="945" y="935"/>
                    </a:cubicBezTo>
                    <a:cubicBezTo>
                      <a:pt x="945" y="938"/>
                      <a:pt x="944" y="942"/>
                      <a:pt x="943" y="946"/>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85" name="Freeform 99"/>
              <p:cNvSpPr>
                <a:spLocks noChangeArrowheads="1"/>
              </p:cNvSpPr>
              <p:nvPr/>
            </p:nvSpPr>
            <p:spPr bwMode="auto">
              <a:xfrm>
                <a:off x="1524000" y="20637"/>
                <a:ext cx="2109788" cy="2111375"/>
              </a:xfrm>
              <a:custGeom>
                <a:avLst/>
                <a:gdLst>
                  <a:gd name="T0" fmla="*/ 2105216 w 923"/>
                  <a:gd name="T1" fmla="*/ 2111375 h 923"/>
                  <a:gd name="T2" fmla="*/ 0 w 923"/>
                  <a:gd name="T3" fmla="*/ 4575 h 923"/>
                  <a:gd name="T4" fmla="*/ 25144 w 923"/>
                  <a:gd name="T5" fmla="*/ 0 h 923"/>
                  <a:gd name="T6" fmla="*/ 2109788 w 923"/>
                  <a:gd name="T7" fmla="*/ 2086212 h 923"/>
                  <a:gd name="T8" fmla="*/ 2105216 w 923"/>
                  <a:gd name="T9" fmla="*/ 2111375 h 923"/>
                  <a:gd name="T10" fmla="*/ 0 60000 65536"/>
                  <a:gd name="T11" fmla="*/ 0 60000 65536"/>
                  <a:gd name="T12" fmla="*/ 0 60000 65536"/>
                  <a:gd name="T13" fmla="*/ 0 60000 65536"/>
                  <a:gd name="T14" fmla="*/ 0 60000 65536"/>
                  <a:gd name="T15" fmla="*/ 0 w 923"/>
                  <a:gd name="T16" fmla="*/ 0 h 923"/>
                  <a:gd name="T17" fmla="*/ 923 w 923"/>
                  <a:gd name="T18" fmla="*/ 923 h 923"/>
                </a:gdLst>
                <a:ahLst/>
                <a:cxnLst>
                  <a:cxn ang="T10">
                    <a:pos x="T0" y="T1"/>
                  </a:cxn>
                  <a:cxn ang="T11">
                    <a:pos x="T2" y="T3"/>
                  </a:cxn>
                  <a:cxn ang="T12">
                    <a:pos x="T4" y="T5"/>
                  </a:cxn>
                  <a:cxn ang="T13">
                    <a:pos x="T6" y="T7"/>
                  </a:cxn>
                  <a:cxn ang="T14">
                    <a:pos x="T8" y="T9"/>
                  </a:cxn>
                </a:cxnLst>
                <a:rect l="T15" t="T16" r="T17" b="T18"/>
                <a:pathLst>
                  <a:path w="923" h="923">
                    <a:moveTo>
                      <a:pt x="921" y="923"/>
                    </a:moveTo>
                    <a:cubicBezTo>
                      <a:pt x="0" y="2"/>
                      <a:pt x="0" y="2"/>
                      <a:pt x="0" y="2"/>
                    </a:cubicBezTo>
                    <a:cubicBezTo>
                      <a:pt x="4" y="2"/>
                      <a:pt x="7" y="1"/>
                      <a:pt x="11" y="0"/>
                    </a:cubicBezTo>
                    <a:cubicBezTo>
                      <a:pt x="923" y="912"/>
                      <a:pt x="923" y="912"/>
                      <a:pt x="923" y="912"/>
                    </a:cubicBezTo>
                    <a:cubicBezTo>
                      <a:pt x="922" y="916"/>
                      <a:pt x="922" y="920"/>
                      <a:pt x="921" y="92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86" name="Freeform 100"/>
              <p:cNvSpPr>
                <a:spLocks noChangeArrowheads="1"/>
              </p:cNvSpPr>
              <p:nvPr/>
            </p:nvSpPr>
            <p:spPr bwMode="auto">
              <a:xfrm>
                <a:off x="1587500" y="14287"/>
                <a:ext cx="2055813" cy="2052638"/>
              </a:xfrm>
              <a:custGeom>
                <a:avLst/>
                <a:gdLst>
                  <a:gd name="T0" fmla="*/ 2051239 w 899"/>
                  <a:gd name="T1" fmla="*/ 2052638 h 898"/>
                  <a:gd name="T2" fmla="*/ 0 w 899"/>
                  <a:gd name="T3" fmla="*/ 2286 h 898"/>
                  <a:gd name="T4" fmla="*/ 25155 w 899"/>
                  <a:gd name="T5" fmla="*/ 0 h 898"/>
                  <a:gd name="T6" fmla="*/ 2055813 w 899"/>
                  <a:gd name="T7" fmla="*/ 2027494 h 898"/>
                  <a:gd name="T8" fmla="*/ 2051239 w 899"/>
                  <a:gd name="T9" fmla="*/ 2052638 h 898"/>
                  <a:gd name="T10" fmla="*/ 0 60000 65536"/>
                  <a:gd name="T11" fmla="*/ 0 60000 65536"/>
                  <a:gd name="T12" fmla="*/ 0 60000 65536"/>
                  <a:gd name="T13" fmla="*/ 0 60000 65536"/>
                  <a:gd name="T14" fmla="*/ 0 60000 65536"/>
                  <a:gd name="T15" fmla="*/ 0 w 899"/>
                  <a:gd name="T16" fmla="*/ 0 h 898"/>
                  <a:gd name="T17" fmla="*/ 899 w 899"/>
                  <a:gd name="T18" fmla="*/ 898 h 898"/>
                </a:gdLst>
                <a:ahLst/>
                <a:cxnLst>
                  <a:cxn ang="T10">
                    <a:pos x="T0" y="T1"/>
                  </a:cxn>
                  <a:cxn ang="T11">
                    <a:pos x="T2" y="T3"/>
                  </a:cxn>
                  <a:cxn ang="T12">
                    <a:pos x="T4" y="T5"/>
                  </a:cxn>
                  <a:cxn ang="T13">
                    <a:pos x="T6" y="T7"/>
                  </a:cxn>
                  <a:cxn ang="T14">
                    <a:pos x="T8" y="T9"/>
                  </a:cxn>
                </a:cxnLst>
                <a:rect l="T15" t="T16" r="T17" b="T18"/>
                <a:pathLst>
                  <a:path w="899" h="898">
                    <a:moveTo>
                      <a:pt x="897" y="898"/>
                    </a:moveTo>
                    <a:cubicBezTo>
                      <a:pt x="0" y="1"/>
                      <a:pt x="0" y="1"/>
                      <a:pt x="0" y="1"/>
                    </a:cubicBezTo>
                    <a:cubicBezTo>
                      <a:pt x="4" y="1"/>
                      <a:pt x="8" y="0"/>
                      <a:pt x="11" y="0"/>
                    </a:cubicBezTo>
                    <a:cubicBezTo>
                      <a:pt x="899" y="887"/>
                      <a:pt x="899" y="887"/>
                      <a:pt x="899" y="887"/>
                    </a:cubicBezTo>
                    <a:cubicBezTo>
                      <a:pt x="898" y="891"/>
                      <a:pt x="898" y="895"/>
                      <a:pt x="897" y="898"/>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87" name="Freeform 101"/>
              <p:cNvSpPr>
                <a:spLocks noChangeArrowheads="1"/>
              </p:cNvSpPr>
              <p:nvPr/>
            </p:nvSpPr>
            <p:spPr bwMode="auto">
              <a:xfrm>
                <a:off x="1654175" y="7937"/>
                <a:ext cx="1997075" cy="1995488"/>
              </a:xfrm>
              <a:custGeom>
                <a:avLst/>
                <a:gdLst>
                  <a:gd name="T0" fmla="*/ 1994787 w 873"/>
                  <a:gd name="T1" fmla="*/ 1995488 h 873"/>
                  <a:gd name="T2" fmla="*/ 0 w 873"/>
                  <a:gd name="T3" fmla="*/ 2286 h 873"/>
                  <a:gd name="T4" fmla="*/ 27451 w 873"/>
                  <a:gd name="T5" fmla="*/ 0 h 873"/>
                  <a:gd name="T6" fmla="*/ 1997075 w 873"/>
                  <a:gd name="T7" fmla="*/ 1968059 h 873"/>
                  <a:gd name="T8" fmla="*/ 1994787 w 873"/>
                  <a:gd name="T9" fmla="*/ 1995488 h 873"/>
                  <a:gd name="T10" fmla="*/ 0 60000 65536"/>
                  <a:gd name="T11" fmla="*/ 0 60000 65536"/>
                  <a:gd name="T12" fmla="*/ 0 60000 65536"/>
                  <a:gd name="T13" fmla="*/ 0 60000 65536"/>
                  <a:gd name="T14" fmla="*/ 0 60000 65536"/>
                  <a:gd name="T15" fmla="*/ 0 w 873"/>
                  <a:gd name="T16" fmla="*/ 0 h 873"/>
                  <a:gd name="T17" fmla="*/ 873 w 873"/>
                  <a:gd name="T18" fmla="*/ 873 h 873"/>
                </a:gdLst>
                <a:ahLst/>
                <a:cxnLst>
                  <a:cxn ang="T10">
                    <a:pos x="T0" y="T1"/>
                  </a:cxn>
                  <a:cxn ang="T11">
                    <a:pos x="T2" y="T3"/>
                  </a:cxn>
                  <a:cxn ang="T12">
                    <a:pos x="T4" y="T5"/>
                  </a:cxn>
                  <a:cxn ang="T13">
                    <a:pos x="T6" y="T7"/>
                  </a:cxn>
                  <a:cxn ang="T14">
                    <a:pos x="T8" y="T9"/>
                  </a:cxn>
                </a:cxnLst>
                <a:rect l="T15" t="T16" r="T17" b="T18"/>
                <a:pathLst>
                  <a:path w="873" h="873">
                    <a:moveTo>
                      <a:pt x="872" y="873"/>
                    </a:moveTo>
                    <a:cubicBezTo>
                      <a:pt x="0" y="1"/>
                      <a:pt x="0" y="1"/>
                      <a:pt x="0" y="1"/>
                    </a:cubicBezTo>
                    <a:cubicBezTo>
                      <a:pt x="4" y="0"/>
                      <a:pt x="8" y="0"/>
                      <a:pt x="12" y="0"/>
                    </a:cubicBezTo>
                    <a:cubicBezTo>
                      <a:pt x="873" y="861"/>
                      <a:pt x="873" y="861"/>
                      <a:pt x="873" y="861"/>
                    </a:cubicBezTo>
                    <a:cubicBezTo>
                      <a:pt x="872" y="865"/>
                      <a:pt x="872" y="869"/>
                      <a:pt x="872" y="87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88" name="Freeform 102"/>
              <p:cNvSpPr>
                <a:spLocks noChangeArrowheads="1"/>
              </p:cNvSpPr>
              <p:nvPr/>
            </p:nvSpPr>
            <p:spPr bwMode="auto">
              <a:xfrm>
                <a:off x="1722438" y="3175"/>
                <a:ext cx="1931988" cy="1931988"/>
              </a:xfrm>
              <a:custGeom>
                <a:avLst/>
                <a:gdLst>
                  <a:gd name="T0" fmla="*/ 1929702 w 845"/>
                  <a:gd name="T1" fmla="*/ 1931988 h 845"/>
                  <a:gd name="T2" fmla="*/ 0 w 845"/>
                  <a:gd name="T3" fmla="*/ 0 h 845"/>
                  <a:gd name="T4" fmla="*/ 27437 w 845"/>
                  <a:gd name="T5" fmla="*/ 0 h 845"/>
                  <a:gd name="T6" fmla="*/ 1931988 w 845"/>
                  <a:gd name="T7" fmla="*/ 1902265 h 845"/>
                  <a:gd name="T8" fmla="*/ 1929702 w 845"/>
                  <a:gd name="T9" fmla="*/ 1931988 h 845"/>
                  <a:gd name="T10" fmla="*/ 0 60000 65536"/>
                  <a:gd name="T11" fmla="*/ 0 60000 65536"/>
                  <a:gd name="T12" fmla="*/ 0 60000 65536"/>
                  <a:gd name="T13" fmla="*/ 0 60000 65536"/>
                  <a:gd name="T14" fmla="*/ 0 60000 65536"/>
                  <a:gd name="T15" fmla="*/ 0 w 845"/>
                  <a:gd name="T16" fmla="*/ 0 h 845"/>
                  <a:gd name="T17" fmla="*/ 845 w 845"/>
                  <a:gd name="T18" fmla="*/ 845 h 845"/>
                </a:gdLst>
                <a:ahLst/>
                <a:cxnLst>
                  <a:cxn ang="T10">
                    <a:pos x="T0" y="T1"/>
                  </a:cxn>
                  <a:cxn ang="T11">
                    <a:pos x="T2" y="T3"/>
                  </a:cxn>
                  <a:cxn ang="T12">
                    <a:pos x="T4" y="T5"/>
                  </a:cxn>
                  <a:cxn ang="T13">
                    <a:pos x="T6" y="T7"/>
                  </a:cxn>
                  <a:cxn ang="T14">
                    <a:pos x="T8" y="T9"/>
                  </a:cxn>
                </a:cxnLst>
                <a:rect l="T15" t="T16" r="T17" b="T18"/>
                <a:pathLst>
                  <a:path w="845" h="845">
                    <a:moveTo>
                      <a:pt x="844" y="845"/>
                    </a:moveTo>
                    <a:cubicBezTo>
                      <a:pt x="0" y="0"/>
                      <a:pt x="0" y="0"/>
                      <a:pt x="0" y="0"/>
                    </a:cubicBezTo>
                    <a:cubicBezTo>
                      <a:pt x="4" y="0"/>
                      <a:pt x="8" y="0"/>
                      <a:pt x="12" y="0"/>
                    </a:cubicBezTo>
                    <a:cubicBezTo>
                      <a:pt x="845" y="832"/>
                      <a:pt x="845" y="832"/>
                      <a:pt x="845" y="832"/>
                    </a:cubicBezTo>
                    <a:cubicBezTo>
                      <a:pt x="844" y="836"/>
                      <a:pt x="844" y="841"/>
                      <a:pt x="844" y="84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89" name="Freeform 103"/>
              <p:cNvSpPr>
                <a:spLocks noChangeArrowheads="1"/>
              </p:cNvSpPr>
              <p:nvPr/>
            </p:nvSpPr>
            <p:spPr bwMode="auto">
              <a:xfrm>
                <a:off x="1793875" y="0"/>
                <a:ext cx="1860550" cy="1863725"/>
              </a:xfrm>
              <a:custGeom>
                <a:avLst/>
                <a:gdLst>
                  <a:gd name="T0" fmla="*/ 1860550 w 814"/>
                  <a:gd name="T1" fmla="*/ 1863725 h 815"/>
                  <a:gd name="T2" fmla="*/ 0 w 814"/>
                  <a:gd name="T3" fmla="*/ 0 h 815"/>
                  <a:gd name="T4" fmla="*/ 29714 w 814"/>
                  <a:gd name="T5" fmla="*/ 0 h 815"/>
                  <a:gd name="T6" fmla="*/ 1860550 w 814"/>
                  <a:gd name="T7" fmla="*/ 1833997 h 815"/>
                  <a:gd name="T8" fmla="*/ 1860550 w 814"/>
                  <a:gd name="T9" fmla="*/ 1863725 h 815"/>
                  <a:gd name="T10" fmla="*/ 0 60000 65536"/>
                  <a:gd name="T11" fmla="*/ 0 60000 65536"/>
                  <a:gd name="T12" fmla="*/ 0 60000 65536"/>
                  <a:gd name="T13" fmla="*/ 0 60000 65536"/>
                  <a:gd name="T14" fmla="*/ 0 60000 65536"/>
                  <a:gd name="T15" fmla="*/ 0 w 814"/>
                  <a:gd name="T16" fmla="*/ 0 h 815"/>
                  <a:gd name="T17" fmla="*/ 814 w 814"/>
                  <a:gd name="T18" fmla="*/ 815 h 815"/>
                </a:gdLst>
                <a:ahLst/>
                <a:cxnLst>
                  <a:cxn ang="T10">
                    <a:pos x="T0" y="T1"/>
                  </a:cxn>
                  <a:cxn ang="T11">
                    <a:pos x="T2" y="T3"/>
                  </a:cxn>
                  <a:cxn ang="T12">
                    <a:pos x="T4" y="T5"/>
                  </a:cxn>
                  <a:cxn ang="T13">
                    <a:pos x="T6" y="T7"/>
                  </a:cxn>
                  <a:cxn ang="T14">
                    <a:pos x="T8" y="T9"/>
                  </a:cxn>
                </a:cxnLst>
                <a:rect l="T15" t="T16" r="T17" b="T18"/>
                <a:pathLst>
                  <a:path w="814" h="815">
                    <a:moveTo>
                      <a:pt x="814" y="815"/>
                    </a:moveTo>
                    <a:cubicBezTo>
                      <a:pt x="0" y="0"/>
                      <a:pt x="0" y="0"/>
                      <a:pt x="0" y="0"/>
                    </a:cubicBezTo>
                    <a:cubicBezTo>
                      <a:pt x="4" y="0"/>
                      <a:pt x="8" y="0"/>
                      <a:pt x="13" y="0"/>
                    </a:cubicBezTo>
                    <a:cubicBezTo>
                      <a:pt x="814" y="802"/>
                      <a:pt x="814" y="802"/>
                      <a:pt x="814" y="802"/>
                    </a:cubicBezTo>
                    <a:cubicBezTo>
                      <a:pt x="814" y="806"/>
                      <a:pt x="814" y="810"/>
                      <a:pt x="814" y="81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90" name="Freeform 104"/>
              <p:cNvSpPr>
                <a:spLocks noChangeArrowheads="1"/>
              </p:cNvSpPr>
              <p:nvPr/>
            </p:nvSpPr>
            <p:spPr bwMode="auto">
              <a:xfrm>
                <a:off x="1866900" y="0"/>
                <a:ext cx="1787525" cy="1789113"/>
              </a:xfrm>
              <a:custGeom>
                <a:avLst/>
                <a:gdLst>
                  <a:gd name="T0" fmla="*/ 1787525 w 782"/>
                  <a:gd name="T1" fmla="*/ 1759371 h 782"/>
                  <a:gd name="T2" fmla="*/ 1787525 w 782"/>
                  <a:gd name="T3" fmla="*/ 1789113 h 782"/>
                  <a:gd name="T4" fmla="*/ 0 w 782"/>
                  <a:gd name="T5" fmla="*/ 0 h 782"/>
                  <a:gd name="T6" fmla="*/ 29716 w 782"/>
                  <a:gd name="T7" fmla="*/ 2288 h 782"/>
                  <a:gd name="T8" fmla="*/ 1787525 w 782"/>
                  <a:gd name="T9" fmla="*/ 1759371 h 782"/>
                  <a:gd name="T10" fmla="*/ 0 60000 65536"/>
                  <a:gd name="T11" fmla="*/ 0 60000 65536"/>
                  <a:gd name="T12" fmla="*/ 0 60000 65536"/>
                  <a:gd name="T13" fmla="*/ 0 60000 65536"/>
                  <a:gd name="T14" fmla="*/ 0 60000 65536"/>
                  <a:gd name="T15" fmla="*/ 0 w 782"/>
                  <a:gd name="T16" fmla="*/ 0 h 782"/>
                  <a:gd name="T17" fmla="*/ 782 w 782"/>
                  <a:gd name="T18" fmla="*/ 782 h 782"/>
                </a:gdLst>
                <a:ahLst/>
                <a:cxnLst>
                  <a:cxn ang="T10">
                    <a:pos x="T0" y="T1"/>
                  </a:cxn>
                  <a:cxn ang="T11">
                    <a:pos x="T2" y="T3"/>
                  </a:cxn>
                  <a:cxn ang="T12">
                    <a:pos x="T4" y="T5"/>
                  </a:cxn>
                  <a:cxn ang="T13">
                    <a:pos x="T6" y="T7"/>
                  </a:cxn>
                  <a:cxn ang="T14">
                    <a:pos x="T8" y="T9"/>
                  </a:cxn>
                </a:cxnLst>
                <a:rect l="T15" t="T16" r="T17" b="T18"/>
                <a:pathLst>
                  <a:path w="782" h="782">
                    <a:moveTo>
                      <a:pt x="782" y="769"/>
                    </a:moveTo>
                    <a:cubicBezTo>
                      <a:pt x="782" y="774"/>
                      <a:pt x="782" y="778"/>
                      <a:pt x="782" y="782"/>
                    </a:cubicBezTo>
                    <a:cubicBezTo>
                      <a:pt x="0" y="0"/>
                      <a:pt x="0" y="0"/>
                      <a:pt x="0" y="0"/>
                    </a:cubicBezTo>
                    <a:cubicBezTo>
                      <a:pt x="4" y="0"/>
                      <a:pt x="9" y="1"/>
                      <a:pt x="13" y="1"/>
                    </a:cubicBezTo>
                    <a:lnTo>
                      <a:pt x="782" y="769"/>
                    </a:ln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91" name="Freeform 105"/>
              <p:cNvSpPr>
                <a:spLocks noChangeArrowheads="1"/>
              </p:cNvSpPr>
              <p:nvPr/>
            </p:nvSpPr>
            <p:spPr bwMode="auto">
              <a:xfrm>
                <a:off x="1944688" y="4762"/>
                <a:ext cx="1708150" cy="1708150"/>
              </a:xfrm>
              <a:custGeom>
                <a:avLst/>
                <a:gdLst>
                  <a:gd name="T0" fmla="*/ 32014 w 747"/>
                  <a:gd name="T1" fmla="*/ 2287 h 747"/>
                  <a:gd name="T2" fmla="*/ 1705863 w 747"/>
                  <a:gd name="T3" fmla="*/ 1676136 h 747"/>
                  <a:gd name="T4" fmla="*/ 1708150 w 747"/>
                  <a:gd name="T5" fmla="*/ 1708150 h 747"/>
                  <a:gd name="T6" fmla="*/ 0 w 747"/>
                  <a:gd name="T7" fmla="*/ 0 h 747"/>
                  <a:gd name="T8" fmla="*/ 32014 w 747"/>
                  <a:gd name="T9" fmla="*/ 2287 h 747"/>
                  <a:gd name="T10" fmla="*/ 0 60000 65536"/>
                  <a:gd name="T11" fmla="*/ 0 60000 65536"/>
                  <a:gd name="T12" fmla="*/ 0 60000 65536"/>
                  <a:gd name="T13" fmla="*/ 0 60000 65536"/>
                  <a:gd name="T14" fmla="*/ 0 60000 65536"/>
                  <a:gd name="T15" fmla="*/ 0 w 747"/>
                  <a:gd name="T16" fmla="*/ 0 h 747"/>
                  <a:gd name="T17" fmla="*/ 747 w 747"/>
                  <a:gd name="T18" fmla="*/ 747 h 747"/>
                </a:gdLst>
                <a:ahLst/>
                <a:cxnLst>
                  <a:cxn ang="T10">
                    <a:pos x="T0" y="T1"/>
                  </a:cxn>
                  <a:cxn ang="T11">
                    <a:pos x="T2" y="T3"/>
                  </a:cxn>
                  <a:cxn ang="T12">
                    <a:pos x="T4" y="T5"/>
                  </a:cxn>
                  <a:cxn ang="T13">
                    <a:pos x="T6" y="T7"/>
                  </a:cxn>
                  <a:cxn ang="T14">
                    <a:pos x="T8" y="T9"/>
                  </a:cxn>
                </a:cxnLst>
                <a:rect l="T15" t="T16" r="T17" b="T18"/>
                <a:pathLst>
                  <a:path w="747" h="747">
                    <a:moveTo>
                      <a:pt x="14" y="1"/>
                    </a:moveTo>
                    <a:cubicBezTo>
                      <a:pt x="746" y="733"/>
                      <a:pt x="746" y="733"/>
                      <a:pt x="746" y="733"/>
                    </a:cubicBezTo>
                    <a:cubicBezTo>
                      <a:pt x="746" y="738"/>
                      <a:pt x="746" y="742"/>
                      <a:pt x="747" y="747"/>
                    </a:cubicBezTo>
                    <a:cubicBezTo>
                      <a:pt x="0" y="0"/>
                      <a:pt x="0" y="0"/>
                      <a:pt x="0" y="0"/>
                    </a:cubicBezTo>
                    <a:cubicBezTo>
                      <a:pt x="4" y="0"/>
                      <a:pt x="9" y="0"/>
                      <a:pt x="14" y="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92" name="Freeform 106"/>
              <p:cNvSpPr>
                <a:spLocks noChangeArrowheads="1"/>
              </p:cNvSpPr>
              <p:nvPr/>
            </p:nvSpPr>
            <p:spPr bwMode="auto">
              <a:xfrm>
                <a:off x="2024063" y="11112"/>
                <a:ext cx="1622425" cy="1622425"/>
              </a:xfrm>
              <a:custGeom>
                <a:avLst/>
                <a:gdLst>
                  <a:gd name="T0" fmla="*/ 32037 w 709"/>
                  <a:gd name="T1" fmla="*/ 2288 h 709"/>
                  <a:gd name="T2" fmla="*/ 1617848 w 709"/>
                  <a:gd name="T3" fmla="*/ 1588100 h 709"/>
                  <a:gd name="T4" fmla="*/ 1622425 w 709"/>
                  <a:gd name="T5" fmla="*/ 1622425 h 709"/>
                  <a:gd name="T6" fmla="*/ 0 w 709"/>
                  <a:gd name="T7" fmla="*/ 0 h 709"/>
                  <a:gd name="T8" fmla="*/ 32037 w 709"/>
                  <a:gd name="T9" fmla="*/ 2288 h 709"/>
                  <a:gd name="T10" fmla="*/ 0 60000 65536"/>
                  <a:gd name="T11" fmla="*/ 0 60000 65536"/>
                  <a:gd name="T12" fmla="*/ 0 60000 65536"/>
                  <a:gd name="T13" fmla="*/ 0 60000 65536"/>
                  <a:gd name="T14" fmla="*/ 0 60000 65536"/>
                  <a:gd name="T15" fmla="*/ 0 w 709"/>
                  <a:gd name="T16" fmla="*/ 0 h 709"/>
                  <a:gd name="T17" fmla="*/ 709 w 709"/>
                  <a:gd name="T18" fmla="*/ 709 h 709"/>
                </a:gdLst>
                <a:ahLst/>
                <a:cxnLst>
                  <a:cxn ang="T10">
                    <a:pos x="T0" y="T1"/>
                  </a:cxn>
                  <a:cxn ang="T11">
                    <a:pos x="T2" y="T3"/>
                  </a:cxn>
                  <a:cxn ang="T12">
                    <a:pos x="T4" y="T5"/>
                  </a:cxn>
                  <a:cxn ang="T13">
                    <a:pos x="T6" y="T7"/>
                  </a:cxn>
                  <a:cxn ang="T14">
                    <a:pos x="T8" y="T9"/>
                  </a:cxn>
                </a:cxnLst>
                <a:rect l="T15" t="T16" r="T17" b="T18"/>
                <a:pathLst>
                  <a:path w="709" h="709">
                    <a:moveTo>
                      <a:pt x="14" y="1"/>
                    </a:moveTo>
                    <a:cubicBezTo>
                      <a:pt x="707" y="694"/>
                      <a:pt x="707" y="694"/>
                      <a:pt x="707" y="694"/>
                    </a:cubicBezTo>
                    <a:cubicBezTo>
                      <a:pt x="708" y="699"/>
                      <a:pt x="708" y="704"/>
                      <a:pt x="709" y="709"/>
                    </a:cubicBezTo>
                    <a:cubicBezTo>
                      <a:pt x="0" y="0"/>
                      <a:pt x="0" y="0"/>
                      <a:pt x="0" y="0"/>
                    </a:cubicBezTo>
                    <a:cubicBezTo>
                      <a:pt x="5" y="0"/>
                      <a:pt x="9" y="1"/>
                      <a:pt x="14" y="1"/>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93" name="Freeform 107"/>
              <p:cNvSpPr>
                <a:spLocks noChangeArrowheads="1"/>
              </p:cNvSpPr>
              <p:nvPr/>
            </p:nvSpPr>
            <p:spPr bwMode="auto">
              <a:xfrm>
                <a:off x="2109788" y="23812"/>
                <a:ext cx="1524000" cy="1524000"/>
              </a:xfrm>
              <a:custGeom>
                <a:avLst/>
                <a:gdLst>
                  <a:gd name="T0" fmla="*/ 34273 w 667"/>
                  <a:gd name="T1" fmla="*/ 4570 h 667"/>
                  <a:gd name="T2" fmla="*/ 1517145 w 667"/>
                  <a:gd name="T3" fmla="*/ 1487442 h 667"/>
                  <a:gd name="T4" fmla="*/ 1524000 w 667"/>
                  <a:gd name="T5" fmla="*/ 1524000 h 667"/>
                  <a:gd name="T6" fmla="*/ 0 w 667"/>
                  <a:gd name="T7" fmla="*/ 0 h 667"/>
                  <a:gd name="T8" fmla="*/ 34273 w 667"/>
                  <a:gd name="T9" fmla="*/ 4570 h 667"/>
                  <a:gd name="T10" fmla="*/ 0 60000 65536"/>
                  <a:gd name="T11" fmla="*/ 0 60000 65536"/>
                  <a:gd name="T12" fmla="*/ 0 60000 65536"/>
                  <a:gd name="T13" fmla="*/ 0 60000 65536"/>
                  <a:gd name="T14" fmla="*/ 0 60000 65536"/>
                  <a:gd name="T15" fmla="*/ 0 w 667"/>
                  <a:gd name="T16" fmla="*/ 0 h 667"/>
                  <a:gd name="T17" fmla="*/ 667 w 667"/>
                  <a:gd name="T18" fmla="*/ 667 h 667"/>
                </a:gdLst>
                <a:ahLst/>
                <a:cxnLst>
                  <a:cxn ang="T10">
                    <a:pos x="T0" y="T1"/>
                  </a:cxn>
                  <a:cxn ang="T11">
                    <a:pos x="T2" y="T3"/>
                  </a:cxn>
                  <a:cxn ang="T12">
                    <a:pos x="T4" y="T5"/>
                  </a:cxn>
                  <a:cxn ang="T13">
                    <a:pos x="T6" y="T7"/>
                  </a:cxn>
                  <a:cxn ang="T14">
                    <a:pos x="T8" y="T9"/>
                  </a:cxn>
                </a:cxnLst>
                <a:rect l="T15" t="T16" r="T17" b="T18"/>
                <a:pathLst>
                  <a:path w="667" h="667">
                    <a:moveTo>
                      <a:pt x="15" y="2"/>
                    </a:moveTo>
                    <a:cubicBezTo>
                      <a:pt x="664" y="651"/>
                      <a:pt x="664" y="651"/>
                      <a:pt x="664" y="651"/>
                    </a:cubicBezTo>
                    <a:cubicBezTo>
                      <a:pt x="665" y="656"/>
                      <a:pt x="666" y="662"/>
                      <a:pt x="667" y="667"/>
                    </a:cubicBezTo>
                    <a:cubicBezTo>
                      <a:pt x="0" y="0"/>
                      <a:pt x="0" y="0"/>
                      <a:pt x="0" y="0"/>
                    </a:cubicBezTo>
                    <a:cubicBezTo>
                      <a:pt x="5" y="0"/>
                      <a:pt x="10" y="1"/>
                      <a:pt x="15" y="2"/>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94" name="Freeform 108"/>
              <p:cNvSpPr>
                <a:spLocks noChangeArrowheads="1"/>
              </p:cNvSpPr>
              <p:nvPr/>
            </p:nvSpPr>
            <p:spPr bwMode="auto">
              <a:xfrm>
                <a:off x="2198688" y="39687"/>
                <a:ext cx="1419225" cy="1417638"/>
              </a:xfrm>
              <a:custGeom>
                <a:avLst/>
                <a:gdLst>
                  <a:gd name="T0" fmla="*/ 36566 w 621"/>
                  <a:gd name="T1" fmla="*/ 6860 h 620"/>
                  <a:gd name="T2" fmla="*/ 1410083 w 621"/>
                  <a:gd name="T3" fmla="*/ 1381054 h 620"/>
                  <a:gd name="T4" fmla="*/ 1419225 w 621"/>
                  <a:gd name="T5" fmla="*/ 1417638 h 620"/>
                  <a:gd name="T6" fmla="*/ 0 w 621"/>
                  <a:gd name="T7" fmla="*/ 0 h 620"/>
                  <a:gd name="T8" fmla="*/ 36566 w 621"/>
                  <a:gd name="T9" fmla="*/ 6860 h 620"/>
                  <a:gd name="T10" fmla="*/ 0 60000 65536"/>
                  <a:gd name="T11" fmla="*/ 0 60000 65536"/>
                  <a:gd name="T12" fmla="*/ 0 60000 65536"/>
                  <a:gd name="T13" fmla="*/ 0 60000 65536"/>
                  <a:gd name="T14" fmla="*/ 0 60000 65536"/>
                  <a:gd name="T15" fmla="*/ 0 w 621"/>
                  <a:gd name="T16" fmla="*/ 0 h 620"/>
                  <a:gd name="T17" fmla="*/ 621 w 621"/>
                  <a:gd name="T18" fmla="*/ 620 h 620"/>
                </a:gdLst>
                <a:ahLst/>
                <a:cxnLst>
                  <a:cxn ang="T10">
                    <a:pos x="T0" y="T1"/>
                  </a:cxn>
                  <a:cxn ang="T11">
                    <a:pos x="T2" y="T3"/>
                  </a:cxn>
                  <a:cxn ang="T12">
                    <a:pos x="T4" y="T5"/>
                  </a:cxn>
                  <a:cxn ang="T13">
                    <a:pos x="T6" y="T7"/>
                  </a:cxn>
                  <a:cxn ang="T14">
                    <a:pos x="T8" y="T9"/>
                  </a:cxn>
                </a:cxnLst>
                <a:rect l="T15" t="T16" r="T17" b="T18"/>
                <a:pathLst>
                  <a:path w="621" h="620">
                    <a:moveTo>
                      <a:pt x="16" y="3"/>
                    </a:moveTo>
                    <a:cubicBezTo>
                      <a:pt x="617" y="604"/>
                      <a:pt x="617" y="604"/>
                      <a:pt x="617" y="604"/>
                    </a:cubicBezTo>
                    <a:cubicBezTo>
                      <a:pt x="619" y="609"/>
                      <a:pt x="620" y="615"/>
                      <a:pt x="621" y="620"/>
                    </a:cubicBezTo>
                    <a:cubicBezTo>
                      <a:pt x="0" y="0"/>
                      <a:pt x="0" y="0"/>
                      <a:pt x="0" y="0"/>
                    </a:cubicBezTo>
                    <a:cubicBezTo>
                      <a:pt x="5" y="1"/>
                      <a:pt x="11" y="2"/>
                      <a:pt x="16" y="3"/>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95" name="Freeform 109"/>
              <p:cNvSpPr>
                <a:spLocks noChangeArrowheads="1"/>
              </p:cNvSpPr>
              <p:nvPr/>
            </p:nvSpPr>
            <p:spPr bwMode="auto">
              <a:xfrm>
                <a:off x="2293938" y="60325"/>
                <a:ext cx="1301750" cy="1300163"/>
              </a:xfrm>
              <a:custGeom>
                <a:avLst/>
                <a:gdLst>
                  <a:gd name="T0" fmla="*/ 41180 w 569"/>
                  <a:gd name="T1" fmla="*/ 11425 h 569"/>
                  <a:gd name="T2" fmla="*/ 1290311 w 569"/>
                  <a:gd name="T3" fmla="*/ 1261318 h 569"/>
                  <a:gd name="T4" fmla="*/ 1301750 w 569"/>
                  <a:gd name="T5" fmla="*/ 1300163 h 569"/>
                  <a:gd name="T6" fmla="*/ 0 w 569"/>
                  <a:gd name="T7" fmla="*/ 0 h 569"/>
                  <a:gd name="T8" fmla="*/ 41180 w 569"/>
                  <a:gd name="T9" fmla="*/ 11425 h 569"/>
                  <a:gd name="T10" fmla="*/ 0 60000 65536"/>
                  <a:gd name="T11" fmla="*/ 0 60000 65536"/>
                  <a:gd name="T12" fmla="*/ 0 60000 65536"/>
                  <a:gd name="T13" fmla="*/ 0 60000 65536"/>
                  <a:gd name="T14" fmla="*/ 0 60000 65536"/>
                  <a:gd name="T15" fmla="*/ 0 w 569"/>
                  <a:gd name="T16" fmla="*/ 0 h 569"/>
                  <a:gd name="T17" fmla="*/ 569 w 569"/>
                  <a:gd name="T18" fmla="*/ 569 h 569"/>
                </a:gdLst>
                <a:ahLst/>
                <a:cxnLst>
                  <a:cxn ang="T10">
                    <a:pos x="T0" y="T1"/>
                  </a:cxn>
                  <a:cxn ang="T11">
                    <a:pos x="T2" y="T3"/>
                  </a:cxn>
                  <a:cxn ang="T12">
                    <a:pos x="T4" y="T5"/>
                  </a:cxn>
                  <a:cxn ang="T13">
                    <a:pos x="T6" y="T7"/>
                  </a:cxn>
                  <a:cxn ang="T14">
                    <a:pos x="T8" y="T9"/>
                  </a:cxn>
                </a:cxnLst>
                <a:rect l="T15" t="T16" r="T17" b="T18"/>
                <a:pathLst>
                  <a:path w="569" h="569">
                    <a:moveTo>
                      <a:pt x="18" y="5"/>
                    </a:moveTo>
                    <a:cubicBezTo>
                      <a:pt x="564" y="552"/>
                      <a:pt x="564" y="552"/>
                      <a:pt x="564" y="552"/>
                    </a:cubicBezTo>
                    <a:cubicBezTo>
                      <a:pt x="566" y="558"/>
                      <a:pt x="567" y="563"/>
                      <a:pt x="569" y="569"/>
                    </a:cubicBezTo>
                    <a:cubicBezTo>
                      <a:pt x="0" y="0"/>
                      <a:pt x="0" y="0"/>
                      <a:pt x="0" y="0"/>
                    </a:cubicBezTo>
                    <a:cubicBezTo>
                      <a:pt x="6" y="2"/>
                      <a:pt x="12" y="4"/>
                      <a:pt x="18" y="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96" name="Freeform 110"/>
              <p:cNvSpPr>
                <a:spLocks noChangeArrowheads="1"/>
              </p:cNvSpPr>
              <p:nvPr/>
            </p:nvSpPr>
            <p:spPr bwMode="auto">
              <a:xfrm>
                <a:off x="2400300" y="92075"/>
                <a:ext cx="1163638" cy="1165225"/>
              </a:xfrm>
              <a:custGeom>
                <a:avLst/>
                <a:gdLst>
                  <a:gd name="T0" fmla="*/ 43436 w 509"/>
                  <a:gd name="T1" fmla="*/ 15993 h 510"/>
                  <a:gd name="T2" fmla="*/ 1149921 w 509"/>
                  <a:gd name="T3" fmla="*/ 1119530 h 510"/>
                  <a:gd name="T4" fmla="*/ 1163638 w 509"/>
                  <a:gd name="T5" fmla="*/ 1165225 h 510"/>
                  <a:gd name="T6" fmla="*/ 0 w 509"/>
                  <a:gd name="T7" fmla="*/ 0 h 510"/>
                  <a:gd name="T8" fmla="*/ 43436 w 509"/>
                  <a:gd name="T9" fmla="*/ 15993 h 510"/>
                  <a:gd name="T10" fmla="*/ 0 60000 65536"/>
                  <a:gd name="T11" fmla="*/ 0 60000 65536"/>
                  <a:gd name="T12" fmla="*/ 0 60000 65536"/>
                  <a:gd name="T13" fmla="*/ 0 60000 65536"/>
                  <a:gd name="T14" fmla="*/ 0 60000 65536"/>
                  <a:gd name="T15" fmla="*/ 0 w 509"/>
                  <a:gd name="T16" fmla="*/ 0 h 510"/>
                  <a:gd name="T17" fmla="*/ 509 w 509"/>
                  <a:gd name="T18" fmla="*/ 510 h 510"/>
                </a:gdLst>
                <a:ahLst/>
                <a:cxnLst>
                  <a:cxn ang="T10">
                    <a:pos x="T0" y="T1"/>
                  </a:cxn>
                  <a:cxn ang="T11">
                    <a:pos x="T2" y="T3"/>
                  </a:cxn>
                  <a:cxn ang="T12">
                    <a:pos x="T4" y="T5"/>
                  </a:cxn>
                  <a:cxn ang="T13">
                    <a:pos x="T6" y="T7"/>
                  </a:cxn>
                  <a:cxn ang="T14">
                    <a:pos x="T8" y="T9"/>
                  </a:cxn>
                </a:cxnLst>
                <a:rect l="T15" t="T16" r="T17" b="T18"/>
                <a:pathLst>
                  <a:path w="509" h="510">
                    <a:moveTo>
                      <a:pt x="19" y="7"/>
                    </a:moveTo>
                    <a:cubicBezTo>
                      <a:pt x="503" y="490"/>
                      <a:pt x="503" y="490"/>
                      <a:pt x="503" y="490"/>
                    </a:cubicBezTo>
                    <a:cubicBezTo>
                      <a:pt x="505" y="497"/>
                      <a:pt x="507" y="503"/>
                      <a:pt x="509" y="510"/>
                    </a:cubicBezTo>
                    <a:cubicBezTo>
                      <a:pt x="0" y="0"/>
                      <a:pt x="0" y="0"/>
                      <a:pt x="0" y="0"/>
                    </a:cubicBezTo>
                    <a:cubicBezTo>
                      <a:pt x="6" y="2"/>
                      <a:pt x="13" y="4"/>
                      <a:pt x="19" y="7"/>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97" name="Freeform 111"/>
              <p:cNvSpPr>
                <a:spLocks noChangeArrowheads="1"/>
              </p:cNvSpPr>
              <p:nvPr/>
            </p:nvSpPr>
            <p:spPr bwMode="auto">
              <a:xfrm>
                <a:off x="2514600" y="134937"/>
                <a:ext cx="1008063" cy="1006475"/>
              </a:xfrm>
              <a:custGeom>
                <a:avLst/>
                <a:gdLst>
                  <a:gd name="T0" fmla="*/ 52575 w 441"/>
                  <a:gd name="T1" fmla="*/ 20587 h 440"/>
                  <a:gd name="T2" fmla="*/ 985204 w 441"/>
                  <a:gd name="T3" fmla="*/ 953864 h 440"/>
                  <a:gd name="T4" fmla="*/ 1008063 w 441"/>
                  <a:gd name="T5" fmla="*/ 1006475 h 440"/>
                  <a:gd name="T6" fmla="*/ 0 w 441"/>
                  <a:gd name="T7" fmla="*/ 0 h 440"/>
                  <a:gd name="T8" fmla="*/ 52575 w 441"/>
                  <a:gd name="T9" fmla="*/ 20587 h 440"/>
                  <a:gd name="T10" fmla="*/ 0 60000 65536"/>
                  <a:gd name="T11" fmla="*/ 0 60000 65536"/>
                  <a:gd name="T12" fmla="*/ 0 60000 65536"/>
                  <a:gd name="T13" fmla="*/ 0 60000 65536"/>
                  <a:gd name="T14" fmla="*/ 0 60000 65536"/>
                  <a:gd name="T15" fmla="*/ 0 w 441"/>
                  <a:gd name="T16" fmla="*/ 0 h 440"/>
                  <a:gd name="T17" fmla="*/ 441 w 441"/>
                  <a:gd name="T18" fmla="*/ 440 h 440"/>
                </a:gdLst>
                <a:ahLst/>
                <a:cxnLst>
                  <a:cxn ang="T10">
                    <a:pos x="T0" y="T1"/>
                  </a:cxn>
                  <a:cxn ang="T11">
                    <a:pos x="T2" y="T3"/>
                  </a:cxn>
                  <a:cxn ang="T12">
                    <a:pos x="T4" y="T5"/>
                  </a:cxn>
                  <a:cxn ang="T13">
                    <a:pos x="T6" y="T7"/>
                  </a:cxn>
                  <a:cxn ang="T14">
                    <a:pos x="T8" y="T9"/>
                  </a:cxn>
                </a:cxnLst>
                <a:rect l="T15" t="T16" r="T17" b="T18"/>
                <a:pathLst>
                  <a:path w="441" h="440">
                    <a:moveTo>
                      <a:pt x="23" y="9"/>
                    </a:moveTo>
                    <a:cubicBezTo>
                      <a:pt x="431" y="417"/>
                      <a:pt x="431" y="417"/>
                      <a:pt x="431" y="417"/>
                    </a:cubicBezTo>
                    <a:cubicBezTo>
                      <a:pt x="435" y="425"/>
                      <a:pt x="438" y="432"/>
                      <a:pt x="441" y="440"/>
                    </a:cubicBezTo>
                    <a:cubicBezTo>
                      <a:pt x="0" y="0"/>
                      <a:pt x="0" y="0"/>
                      <a:pt x="0" y="0"/>
                    </a:cubicBezTo>
                    <a:cubicBezTo>
                      <a:pt x="8" y="3"/>
                      <a:pt x="16" y="6"/>
                      <a:pt x="23" y="9"/>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98" name="Freeform 112"/>
              <p:cNvSpPr>
                <a:spLocks noChangeArrowheads="1"/>
              </p:cNvSpPr>
              <p:nvPr/>
            </p:nvSpPr>
            <p:spPr bwMode="auto">
              <a:xfrm>
                <a:off x="2649538" y="195262"/>
                <a:ext cx="811213" cy="811213"/>
              </a:xfrm>
              <a:custGeom>
                <a:avLst/>
                <a:gdLst>
                  <a:gd name="T0" fmla="*/ 63983 w 355"/>
                  <a:gd name="T1" fmla="*/ 34277 h 355"/>
                  <a:gd name="T2" fmla="*/ 779222 w 355"/>
                  <a:gd name="T3" fmla="*/ 749515 h 355"/>
                  <a:gd name="T4" fmla="*/ 811213 w 355"/>
                  <a:gd name="T5" fmla="*/ 811213 h 355"/>
                  <a:gd name="T6" fmla="*/ 0 w 355"/>
                  <a:gd name="T7" fmla="*/ 0 h 355"/>
                  <a:gd name="T8" fmla="*/ 63983 w 355"/>
                  <a:gd name="T9" fmla="*/ 34277 h 355"/>
                  <a:gd name="T10" fmla="*/ 0 60000 65536"/>
                  <a:gd name="T11" fmla="*/ 0 60000 65536"/>
                  <a:gd name="T12" fmla="*/ 0 60000 65536"/>
                  <a:gd name="T13" fmla="*/ 0 60000 65536"/>
                  <a:gd name="T14" fmla="*/ 0 60000 65536"/>
                  <a:gd name="T15" fmla="*/ 0 w 355"/>
                  <a:gd name="T16" fmla="*/ 0 h 355"/>
                  <a:gd name="T17" fmla="*/ 355 w 355"/>
                  <a:gd name="T18" fmla="*/ 355 h 355"/>
                </a:gdLst>
                <a:ahLst/>
                <a:cxnLst>
                  <a:cxn ang="T10">
                    <a:pos x="T0" y="T1"/>
                  </a:cxn>
                  <a:cxn ang="T11">
                    <a:pos x="T2" y="T3"/>
                  </a:cxn>
                  <a:cxn ang="T12">
                    <a:pos x="T4" y="T5"/>
                  </a:cxn>
                  <a:cxn ang="T13">
                    <a:pos x="T6" y="T7"/>
                  </a:cxn>
                  <a:cxn ang="T14">
                    <a:pos x="T8" y="T9"/>
                  </a:cxn>
                </a:cxnLst>
                <a:rect l="T15" t="T16" r="T17" b="T18"/>
                <a:pathLst>
                  <a:path w="355" h="355">
                    <a:moveTo>
                      <a:pt x="28" y="15"/>
                    </a:moveTo>
                    <a:cubicBezTo>
                      <a:pt x="341" y="328"/>
                      <a:pt x="341" y="328"/>
                      <a:pt x="341" y="328"/>
                    </a:cubicBezTo>
                    <a:cubicBezTo>
                      <a:pt x="346" y="337"/>
                      <a:pt x="350" y="346"/>
                      <a:pt x="355" y="355"/>
                    </a:cubicBezTo>
                    <a:cubicBezTo>
                      <a:pt x="0" y="0"/>
                      <a:pt x="0" y="0"/>
                      <a:pt x="0" y="0"/>
                    </a:cubicBezTo>
                    <a:cubicBezTo>
                      <a:pt x="10" y="5"/>
                      <a:pt x="19" y="10"/>
                      <a:pt x="28" y="15"/>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99" name="Freeform 113"/>
              <p:cNvSpPr>
                <a:spLocks noChangeArrowheads="1"/>
              </p:cNvSpPr>
              <p:nvPr/>
            </p:nvSpPr>
            <p:spPr bwMode="auto">
              <a:xfrm>
                <a:off x="2822575" y="295275"/>
                <a:ext cx="538163" cy="536575"/>
              </a:xfrm>
              <a:custGeom>
                <a:avLst/>
                <a:gdLst>
                  <a:gd name="T0" fmla="*/ 98472 w 235"/>
                  <a:gd name="T1" fmla="*/ 68499 h 235"/>
                  <a:gd name="T2" fmla="*/ 471751 w 235"/>
                  <a:gd name="T3" fmla="*/ 440676 h 235"/>
                  <a:gd name="T4" fmla="*/ 538163 w 235"/>
                  <a:gd name="T5" fmla="*/ 536575 h 235"/>
                  <a:gd name="T6" fmla="*/ 0 w 235"/>
                  <a:gd name="T7" fmla="*/ 0 h 235"/>
                  <a:gd name="T8" fmla="*/ 98472 w 235"/>
                  <a:gd name="T9" fmla="*/ 68499 h 235"/>
                  <a:gd name="T10" fmla="*/ 0 60000 65536"/>
                  <a:gd name="T11" fmla="*/ 0 60000 65536"/>
                  <a:gd name="T12" fmla="*/ 0 60000 65536"/>
                  <a:gd name="T13" fmla="*/ 0 60000 65536"/>
                  <a:gd name="T14" fmla="*/ 0 60000 65536"/>
                  <a:gd name="T15" fmla="*/ 0 w 235"/>
                  <a:gd name="T16" fmla="*/ 0 h 235"/>
                  <a:gd name="T17" fmla="*/ 235 w 235"/>
                  <a:gd name="T18" fmla="*/ 235 h 235"/>
                </a:gdLst>
                <a:ahLst/>
                <a:cxnLst>
                  <a:cxn ang="T10">
                    <a:pos x="T0" y="T1"/>
                  </a:cxn>
                  <a:cxn ang="T11">
                    <a:pos x="T2" y="T3"/>
                  </a:cxn>
                  <a:cxn ang="T12">
                    <a:pos x="T4" y="T5"/>
                  </a:cxn>
                  <a:cxn ang="T13">
                    <a:pos x="T6" y="T7"/>
                  </a:cxn>
                  <a:cxn ang="T14">
                    <a:pos x="T8" y="T9"/>
                  </a:cxn>
                </a:cxnLst>
                <a:rect l="T15" t="T16" r="T17" b="T18"/>
                <a:pathLst>
                  <a:path w="235" h="235">
                    <a:moveTo>
                      <a:pt x="43" y="30"/>
                    </a:moveTo>
                    <a:cubicBezTo>
                      <a:pt x="206" y="193"/>
                      <a:pt x="206" y="193"/>
                      <a:pt x="206" y="193"/>
                    </a:cubicBezTo>
                    <a:cubicBezTo>
                      <a:pt x="216" y="206"/>
                      <a:pt x="226" y="221"/>
                      <a:pt x="235" y="235"/>
                    </a:cubicBezTo>
                    <a:cubicBezTo>
                      <a:pt x="0" y="0"/>
                      <a:pt x="0" y="0"/>
                      <a:pt x="0" y="0"/>
                    </a:cubicBezTo>
                    <a:cubicBezTo>
                      <a:pt x="15" y="9"/>
                      <a:pt x="29" y="19"/>
                      <a:pt x="43" y="30"/>
                    </a:cubicBezTo>
                    <a:close/>
                  </a:path>
                </a:pathLst>
              </a:custGeom>
              <a:solidFill>
                <a:srgbClr val="E03B4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800" name="Rectangle 117"/>
              <p:cNvSpPr>
                <a:spLocks noChangeArrowheads="1"/>
              </p:cNvSpPr>
              <p:nvPr/>
            </p:nvSpPr>
            <p:spPr bwMode="auto">
              <a:xfrm>
                <a:off x="3498850" y="974725"/>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697" name="Freeform 114"/>
            <p:cNvSpPr>
              <a:spLocks noChangeArrowheads="1"/>
            </p:cNvSpPr>
            <p:nvPr/>
          </p:nvSpPr>
          <p:spPr bwMode="auto">
            <a:xfrm>
              <a:off x="4247318" y="4579910"/>
              <a:ext cx="3379787" cy="1128712"/>
            </a:xfrm>
            <a:custGeom>
              <a:avLst/>
              <a:gdLst>
                <a:gd name="T0" fmla="*/ 0 w 1478"/>
                <a:gd name="T1" fmla="*/ 0 h 494"/>
                <a:gd name="T2" fmla="*/ 1689894 w 1478"/>
                <a:gd name="T3" fmla="*/ 1128712 h 494"/>
                <a:gd name="T4" fmla="*/ 3379787 w 1478"/>
                <a:gd name="T5" fmla="*/ 0 h 494"/>
                <a:gd name="T6" fmla="*/ 0 w 1478"/>
                <a:gd name="T7" fmla="*/ 0 h 494"/>
                <a:gd name="T8" fmla="*/ 0 60000 65536"/>
                <a:gd name="T9" fmla="*/ 0 60000 65536"/>
                <a:gd name="T10" fmla="*/ 0 60000 65536"/>
                <a:gd name="T11" fmla="*/ 0 60000 65536"/>
                <a:gd name="T12" fmla="*/ 0 w 1478"/>
                <a:gd name="T13" fmla="*/ 0 h 494"/>
                <a:gd name="T14" fmla="*/ 1478 w 1478"/>
                <a:gd name="T15" fmla="*/ 494 h 494"/>
              </a:gdLst>
              <a:ahLst/>
              <a:cxnLst>
                <a:cxn ang="T8">
                  <a:pos x="T0" y="T1"/>
                </a:cxn>
                <a:cxn ang="T9">
                  <a:pos x="T2" y="T3"/>
                </a:cxn>
                <a:cxn ang="T10">
                  <a:pos x="T4" y="T5"/>
                </a:cxn>
                <a:cxn ang="T11">
                  <a:pos x="T6" y="T7"/>
                </a:cxn>
              </a:cxnLst>
              <a:rect l="T12" t="T13" r="T14" b="T15"/>
              <a:pathLst>
                <a:path w="1478" h="494">
                  <a:moveTo>
                    <a:pt x="0" y="0"/>
                  </a:moveTo>
                  <a:cubicBezTo>
                    <a:pt x="120" y="290"/>
                    <a:pt x="406" y="494"/>
                    <a:pt x="739" y="494"/>
                  </a:cubicBezTo>
                  <a:cubicBezTo>
                    <a:pt x="1072" y="494"/>
                    <a:pt x="1358" y="290"/>
                    <a:pt x="1478" y="0"/>
                  </a:cubicBezTo>
                  <a:lnTo>
                    <a:pt x="0" y="0"/>
                  </a:lnTo>
                  <a:close/>
                </a:path>
              </a:pathLst>
            </a:custGeom>
            <a:solidFill>
              <a:srgbClr val="BA2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698" name="组合 9"/>
            <p:cNvGrpSpPr/>
            <p:nvPr/>
          </p:nvGrpSpPr>
          <p:grpSpPr bwMode="auto">
            <a:xfrm>
              <a:off x="4177468" y="4186210"/>
              <a:ext cx="3602037" cy="915987"/>
              <a:chOff x="0" y="0"/>
              <a:chExt cx="3602038" cy="915987"/>
            </a:xfrm>
          </p:grpSpPr>
          <p:sp>
            <p:nvSpPr>
              <p:cNvPr id="727" name="Freeform 119">
                <a:hlinkClick r:id="rId2"/>
              </p:cNvPr>
              <p:cNvSpPr>
                <a:spLocks noChangeArrowheads="1"/>
              </p:cNvSpPr>
              <p:nvPr/>
            </p:nvSpPr>
            <p:spPr bwMode="auto">
              <a:xfrm>
                <a:off x="0" y="20637"/>
                <a:ext cx="1085850" cy="895350"/>
              </a:xfrm>
              <a:custGeom>
                <a:avLst/>
                <a:gdLst>
                  <a:gd name="T0" fmla="*/ 946404 w 475"/>
                  <a:gd name="T1" fmla="*/ 670940 h 391"/>
                  <a:gd name="T2" fmla="*/ 802386 w 475"/>
                  <a:gd name="T3" fmla="*/ 755666 h 391"/>
                  <a:gd name="T4" fmla="*/ 818388 w 475"/>
                  <a:gd name="T5" fmla="*/ 760246 h 391"/>
                  <a:gd name="T6" fmla="*/ 466344 w 475"/>
                  <a:gd name="T7" fmla="*/ 895350 h 391"/>
                  <a:gd name="T8" fmla="*/ 0 w 475"/>
                  <a:gd name="T9" fmla="*/ 332035 h 391"/>
                  <a:gd name="T10" fmla="*/ 299466 w 475"/>
                  <a:gd name="T11" fmla="*/ 290817 h 391"/>
                  <a:gd name="T12" fmla="*/ 464058 w 475"/>
                  <a:gd name="T13" fmla="*/ 0 h 391"/>
                  <a:gd name="T14" fmla="*/ 1085850 w 475"/>
                  <a:gd name="T15" fmla="*/ 627432 h 391"/>
                  <a:gd name="T16" fmla="*/ 1083564 w 475"/>
                  <a:gd name="T17" fmla="*/ 629722 h 391"/>
                  <a:gd name="T18" fmla="*/ 946404 w 475"/>
                  <a:gd name="T19" fmla="*/ 67094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5"/>
                  <a:gd name="T31" fmla="*/ 0 h 391"/>
                  <a:gd name="T32" fmla="*/ 475 w 475"/>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5" h="391">
                    <a:moveTo>
                      <a:pt x="414" y="293"/>
                    </a:moveTo>
                    <a:cubicBezTo>
                      <a:pt x="351" y="330"/>
                      <a:pt x="351" y="330"/>
                      <a:pt x="351" y="330"/>
                    </a:cubicBezTo>
                    <a:cubicBezTo>
                      <a:pt x="358" y="332"/>
                      <a:pt x="358" y="332"/>
                      <a:pt x="358" y="332"/>
                    </a:cubicBezTo>
                    <a:cubicBezTo>
                      <a:pt x="204" y="391"/>
                      <a:pt x="204" y="391"/>
                      <a:pt x="204" y="391"/>
                    </a:cubicBezTo>
                    <a:cubicBezTo>
                      <a:pt x="121" y="322"/>
                      <a:pt x="52" y="238"/>
                      <a:pt x="0" y="145"/>
                    </a:cubicBezTo>
                    <a:cubicBezTo>
                      <a:pt x="131" y="127"/>
                      <a:pt x="131" y="127"/>
                      <a:pt x="131" y="127"/>
                    </a:cubicBezTo>
                    <a:cubicBezTo>
                      <a:pt x="203" y="0"/>
                      <a:pt x="203" y="0"/>
                      <a:pt x="203" y="0"/>
                    </a:cubicBezTo>
                    <a:cubicBezTo>
                      <a:pt x="262" y="115"/>
                      <a:pt x="356" y="212"/>
                      <a:pt x="475" y="274"/>
                    </a:cubicBezTo>
                    <a:cubicBezTo>
                      <a:pt x="474" y="274"/>
                      <a:pt x="474" y="275"/>
                      <a:pt x="474" y="275"/>
                    </a:cubicBezTo>
                    <a:lnTo>
                      <a:pt x="414" y="293"/>
                    </a:lnTo>
                    <a:close/>
                  </a:path>
                </a:pathLst>
              </a:custGeom>
              <a:solidFill>
                <a:srgbClr val="1099A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28" name="Freeform 121">
                <a:hlinkClick r:id="rId2"/>
              </p:cNvPr>
              <p:cNvSpPr>
                <a:spLocks noChangeArrowheads="1"/>
              </p:cNvSpPr>
              <p:nvPr/>
            </p:nvSpPr>
            <p:spPr bwMode="auto">
              <a:xfrm>
                <a:off x="2517775" y="0"/>
                <a:ext cx="1084263" cy="895350"/>
              </a:xfrm>
              <a:custGeom>
                <a:avLst/>
                <a:gdLst>
                  <a:gd name="T0" fmla="*/ 137248 w 474"/>
                  <a:gd name="T1" fmla="*/ 673230 h 391"/>
                  <a:gd name="T2" fmla="*/ 281359 w 474"/>
                  <a:gd name="T3" fmla="*/ 755666 h 391"/>
                  <a:gd name="T4" fmla="*/ 265347 w 474"/>
                  <a:gd name="T5" fmla="*/ 760246 h 391"/>
                  <a:gd name="T6" fmla="*/ 617618 w 474"/>
                  <a:gd name="T7" fmla="*/ 895350 h 391"/>
                  <a:gd name="T8" fmla="*/ 1084263 w 474"/>
                  <a:gd name="T9" fmla="*/ 334325 h 391"/>
                  <a:gd name="T10" fmla="*/ 784604 w 474"/>
                  <a:gd name="T11" fmla="*/ 293107 h 391"/>
                  <a:gd name="T12" fmla="*/ 619906 w 474"/>
                  <a:gd name="T13" fmla="*/ 0 h 391"/>
                  <a:gd name="T14" fmla="*/ 0 w 474"/>
                  <a:gd name="T15" fmla="*/ 629722 h 391"/>
                  <a:gd name="T16" fmla="*/ 0 w 474"/>
                  <a:gd name="T17" fmla="*/ 629722 h 391"/>
                  <a:gd name="T18" fmla="*/ 137248 w 474"/>
                  <a:gd name="T19" fmla="*/ 67323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4"/>
                  <a:gd name="T31" fmla="*/ 0 h 391"/>
                  <a:gd name="T32" fmla="*/ 474 w 474"/>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4" h="391">
                    <a:moveTo>
                      <a:pt x="60" y="294"/>
                    </a:moveTo>
                    <a:cubicBezTo>
                      <a:pt x="123" y="330"/>
                      <a:pt x="123" y="330"/>
                      <a:pt x="123" y="330"/>
                    </a:cubicBezTo>
                    <a:cubicBezTo>
                      <a:pt x="116" y="332"/>
                      <a:pt x="116" y="332"/>
                      <a:pt x="116" y="332"/>
                    </a:cubicBezTo>
                    <a:cubicBezTo>
                      <a:pt x="270" y="391"/>
                      <a:pt x="270" y="391"/>
                      <a:pt x="270" y="391"/>
                    </a:cubicBezTo>
                    <a:cubicBezTo>
                      <a:pt x="353" y="322"/>
                      <a:pt x="422" y="239"/>
                      <a:pt x="474" y="146"/>
                    </a:cubicBezTo>
                    <a:cubicBezTo>
                      <a:pt x="343" y="128"/>
                      <a:pt x="343" y="128"/>
                      <a:pt x="343" y="128"/>
                    </a:cubicBezTo>
                    <a:cubicBezTo>
                      <a:pt x="271" y="0"/>
                      <a:pt x="271" y="0"/>
                      <a:pt x="271" y="0"/>
                    </a:cubicBezTo>
                    <a:cubicBezTo>
                      <a:pt x="212" y="116"/>
                      <a:pt x="118" y="213"/>
                      <a:pt x="0" y="275"/>
                    </a:cubicBezTo>
                    <a:cubicBezTo>
                      <a:pt x="0" y="275"/>
                      <a:pt x="0" y="275"/>
                      <a:pt x="0" y="275"/>
                    </a:cubicBezTo>
                    <a:lnTo>
                      <a:pt x="60" y="294"/>
                    </a:lnTo>
                    <a:close/>
                  </a:path>
                </a:pathLst>
              </a:custGeom>
              <a:solidFill>
                <a:srgbClr val="1099A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699" name="组合 6"/>
            <p:cNvGrpSpPr/>
            <p:nvPr/>
          </p:nvGrpSpPr>
          <p:grpSpPr bwMode="auto">
            <a:xfrm>
              <a:off x="4861680" y="4598960"/>
              <a:ext cx="2244725" cy="406400"/>
              <a:chOff x="0" y="0"/>
              <a:chExt cx="2243138" cy="406400"/>
            </a:xfrm>
          </p:grpSpPr>
          <p:sp>
            <p:nvSpPr>
              <p:cNvPr id="725" name="Freeform 120"/>
              <p:cNvSpPr>
                <a:spLocks noChangeArrowheads="1"/>
              </p:cNvSpPr>
              <p:nvPr/>
            </p:nvSpPr>
            <p:spPr bwMode="auto">
              <a:xfrm>
                <a:off x="0" y="17462"/>
                <a:ext cx="404813" cy="388938"/>
              </a:xfrm>
              <a:custGeom>
                <a:avLst/>
                <a:gdLst>
                  <a:gd name="T0" fmla="*/ 0 w 255"/>
                  <a:gd name="T1" fmla="*/ 0 h 245"/>
                  <a:gd name="T2" fmla="*/ 404813 w 255"/>
                  <a:gd name="T3" fmla="*/ 220663 h 245"/>
                  <a:gd name="T4" fmla="*/ 292100 w 255"/>
                  <a:gd name="T5" fmla="*/ 388938 h 245"/>
                  <a:gd name="T6" fmla="*/ 0 w 255"/>
                  <a:gd name="T7" fmla="*/ 0 h 245"/>
                  <a:gd name="T8" fmla="*/ 0 60000 65536"/>
                  <a:gd name="T9" fmla="*/ 0 60000 65536"/>
                  <a:gd name="T10" fmla="*/ 0 60000 65536"/>
                  <a:gd name="T11" fmla="*/ 0 60000 65536"/>
                  <a:gd name="T12" fmla="*/ 0 w 255"/>
                  <a:gd name="T13" fmla="*/ 0 h 245"/>
                  <a:gd name="T14" fmla="*/ 255 w 255"/>
                  <a:gd name="T15" fmla="*/ 245 h 245"/>
                </a:gdLst>
                <a:ahLst/>
                <a:cxnLst>
                  <a:cxn ang="T8">
                    <a:pos x="T0" y="T1"/>
                  </a:cxn>
                  <a:cxn ang="T9">
                    <a:pos x="T2" y="T3"/>
                  </a:cxn>
                  <a:cxn ang="T10">
                    <a:pos x="T4" y="T5"/>
                  </a:cxn>
                  <a:cxn ang="T11">
                    <a:pos x="T6" y="T7"/>
                  </a:cxn>
                </a:cxnLst>
                <a:rect l="T12" t="T13" r="T14" b="T15"/>
                <a:pathLst>
                  <a:path w="255" h="245">
                    <a:moveTo>
                      <a:pt x="0" y="0"/>
                    </a:moveTo>
                    <a:lnTo>
                      <a:pt x="255" y="139"/>
                    </a:lnTo>
                    <a:lnTo>
                      <a:pt x="184" y="245"/>
                    </a:lnTo>
                    <a:lnTo>
                      <a:pt x="0" y="0"/>
                    </a:lnTo>
                    <a:close/>
                  </a:path>
                </a:pathLst>
              </a:custGeom>
              <a:solidFill>
                <a:srgbClr val="08828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26" name="Freeform 122"/>
              <p:cNvSpPr>
                <a:spLocks noChangeArrowheads="1"/>
              </p:cNvSpPr>
              <p:nvPr/>
            </p:nvSpPr>
            <p:spPr bwMode="auto">
              <a:xfrm>
                <a:off x="1838325" y="0"/>
                <a:ext cx="404813" cy="385763"/>
              </a:xfrm>
              <a:custGeom>
                <a:avLst/>
                <a:gdLst>
                  <a:gd name="T0" fmla="*/ 404813 w 255"/>
                  <a:gd name="T1" fmla="*/ 0 h 243"/>
                  <a:gd name="T2" fmla="*/ 0 w 255"/>
                  <a:gd name="T3" fmla="*/ 217488 h 243"/>
                  <a:gd name="T4" fmla="*/ 114300 w 255"/>
                  <a:gd name="T5" fmla="*/ 385763 h 243"/>
                  <a:gd name="T6" fmla="*/ 404813 w 255"/>
                  <a:gd name="T7" fmla="*/ 0 h 243"/>
                  <a:gd name="T8" fmla="*/ 0 60000 65536"/>
                  <a:gd name="T9" fmla="*/ 0 60000 65536"/>
                  <a:gd name="T10" fmla="*/ 0 60000 65536"/>
                  <a:gd name="T11" fmla="*/ 0 60000 65536"/>
                  <a:gd name="T12" fmla="*/ 0 w 255"/>
                  <a:gd name="T13" fmla="*/ 0 h 243"/>
                  <a:gd name="T14" fmla="*/ 255 w 255"/>
                  <a:gd name="T15" fmla="*/ 243 h 243"/>
                </a:gdLst>
                <a:ahLst/>
                <a:cxnLst>
                  <a:cxn ang="T8">
                    <a:pos x="T0" y="T1"/>
                  </a:cxn>
                  <a:cxn ang="T9">
                    <a:pos x="T2" y="T3"/>
                  </a:cxn>
                  <a:cxn ang="T10">
                    <a:pos x="T4" y="T5"/>
                  </a:cxn>
                  <a:cxn ang="T11">
                    <a:pos x="T6" y="T7"/>
                  </a:cxn>
                </a:cxnLst>
                <a:rect l="T12" t="T13" r="T14" b="T15"/>
                <a:pathLst>
                  <a:path w="255" h="243">
                    <a:moveTo>
                      <a:pt x="255" y="0"/>
                    </a:moveTo>
                    <a:lnTo>
                      <a:pt x="0" y="137"/>
                    </a:lnTo>
                    <a:lnTo>
                      <a:pt x="72" y="243"/>
                    </a:lnTo>
                    <a:lnTo>
                      <a:pt x="255" y="0"/>
                    </a:lnTo>
                    <a:close/>
                  </a:path>
                </a:pathLst>
              </a:custGeom>
              <a:solidFill>
                <a:srgbClr val="08828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700" name="组合 7"/>
            <p:cNvGrpSpPr/>
            <p:nvPr/>
          </p:nvGrpSpPr>
          <p:grpSpPr bwMode="auto">
            <a:xfrm>
              <a:off x="4487030" y="4601459"/>
              <a:ext cx="3005138" cy="1178601"/>
              <a:chOff x="0" y="399145"/>
              <a:chExt cx="3005138" cy="1177926"/>
            </a:xfrm>
          </p:grpSpPr>
          <p:sp>
            <p:nvSpPr>
              <p:cNvPr id="722" name="Freeform 123"/>
              <p:cNvSpPr>
                <a:spLocks noChangeArrowheads="1"/>
              </p:cNvSpPr>
              <p:nvPr/>
            </p:nvSpPr>
            <p:spPr bwMode="auto">
              <a:xfrm>
                <a:off x="74612" y="467408"/>
                <a:ext cx="2859088" cy="1109663"/>
              </a:xfrm>
              <a:custGeom>
                <a:avLst/>
                <a:gdLst>
                  <a:gd name="T0" fmla="*/ 1420395 w 1250"/>
                  <a:gd name="T1" fmla="*/ 1109663 h 485"/>
                  <a:gd name="T2" fmla="*/ 0 w 1250"/>
                  <a:gd name="T3" fmla="*/ 450729 h 485"/>
                  <a:gd name="T4" fmla="*/ 361389 w 1250"/>
                  <a:gd name="T5" fmla="*/ 20592 h 485"/>
                  <a:gd name="T6" fmla="*/ 1420395 w 1250"/>
                  <a:gd name="T7" fmla="*/ 542248 h 485"/>
                  <a:gd name="T8" fmla="*/ 2497699 w 1250"/>
                  <a:gd name="T9" fmla="*/ 0 h 485"/>
                  <a:gd name="T10" fmla="*/ 2859088 w 1250"/>
                  <a:gd name="T11" fmla="*/ 427849 h 485"/>
                  <a:gd name="T12" fmla="*/ 1420395 w 1250"/>
                  <a:gd name="T13" fmla="*/ 1109663 h 485"/>
                  <a:gd name="T14" fmla="*/ 0 60000 65536"/>
                  <a:gd name="T15" fmla="*/ 0 60000 65536"/>
                  <a:gd name="T16" fmla="*/ 0 60000 65536"/>
                  <a:gd name="T17" fmla="*/ 0 60000 65536"/>
                  <a:gd name="T18" fmla="*/ 0 60000 65536"/>
                  <a:gd name="T19" fmla="*/ 0 60000 65536"/>
                  <a:gd name="T20" fmla="*/ 0 60000 65536"/>
                  <a:gd name="T21" fmla="*/ 0 w 1250"/>
                  <a:gd name="T22" fmla="*/ 0 h 485"/>
                  <a:gd name="T23" fmla="*/ 1250 w 1250"/>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0" h="485">
                    <a:moveTo>
                      <a:pt x="621" y="485"/>
                    </a:moveTo>
                    <a:cubicBezTo>
                      <a:pt x="375" y="485"/>
                      <a:pt x="154" y="374"/>
                      <a:pt x="0" y="197"/>
                    </a:cubicBezTo>
                    <a:cubicBezTo>
                      <a:pt x="158" y="9"/>
                      <a:pt x="158" y="9"/>
                      <a:pt x="158" y="9"/>
                    </a:cubicBezTo>
                    <a:cubicBezTo>
                      <a:pt x="269" y="149"/>
                      <a:pt x="435" y="237"/>
                      <a:pt x="621" y="237"/>
                    </a:cubicBezTo>
                    <a:cubicBezTo>
                      <a:pt x="812" y="237"/>
                      <a:pt x="981" y="145"/>
                      <a:pt x="1092" y="0"/>
                    </a:cubicBezTo>
                    <a:cubicBezTo>
                      <a:pt x="1250" y="187"/>
                      <a:pt x="1250" y="187"/>
                      <a:pt x="1250" y="187"/>
                    </a:cubicBezTo>
                    <a:cubicBezTo>
                      <a:pt x="1096" y="370"/>
                      <a:pt x="872" y="485"/>
                      <a:pt x="621" y="485"/>
                    </a:cubicBezTo>
                    <a:close/>
                  </a:path>
                </a:pathLst>
              </a:cu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23" name="Freeform 124"/>
              <p:cNvSpPr>
                <a:spLocks noChangeArrowheads="1"/>
              </p:cNvSpPr>
              <p:nvPr/>
            </p:nvSpPr>
            <p:spPr bwMode="auto">
              <a:xfrm>
                <a:off x="0" y="399145"/>
                <a:ext cx="3005138" cy="1111250"/>
              </a:xfrm>
              <a:custGeom>
                <a:avLst/>
                <a:gdLst>
                  <a:gd name="T0" fmla="*/ 1493421 w 1314"/>
                  <a:gd name="T1" fmla="*/ 1111250 h 486"/>
                  <a:gd name="T2" fmla="*/ 0 w 1314"/>
                  <a:gd name="T3" fmla="*/ 450445 h 486"/>
                  <a:gd name="T4" fmla="*/ 379645 w 1314"/>
                  <a:gd name="T5" fmla="*/ 22865 h 486"/>
                  <a:gd name="T6" fmla="*/ 1493421 w 1314"/>
                  <a:gd name="T7" fmla="*/ 544192 h 486"/>
                  <a:gd name="T8" fmla="*/ 2625493 w 1314"/>
                  <a:gd name="T9" fmla="*/ 0 h 486"/>
                  <a:gd name="T10" fmla="*/ 3005138 w 1314"/>
                  <a:gd name="T11" fmla="*/ 429866 h 486"/>
                  <a:gd name="T12" fmla="*/ 1493421 w 1314"/>
                  <a:gd name="T13" fmla="*/ 1111250 h 486"/>
                  <a:gd name="T14" fmla="*/ 0 60000 65536"/>
                  <a:gd name="T15" fmla="*/ 0 60000 65536"/>
                  <a:gd name="T16" fmla="*/ 0 60000 65536"/>
                  <a:gd name="T17" fmla="*/ 0 60000 65536"/>
                  <a:gd name="T18" fmla="*/ 0 60000 65536"/>
                  <a:gd name="T19" fmla="*/ 0 60000 65536"/>
                  <a:gd name="T20" fmla="*/ 0 60000 65536"/>
                  <a:gd name="T21" fmla="*/ 0 w 1314"/>
                  <a:gd name="T22" fmla="*/ 0 h 486"/>
                  <a:gd name="T23" fmla="*/ 1314 w 1314"/>
                  <a:gd name="T24" fmla="*/ 486 h 4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4" h="486">
                    <a:moveTo>
                      <a:pt x="653" y="486"/>
                    </a:moveTo>
                    <a:cubicBezTo>
                      <a:pt x="394" y="486"/>
                      <a:pt x="161" y="375"/>
                      <a:pt x="0" y="197"/>
                    </a:cubicBezTo>
                    <a:cubicBezTo>
                      <a:pt x="166" y="10"/>
                      <a:pt x="166" y="10"/>
                      <a:pt x="166" y="10"/>
                    </a:cubicBezTo>
                    <a:cubicBezTo>
                      <a:pt x="282" y="149"/>
                      <a:pt x="457" y="238"/>
                      <a:pt x="653" y="238"/>
                    </a:cubicBezTo>
                    <a:cubicBezTo>
                      <a:pt x="853" y="238"/>
                      <a:pt x="1032" y="145"/>
                      <a:pt x="1148" y="0"/>
                    </a:cubicBezTo>
                    <a:cubicBezTo>
                      <a:pt x="1314" y="188"/>
                      <a:pt x="1314" y="188"/>
                      <a:pt x="1314" y="188"/>
                    </a:cubicBezTo>
                    <a:cubicBezTo>
                      <a:pt x="1153" y="371"/>
                      <a:pt x="916" y="486"/>
                      <a:pt x="653" y="486"/>
                    </a:cubicBezTo>
                    <a:close/>
                  </a:path>
                </a:pathLst>
              </a:custGeom>
              <a:solidFill>
                <a:srgbClr val="1AAEB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24" name="Freeform 125"/>
              <p:cNvSpPr>
                <a:spLocks noChangeArrowheads="1"/>
              </p:cNvSpPr>
              <p:nvPr/>
            </p:nvSpPr>
            <p:spPr bwMode="auto">
              <a:xfrm>
                <a:off x="0" y="399145"/>
                <a:ext cx="3005138" cy="655638"/>
              </a:xfrm>
              <a:custGeom>
                <a:avLst/>
                <a:gdLst>
                  <a:gd name="T0" fmla="*/ 379645 w 1314"/>
                  <a:gd name="T1" fmla="*/ 134783 h 287"/>
                  <a:gd name="T2" fmla="*/ 1493421 w 1314"/>
                  <a:gd name="T3" fmla="*/ 655638 h 287"/>
                  <a:gd name="T4" fmla="*/ 2625493 w 1314"/>
                  <a:gd name="T5" fmla="*/ 114223 h 287"/>
                  <a:gd name="T6" fmla="*/ 3005138 w 1314"/>
                  <a:gd name="T7" fmla="*/ 429477 h 287"/>
                  <a:gd name="T8" fmla="*/ 2625493 w 1314"/>
                  <a:gd name="T9" fmla="*/ 0 h 287"/>
                  <a:gd name="T10" fmla="*/ 1493421 w 1314"/>
                  <a:gd name="T11" fmla="*/ 543700 h 287"/>
                  <a:gd name="T12" fmla="*/ 379645 w 1314"/>
                  <a:gd name="T13" fmla="*/ 22845 h 287"/>
                  <a:gd name="T14" fmla="*/ 0 w 1314"/>
                  <a:gd name="T15" fmla="*/ 450037 h 287"/>
                  <a:gd name="T16" fmla="*/ 379645 w 1314"/>
                  <a:gd name="T17" fmla="*/ 134783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4"/>
                  <a:gd name="T28" fmla="*/ 0 h 287"/>
                  <a:gd name="T29" fmla="*/ 1314 w 1314"/>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4" h="287">
                    <a:moveTo>
                      <a:pt x="166" y="59"/>
                    </a:moveTo>
                    <a:cubicBezTo>
                      <a:pt x="282" y="199"/>
                      <a:pt x="457" y="287"/>
                      <a:pt x="653" y="287"/>
                    </a:cubicBezTo>
                    <a:cubicBezTo>
                      <a:pt x="853" y="287"/>
                      <a:pt x="1032" y="194"/>
                      <a:pt x="1148" y="50"/>
                    </a:cubicBezTo>
                    <a:cubicBezTo>
                      <a:pt x="1148" y="50"/>
                      <a:pt x="1307" y="196"/>
                      <a:pt x="1314" y="188"/>
                    </a:cubicBezTo>
                    <a:cubicBezTo>
                      <a:pt x="1148" y="0"/>
                      <a:pt x="1148" y="0"/>
                      <a:pt x="1148" y="0"/>
                    </a:cubicBezTo>
                    <a:cubicBezTo>
                      <a:pt x="1032" y="145"/>
                      <a:pt x="853" y="238"/>
                      <a:pt x="653" y="238"/>
                    </a:cubicBezTo>
                    <a:cubicBezTo>
                      <a:pt x="457" y="238"/>
                      <a:pt x="282" y="149"/>
                      <a:pt x="166" y="10"/>
                    </a:cubicBezTo>
                    <a:cubicBezTo>
                      <a:pt x="0" y="197"/>
                      <a:pt x="0" y="197"/>
                      <a:pt x="0" y="197"/>
                    </a:cubicBezTo>
                    <a:cubicBezTo>
                      <a:pt x="7" y="206"/>
                      <a:pt x="166" y="59"/>
                      <a:pt x="166" y="59"/>
                    </a:cubicBezTo>
                    <a:close/>
                  </a:path>
                </a:pathLst>
              </a:custGeom>
              <a:solidFill>
                <a:srgbClr val="25C6C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701" name="组合 1"/>
            <p:cNvGrpSpPr/>
            <p:nvPr/>
          </p:nvGrpSpPr>
          <p:grpSpPr bwMode="auto">
            <a:xfrm>
              <a:off x="4644193" y="1985935"/>
              <a:ext cx="2546350" cy="3082925"/>
              <a:chOff x="0" y="0"/>
              <a:chExt cx="2546351" cy="3082926"/>
            </a:xfrm>
          </p:grpSpPr>
          <p:sp>
            <p:nvSpPr>
              <p:cNvPr id="703" name="Rectangle 115"/>
              <p:cNvSpPr>
                <a:spLocks noChangeArrowheads="1"/>
              </p:cNvSpPr>
              <p:nvPr/>
            </p:nvSpPr>
            <p:spPr bwMode="auto">
              <a:xfrm>
                <a:off x="334963" y="1508125"/>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04" name="Rectangle 116"/>
              <p:cNvSpPr>
                <a:spLocks noChangeArrowheads="1"/>
              </p:cNvSpPr>
              <p:nvPr/>
            </p:nvSpPr>
            <p:spPr bwMode="auto">
              <a:xfrm>
                <a:off x="0" y="1214438"/>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05" name="Rectangle 118"/>
              <p:cNvSpPr>
                <a:spLocks noChangeArrowheads="1"/>
              </p:cNvSpPr>
              <p:nvPr/>
            </p:nvSpPr>
            <p:spPr bwMode="auto">
              <a:xfrm>
                <a:off x="850900" y="1295400"/>
                <a:ext cx="1588" cy="1588"/>
              </a:xfrm>
              <a:prstGeom prst="rect">
                <a:avLst/>
              </a:prstGeom>
              <a:solidFill>
                <a:srgbClr val="D6562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06" name="Oval 126"/>
              <p:cNvSpPr>
                <a:spLocks noChangeArrowheads="1"/>
              </p:cNvSpPr>
              <p:nvPr/>
            </p:nvSpPr>
            <p:spPr bwMode="auto">
              <a:xfrm>
                <a:off x="490538" y="2614613"/>
                <a:ext cx="1636713" cy="468313"/>
              </a:xfrm>
              <a:prstGeom prst="ellipse">
                <a:avLst/>
              </a:pr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07" name="Freeform 127"/>
              <p:cNvSpPr>
                <a:spLocks noChangeArrowheads="1"/>
              </p:cNvSpPr>
              <p:nvPr/>
            </p:nvSpPr>
            <p:spPr bwMode="auto">
              <a:xfrm>
                <a:off x="549275" y="2128838"/>
                <a:ext cx="1511300" cy="898525"/>
              </a:xfrm>
              <a:custGeom>
                <a:avLst/>
                <a:gdLst>
                  <a:gd name="T0" fmla="*/ 1511300 w 661"/>
                  <a:gd name="T1" fmla="*/ 672179 h 393"/>
                  <a:gd name="T2" fmla="*/ 754507 w 661"/>
                  <a:gd name="T3" fmla="*/ 898525 h 393"/>
                  <a:gd name="T4" fmla="*/ 754507 w 661"/>
                  <a:gd name="T5" fmla="*/ 898525 h 393"/>
                  <a:gd name="T6" fmla="*/ 0 w 661"/>
                  <a:gd name="T7" fmla="*/ 672179 h 393"/>
                  <a:gd name="T8" fmla="*/ 0 w 661"/>
                  <a:gd name="T9" fmla="*/ 226346 h 393"/>
                  <a:gd name="T10" fmla="*/ 754507 w 661"/>
                  <a:gd name="T11" fmla="*/ 0 h 393"/>
                  <a:gd name="T12" fmla="*/ 754507 w 661"/>
                  <a:gd name="T13" fmla="*/ 0 h 393"/>
                  <a:gd name="T14" fmla="*/ 1511300 w 661"/>
                  <a:gd name="T15" fmla="*/ 226346 h 393"/>
                  <a:gd name="T16" fmla="*/ 1511300 w 661"/>
                  <a:gd name="T17" fmla="*/ 672179 h 3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1"/>
                  <a:gd name="T28" fmla="*/ 0 h 393"/>
                  <a:gd name="T29" fmla="*/ 661 w 661"/>
                  <a:gd name="T30" fmla="*/ 393 h 3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1" h="393">
                    <a:moveTo>
                      <a:pt x="661" y="294"/>
                    </a:moveTo>
                    <a:cubicBezTo>
                      <a:pt x="661" y="349"/>
                      <a:pt x="513" y="393"/>
                      <a:pt x="330" y="393"/>
                    </a:cubicBezTo>
                    <a:cubicBezTo>
                      <a:pt x="330" y="393"/>
                      <a:pt x="330" y="393"/>
                      <a:pt x="330" y="393"/>
                    </a:cubicBezTo>
                    <a:cubicBezTo>
                      <a:pt x="148" y="393"/>
                      <a:pt x="0" y="349"/>
                      <a:pt x="0" y="294"/>
                    </a:cubicBezTo>
                    <a:cubicBezTo>
                      <a:pt x="0" y="99"/>
                      <a:pt x="0" y="99"/>
                      <a:pt x="0" y="99"/>
                    </a:cubicBezTo>
                    <a:cubicBezTo>
                      <a:pt x="0" y="44"/>
                      <a:pt x="148" y="0"/>
                      <a:pt x="330" y="0"/>
                    </a:cubicBezTo>
                    <a:cubicBezTo>
                      <a:pt x="330" y="0"/>
                      <a:pt x="330" y="0"/>
                      <a:pt x="330" y="0"/>
                    </a:cubicBezTo>
                    <a:cubicBezTo>
                      <a:pt x="513" y="0"/>
                      <a:pt x="661" y="44"/>
                      <a:pt x="661" y="99"/>
                    </a:cubicBezTo>
                    <a:lnTo>
                      <a:pt x="661" y="294"/>
                    </a:lnTo>
                    <a:close/>
                  </a:path>
                </a:pathLst>
              </a:custGeom>
              <a:solidFill>
                <a:srgbClr val="7C0D2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08" name="Freeform 128"/>
              <p:cNvSpPr>
                <a:spLocks noChangeArrowheads="1"/>
              </p:cNvSpPr>
              <p:nvPr/>
            </p:nvSpPr>
            <p:spPr bwMode="auto">
              <a:xfrm>
                <a:off x="552450" y="2138363"/>
                <a:ext cx="1508125" cy="473075"/>
              </a:xfrm>
              <a:custGeom>
                <a:avLst/>
                <a:gdLst>
                  <a:gd name="T0" fmla="*/ 744922 w 660"/>
                  <a:gd name="T1" fmla="*/ 459363 h 207"/>
                  <a:gd name="T2" fmla="*/ 1508125 w 660"/>
                  <a:gd name="T3" fmla="*/ 269676 h 207"/>
                  <a:gd name="T4" fmla="*/ 1508125 w 660"/>
                  <a:gd name="T5" fmla="*/ 217112 h 207"/>
                  <a:gd name="T6" fmla="*/ 760918 w 660"/>
                  <a:gd name="T7" fmla="*/ 6856 h 207"/>
                  <a:gd name="T8" fmla="*/ 271920 w 660"/>
                  <a:gd name="T9" fmla="*/ 43422 h 207"/>
                  <a:gd name="T10" fmla="*/ 0 w 660"/>
                  <a:gd name="T11" fmla="*/ 210256 h 207"/>
                  <a:gd name="T12" fmla="*/ 744922 w 660"/>
                  <a:gd name="T13" fmla="*/ 459363 h 207"/>
                  <a:gd name="T14" fmla="*/ 0 60000 65536"/>
                  <a:gd name="T15" fmla="*/ 0 60000 65536"/>
                  <a:gd name="T16" fmla="*/ 0 60000 65536"/>
                  <a:gd name="T17" fmla="*/ 0 60000 65536"/>
                  <a:gd name="T18" fmla="*/ 0 60000 65536"/>
                  <a:gd name="T19" fmla="*/ 0 60000 65536"/>
                  <a:gd name="T20" fmla="*/ 0 60000 65536"/>
                  <a:gd name="T21" fmla="*/ 0 w 660"/>
                  <a:gd name="T22" fmla="*/ 0 h 207"/>
                  <a:gd name="T23" fmla="*/ 660 w 660"/>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0" h="207">
                    <a:moveTo>
                      <a:pt x="326" y="201"/>
                    </a:moveTo>
                    <a:cubicBezTo>
                      <a:pt x="496" y="207"/>
                      <a:pt x="640" y="168"/>
                      <a:pt x="660" y="118"/>
                    </a:cubicBezTo>
                    <a:cubicBezTo>
                      <a:pt x="660" y="95"/>
                      <a:pt x="660" y="95"/>
                      <a:pt x="660" y="95"/>
                    </a:cubicBezTo>
                    <a:cubicBezTo>
                      <a:pt x="641" y="46"/>
                      <a:pt x="501" y="9"/>
                      <a:pt x="333" y="3"/>
                    </a:cubicBezTo>
                    <a:cubicBezTo>
                      <a:pt x="252" y="0"/>
                      <a:pt x="177" y="6"/>
                      <a:pt x="119" y="19"/>
                    </a:cubicBezTo>
                    <a:cubicBezTo>
                      <a:pt x="48" y="36"/>
                      <a:pt x="3" y="62"/>
                      <a:pt x="0" y="92"/>
                    </a:cubicBezTo>
                    <a:cubicBezTo>
                      <a:pt x="0" y="146"/>
                      <a:pt x="145" y="195"/>
                      <a:pt x="326" y="201"/>
                    </a:cubicBezTo>
                    <a:close/>
                  </a:path>
                </a:pathLst>
              </a:cu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09" name="Freeform 129"/>
              <p:cNvSpPr>
                <a:spLocks noChangeArrowheads="1"/>
              </p:cNvSpPr>
              <p:nvPr/>
            </p:nvSpPr>
            <p:spPr bwMode="auto">
              <a:xfrm>
                <a:off x="1803400" y="2298700"/>
                <a:ext cx="257175" cy="623888"/>
              </a:xfrm>
              <a:custGeom>
                <a:avLst/>
                <a:gdLst>
                  <a:gd name="T0" fmla="*/ 138829 w 113"/>
                  <a:gd name="T1" fmla="*/ 623888 h 273"/>
                  <a:gd name="T2" fmla="*/ 257175 w 113"/>
                  <a:gd name="T3" fmla="*/ 502767 h 273"/>
                  <a:gd name="T4" fmla="*/ 257175 w 113"/>
                  <a:gd name="T5" fmla="*/ 57133 h 273"/>
                  <a:gd name="T6" fmla="*/ 232140 w 113"/>
                  <a:gd name="T7" fmla="*/ 0 h 273"/>
                  <a:gd name="T8" fmla="*/ 0 w 113"/>
                  <a:gd name="T9" fmla="*/ 249098 h 273"/>
                  <a:gd name="T10" fmla="*/ 138829 w 113"/>
                  <a:gd name="T11" fmla="*/ 623888 h 273"/>
                  <a:gd name="T12" fmla="*/ 0 60000 65536"/>
                  <a:gd name="T13" fmla="*/ 0 60000 65536"/>
                  <a:gd name="T14" fmla="*/ 0 60000 65536"/>
                  <a:gd name="T15" fmla="*/ 0 60000 65536"/>
                  <a:gd name="T16" fmla="*/ 0 60000 65536"/>
                  <a:gd name="T17" fmla="*/ 0 60000 65536"/>
                  <a:gd name="T18" fmla="*/ 0 w 113"/>
                  <a:gd name="T19" fmla="*/ 0 h 273"/>
                  <a:gd name="T20" fmla="*/ 113 w 113"/>
                  <a:gd name="T21" fmla="*/ 273 h 273"/>
                </a:gdLst>
                <a:ahLst/>
                <a:cxnLst>
                  <a:cxn ang="T12">
                    <a:pos x="T0" y="T1"/>
                  </a:cxn>
                  <a:cxn ang="T13">
                    <a:pos x="T2" y="T3"/>
                  </a:cxn>
                  <a:cxn ang="T14">
                    <a:pos x="T4" y="T5"/>
                  </a:cxn>
                  <a:cxn ang="T15">
                    <a:pos x="T6" y="T7"/>
                  </a:cxn>
                  <a:cxn ang="T16">
                    <a:pos x="T8" y="T9"/>
                  </a:cxn>
                  <a:cxn ang="T17">
                    <a:pos x="T10" y="T11"/>
                  </a:cxn>
                </a:cxnLst>
                <a:rect l="T18" t="T19" r="T20" b="T21"/>
                <a:pathLst>
                  <a:path w="113" h="273">
                    <a:moveTo>
                      <a:pt x="61" y="273"/>
                    </a:moveTo>
                    <a:cubicBezTo>
                      <a:pt x="93" y="258"/>
                      <a:pt x="113" y="240"/>
                      <a:pt x="113" y="220"/>
                    </a:cubicBezTo>
                    <a:cubicBezTo>
                      <a:pt x="113" y="25"/>
                      <a:pt x="113" y="25"/>
                      <a:pt x="113" y="25"/>
                    </a:cubicBezTo>
                    <a:cubicBezTo>
                      <a:pt x="113" y="16"/>
                      <a:pt x="109" y="8"/>
                      <a:pt x="102" y="0"/>
                    </a:cubicBezTo>
                    <a:cubicBezTo>
                      <a:pt x="0" y="109"/>
                      <a:pt x="0" y="109"/>
                      <a:pt x="0" y="109"/>
                    </a:cubicBezTo>
                    <a:lnTo>
                      <a:pt x="61" y="273"/>
                    </a:lnTo>
                    <a:close/>
                  </a:path>
                </a:pathLst>
              </a:cu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10" name="Oval 130"/>
              <p:cNvSpPr>
                <a:spLocks noChangeArrowheads="1"/>
              </p:cNvSpPr>
              <p:nvPr/>
            </p:nvSpPr>
            <p:spPr bwMode="auto">
              <a:xfrm>
                <a:off x="549275" y="2128838"/>
                <a:ext cx="1511300" cy="454025"/>
              </a:xfrm>
              <a:prstGeom prst="ellipse">
                <a:avLst/>
              </a:prstGeom>
              <a:solidFill>
                <a:srgbClr val="9B182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11" name="Oval 131"/>
              <p:cNvSpPr>
                <a:spLocks noChangeArrowheads="1"/>
              </p:cNvSpPr>
              <p:nvPr/>
            </p:nvSpPr>
            <p:spPr bwMode="auto">
              <a:xfrm>
                <a:off x="833438" y="2209800"/>
                <a:ext cx="1030288" cy="276225"/>
              </a:xfrm>
              <a:prstGeom prst="ellipse">
                <a:avLst/>
              </a:prstGeom>
              <a:solidFill>
                <a:srgbClr val="5B061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12" name="Freeform 132"/>
              <p:cNvSpPr>
                <a:spLocks noChangeArrowheads="1"/>
              </p:cNvSpPr>
              <p:nvPr/>
            </p:nvSpPr>
            <p:spPr bwMode="auto">
              <a:xfrm>
                <a:off x="33338" y="477838"/>
                <a:ext cx="765175" cy="766763"/>
              </a:xfrm>
              <a:custGeom>
                <a:avLst/>
                <a:gdLst>
                  <a:gd name="T0" fmla="*/ 692084 w 335"/>
                  <a:gd name="T1" fmla="*/ 766763 h 335"/>
                  <a:gd name="T2" fmla="*/ 164456 w 335"/>
                  <a:gd name="T3" fmla="*/ 601966 h 335"/>
                  <a:gd name="T4" fmla="*/ 0 w 335"/>
                  <a:gd name="T5" fmla="*/ 73243 h 335"/>
                  <a:gd name="T6" fmla="*/ 70807 w 335"/>
                  <a:gd name="T7" fmla="*/ 0 h 335"/>
                  <a:gd name="T8" fmla="*/ 406571 w 335"/>
                  <a:gd name="T9" fmla="*/ 0 h 335"/>
                  <a:gd name="T10" fmla="*/ 477378 w 335"/>
                  <a:gd name="T11" fmla="*/ 73243 h 335"/>
                  <a:gd name="T12" fmla="*/ 406571 w 335"/>
                  <a:gd name="T13" fmla="*/ 144197 h 335"/>
                  <a:gd name="T14" fmla="*/ 146183 w 335"/>
                  <a:gd name="T15" fmla="*/ 144197 h 335"/>
                  <a:gd name="T16" fmla="*/ 264956 w 335"/>
                  <a:gd name="T17" fmla="*/ 501257 h 335"/>
                  <a:gd name="T18" fmla="*/ 692084 w 335"/>
                  <a:gd name="T19" fmla="*/ 624855 h 335"/>
                  <a:gd name="T20" fmla="*/ 765175 w 335"/>
                  <a:gd name="T21" fmla="*/ 695809 h 335"/>
                  <a:gd name="T22" fmla="*/ 692084 w 335"/>
                  <a:gd name="T23" fmla="*/ 766763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5"/>
                  <a:gd name="T37" fmla="*/ 0 h 335"/>
                  <a:gd name="T38" fmla="*/ 335 w 335"/>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5" h="335">
                    <a:moveTo>
                      <a:pt x="303" y="335"/>
                    </a:moveTo>
                    <a:cubicBezTo>
                      <a:pt x="287" y="335"/>
                      <a:pt x="142" y="333"/>
                      <a:pt x="72" y="263"/>
                    </a:cubicBezTo>
                    <a:cubicBezTo>
                      <a:pt x="2" y="193"/>
                      <a:pt x="0" y="48"/>
                      <a:pt x="0" y="32"/>
                    </a:cubicBezTo>
                    <a:cubicBezTo>
                      <a:pt x="0" y="14"/>
                      <a:pt x="14" y="0"/>
                      <a:pt x="31" y="0"/>
                    </a:cubicBezTo>
                    <a:cubicBezTo>
                      <a:pt x="178" y="0"/>
                      <a:pt x="178" y="0"/>
                      <a:pt x="178" y="0"/>
                    </a:cubicBezTo>
                    <a:cubicBezTo>
                      <a:pt x="195" y="0"/>
                      <a:pt x="209" y="14"/>
                      <a:pt x="209" y="32"/>
                    </a:cubicBezTo>
                    <a:cubicBezTo>
                      <a:pt x="209" y="49"/>
                      <a:pt x="195" y="63"/>
                      <a:pt x="178" y="63"/>
                    </a:cubicBezTo>
                    <a:cubicBezTo>
                      <a:pt x="64" y="63"/>
                      <a:pt x="64" y="63"/>
                      <a:pt x="64" y="63"/>
                    </a:cubicBezTo>
                    <a:cubicBezTo>
                      <a:pt x="68" y="111"/>
                      <a:pt x="82" y="184"/>
                      <a:pt x="116" y="219"/>
                    </a:cubicBezTo>
                    <a:cubicBezTo>
                      <a:pt x="160" y="263"/>
                      <a:pt x="266" y="272"/>
                      <a:pt x="303" y="273"/>
                    </a:cubicBezTo>
                    <a:cubicBezTo>
                      <a:pt x="321" y="273"/>
                      <a:pt x="335" y="287"/>
                      <a:pt x="335" y="304"/>
                    </a:cubicBezTo>
                    <a:cubicBezTo>
                      <a:pt x="335" y="321"/>
                      <a:pt x="321" y="335"/>
                      <a:pt x="303" y="335"/>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13" name="Freeform 133"/>
              <p:cNvSpPr>
                <a:spLocks noChangeArrowheads="1"/>
              </p:cNvSpPr>
              <p:nvPr/>
            </p:nvSpPr>
            <p:spPr bwMode="auto">
              <a:xfrm>
                <a:off x="1779588" y="477838"/>
                <a:ext cx="766763" cy="766763"/>
              </a:xfrm>
              <a:custGeom>
                <a:avLst/>
                <a:gdLst>
                  <a:gd name="T0" fmla="*/ 70954 w 335"/>
                  <a:gd name="T1" fmla="*/ 766763 h 335"/>
                  <a:gd name="T2" fmla="*/ 601966 w 335"/>
                  <a:gd name="T3" fmla="*/ 601966 h 335"/>
                  <a:gd name="T4" fmla="*/ 766763 w 335"/>
                  <a:gd name="T5" fmla="*/ 73243 h 335"/>
                  <a:gd name="T6" fmla="*/ 695809 w 335"/>
                  <a:gd name="T7" fmla="*/ 0 h 335"/>
                  <a:gd name="T8" fmla="*/ 359349 w 335"/>
                  <a:gd name="T9" fmla="*/ 0 h 335"/>
                  <a:gd name="T10" fmla="*/ 288394 w 335"/>
                  <a:gd name="T11" fmla="*/ 73243 h 335"/>
                  <a:gd name="T12" fmla="*/ 359349 w 335"/>
                  <a:gd name="T13" fmla="*/ 144197 h 335"/>
                  <a:gd name="T14" fmla="*/ 620277 w 335"/>
                  <a:gd name="T15" fmla="*/ 144197 h 335"/>
                  <a:gd name="T16" fmla="*/ 501257 w 335"/>
                  <a:gd name="T17" fmla="*/ 501257 h 335"/>
                  <a:gd name="T18" fmla="*/ 70954 w 335"/>
                  <a:gd name="T19" fmla="*/ 624855 h 335"/>
                  <a:gd name="T20" fmla="*/ 0 w 335"/>
                  <a:gd name="T21" fmla="*/ 695809 h 335"/>
                  <a:gd name="T22" fmla="*/ 70954 w 335"/>
                  <a:gd name="T23" fmla="*/ 766763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5"/>
                  <a:gd name="T37" fmla="*/ 0 h 335"/>
                  <a:gd name="T38" fmla="*/ 335 w 335"/>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5" h="335">
                    <a:moveTo>
                      <a:pt x="31" y="335"/>
                    </a:moveTo>
                    <a:cubicBezTo>
                      <a:pt x="48" y="335"/>
                      <a:pt x="193" y="333"/>
                      <a:pt x="263" y="263"/>
                    </a:cubicBezTo>
                    <a:cubicBezTo>
                      <a:pt x="333" y="193"/>
                      <a:pt x="335" y="48"/>
                      <a:pt x="335" y="32"/>
                    </a:cubicBezTo>
                    <a:cubicBezTo>
                      <a:pt x="335" y="14"/>
                      <a:pt x="321" y="0"/>
                      <a:pt x="304" y="0"/>
                    </a:cubicBezTo>
                    <a:cubicBezTo>
                      <a:pt x="157" y="0"/>
                      <a:pt x="157" y="0"/>
                      <a:pt x="157" y="0"/>
                    </a:cubicBezTo>
                    <a:cubicBezTo>
                      <a:pt x="140" y="0"/>
                      <a:pt x="126" y="14"/>
                      <a:pt x="126" y="32"/>
                    </a:cubicBezTo>
                    <a:cubicBezTo>
                      <a:pt x="126" y="49"/>
                      <a:pt x="140" y="63"/>
                      <a:pt x="157" y="63"/>
                    </a:cubicBezTo>
                    <a:cubicBezTo>
                      <a:pt x="271" y="63"/>
                      <a:pt x="271" y="63"/>
                      <a:pt x="271" y="63"/>
                    </a:cubicBezTo>
                    <a:cubicBezTo>
                      <a:pt x="267" y="111"/>
                      <a:pt x="253" y="184"/>
                      <a:pt x="219" y="219"/>
                    </a:cubicBezTo>
                    <a:cubicBezTo>
                      <a:pt x="175" y="263"/>
                      <a:pt x="69" y="272"/>
                      <a:pt x="31" y="273"/>
                    </a:cubicBezTo>
                    <a:cubicBezTo>
                      <a:pt x="14" y="273"/>
                      <a:pt x="0" y="287"/>
                      <a:pt x="0" y="304"/>
                    </a:cubicBezTo>
                    <a:cubicBezTo>
                      <a:pt x="0" y="321"/>
                      <a:pt x="14" y="335"/>
                      <a:pt x="31" y="335"/>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14" name="Oval 134"/>
              <p:cNvSpPr>
                <a:spLocks noChangeArrowheads="1"/>
              </p:cNvSpPr>
              <p:nvPr/>
            </p:nvSpPr>
            <p:spPr bwMode="auto">
              <a:xfrm>
                <a:off x="773113" y="2154238"/>
                <a:ext cx="1054100" cy="288925"/>
              </a:xfrm>
              <a:prstGeom prst="ellipse">
                <a:avLst/>
              </a:pr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15" name="Freeform 135"/>
              <p:cNvSpPr>
                <a:spLocks noChangeArrowheads="1"/>
              </p:cNvSpPr>
              <p:nvPr/>
            </p:nvSpPr>
            <p:spPr bwMode="auto">
              <a:xfrm>
                <a:off x="917575" y="1339850"/>
                <a:ext cx="766763" cy="1006475"/>
              </a:xfrm>
              <a:custGeom>
                <a:avLst/>
                <a:gdLst>
                  <a:gd name="T0" fmla="*/ 526434 w 335"/>
                  <a:gd name="T1" fmla="*/ 402590 h 440"/>
                  <a:gd name="T2" fmla="*/ 478369 w 335"/>
                  <a:gd name="T3" fmla="*/ 0 h 440"/>
                  <a:gd name="T4" fmla="*/ 384526 w 335"/>
                  <a:gd name="T5" fmla="*/ 0 h 440"/>
                  <a:gd name="T6" fmla="*/ 288394 w 335"/>
                  <a:gd name="T7" fmla="*/ 0 h 440"/>
                  <a:gd name="T8" fmla="*/ 240329 w 335"/>
                  <a:gd name="T9" fmla="*/ 402590 h 440"/>
                  <a:gd name="T10" fmla="*/ 0 w 335"/>
                  <a:gd name="T11" fmla="*/ 956151 h 440"/>
                  <a:gd name="T12" fmla="*/ 384526 w 335"/>
                  <a:gd name="T13" fmla="*/ 1006475 h 440"/>
                  <a:gd name="T14" fmla="*/ 766763 w 335"/>
                  <a:gd name="T15" fmla="*/ 956151 h 440"/>
                  <a:gd name="T16" fmla="*/ 526434 w 335"/>
                  <a:gd name="T17" fmla="*/ 402590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5"/>
                  <a:gd name="T28" fmla="*/ 0 h 440"/>
                  <a:gd name="T29" fmla="*/ 335 w 335"/>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5" h="440">
                    <a:moveTo>
                      <a:pt x="230" y="176"/>
                    </a:moveTo>
                    <a:cubicBezTo>
                      <a:pt x="251" y="91"/>
                      <a:pt x="209" y="0"/>
                      <a:pt x="209" y="0"/>
                    </a:cubicBezTo>
                    <a:cubicBezTo>
                      <a:pt x="168" y="0"/>
                      <a:pt x="168" y="0"/>
                      <a:pt x="168" y="0"/>
                    </a:cubicBezTo>
                    <a:cubicBezTo>
                      <a:pt x="126" y="0"/>
                      <a:pt x="126" y="0"/>
                      <a:pt x="126" y="0"/>
                    </a:cubicBezTo>
                    <a:cubicBezTo>
                      <a:pt x="126" y="0"/>
                      <a:pt x="84" y="91"/>
                      <a:pt x="105" y="176"/>
                    </a:cubicBezTo>
                    <a:cubicBezTo>
                      <a:pt x="126" y="264"/>
                      <a:pt x="84" y="374"/>
                      <a:pt x="0" y="418"/>
                    </a:cubicBezTo>
                    <a:cubicBezTo>
                      <a:pt x="168" y="440"/>
                      <a:pt x="168" y="440"/>
                      <a:pt x="168" y="440"/>
                    </a:cubicBezTo>
                    <a:cubicBezTo>
                      <a:pt x="335" y="418"/>
                      <a:pt x="335" y="418"/>
                      <a:pt x="335" y="418"/>
                    </a:cubicBezTo>
                    <a:cubicBezTo>
                      <a:pt x="251" y="374"/>
                      <a:pt x="209" y="264"/>
                      <a:pt x="230" y="176"/>
                    </a:cubicBezTo>
                    <a:close/>
                  </a:path>
                </a:pathLst>
              </a:cu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16" name="Freeform 136"/>
              <p:cNvSpPr>
                <a:spLocks noChangeArrowheads="1"/>
              </p:cNvSpPr>
              <p:nvPr/>
            </p:nvSpPr>
            <p:spPr bwMode="auto">
              <a:xfrm>
                <a:off x="825500" y="2216150"/>
                <a:ext cx="954088" cy="187325"/>
              </a:xfrm>
              <a:custGeom>
                <a:avLst/>
                <a:gdLst>
                  <a:gd name="T0" fmla="*/ 903752 w 417"/>
                  <a:gd name="T1" fmla="*/ 0 h 82"/>
                  <a:gd name="T2" fmla="*/ 906040 w 417"/>
                  <a:gd name="T3" fmla="*/ 9138 h 82"/>
                  <a:gd name="T4" fmla="*/ 427852 w 417"/>
                  <a:gd name="T5" fmla="*/ 153058 h 82"/>
                  <a:gd name="T6" fmla="*/ 0 w 417"/>
                  <a:gd name="T7" fmla="*/ 75387 h 82"/>
                  <a:gd name="T8" fmla="*/ 475900 w 417"/>
                  <a:gd name="T9" fmla="*/ 187325 h 82"/>
                  <a:gd name="T10" fmla="*/ 954088 w 417"/>
                  <a:gd name="T11" fmla="*/ 57111 h 82"/>
                  <a:gd name="T12" fmla="*/ 903752 w 417"/>
                  <a:gd name="T13" fmla="*/ 0 h 82"/>
                  <a:gd name="T14" fmla="*/ 0 60000 65536"/>
                  <a:gd name="T15" fmla="*/ 0 60000 65536"/>
                  <a:gd name="T16" fmla="*/ 0 60000 65536"/>
                  <a:gd name="T17" fmla="*/ 0 60000 65536"/>
                  <a:gd name="T18" fmla="*/ 0 60000 65536"/>
                  <a:gd name="T19" fmla="*/ 0 60000 65536"/>
                  <a:gd name="T20" fmla="*/ 0 60000 65536"/>
                  <a:gd name="T21" fmla="*/ 0 w 417"/>
                  <a:gd name="T22" fmla="*/ 0 h 82"/>
                  <a:gd name="T23" fmla="*/ 417 w 417"/>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7" h="82">
                    <a:moveTo>
                      <a:pt x="395" y="0"/>
                    </a:moveTo>
                    <a:cubicBezTo>
                      <a:pt x="396" y="1"/>
                      <a:pt x="396" y="3"/>
                      <a:pt x="396" y="4"/>
                    </a:cubicBezTo>
                    <a:cubicBezTo>
                      <a:pt x="396" y="39"/>
                      <a:pt x="302" y="67"/>
                      <a:pt x="187" y="67"/>
                    </a:cubicBezTo>
                    <a:cubicBezTo>
                      <a:pt x="105" y="67"/>
                      <a:pt x="35" y="53"/>
                      <a:pt x="0" y="33"/>
                    </a:cubicBezTo>
                    <a:cubicBezTo>
                      <a:pt x="14" y="61"/>
                      <a:pt x="101" y="82"/>
                      <a:pt x="208" y="82"/>
                    </a:cubicBezTo>
                    <a:cubicBezTo>
                      <a:pt x="323" y="82"/>
                      <a:pt x="417" y="57"/>
                      <a:pt x="417" y="25"/>
                    </a:cubicBezTo>
                    <a:cubicBezTo>
                      <a:pt x="417" y="16"/>
                      <a:pt x="409" y="7"/>
                      <a:pt x="395" y="0"/>
                    </a:cubicBez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17" name="Freeform 137"/>
              <p:cNvSpPr>
                <a:spLocks noChangeArrowheads="1"/>
              </p:cNvSpPr>
              <p:nvPr/>
            </p:nvSpPr>
            <p:spPr bwMode="auto">
              <a:xfrm>
                <a:off x="342900" y="257175"/>
                <a:ext cx="1914525" cy="1573213"/>
              </a:xfrm>
              <a:custGeom>
                <a:avLst/>
                <a:gdLst>
                  <a:gd name="T0" fmla="*/ 0 w 837"/>
                  <a:gd name="T1" fmla="*/ 0 h 688"/>
                  <a:gd name="T2" fmla="*/ 958406 w 837"/>
                  <a:gd name="T3" fmla="*/ 1573213 h 688"/>
                  <a:gd name="T4" fmla="*/ 1914525 w 837"/>
                  <a:gd name="T5" fmla="*/ 0 h 688"/>
                  <a:gd name="T6" fmla="*/ 0 w 837"/>
                  <a:gd name="T7" fmla="*/ 0 h 688"/>
                  <a:gd name="T8" fmla="*/ 0 60000 65536"/>
                  <a:gd name="T9" fmla="*/ 0 60000 65536"/>
                  <a:gd name="T10" fmla="*/ 0 60000 65536"/>
                  <a:gd name="T11" fmla="*/ 0 60000 65536"/>
                  <a:gd name="T12" fmla="*/ 0 w 837"/>
                  <a:gd name="T13" fmla="*/ 0 h 688"/>
                  <a:gd name="T14" fmla="*/ 837 w 837"/>
                  <a:gd name="T15" fmla="*/ 688 h 688"/>
                </a:gdLst>
                <a:ahLst/>
                <a:cxnLst>
                  <a:cxn ang="T8">
                    <a:pos x="T0" y="T1"/>
                  </a:cxn>
                  <a:cxn ang="T9">
                    <a:pos x="T2" y="T3"/>
                  </a:cxn>
                  <a:cxn ang="T10">
                    <a:pos x="T4" y="T5"/>
                  </a:cxn>
                  <a:cxn ang="T11">
                    <a:pos x="T6" y="T7"/>
                  </a:cxn>
                </a:cxnLst>
                <a:rect l="T12" t="T13" r="T14" b="T15"/>
                <a:pathLst>
                  <a:path w="837" h="688">
                    <a:moveTo>
                      <a:pt x="0" y="0"/>
                    </a:moveTo>
                    <a:cubicBezTo>
                      <a:pt x="0" y="0"/>
                      <a:pt x="56" y="688"/>
                      <a:pt x="419" y="688"/>
                    </a:cubicBezTo>
                    <a:cubicBezTo>
                      <a:pt x="744" y="688"/>
                      <a:pt x="837" y="0"/>
                      <a:pt x="837" y="0"/>
                    </a:cubicBezTo>
                    <a:lnTo>
                      <a:pt x="0" y="0"/>
                    </a:lnTo>
                    <a:close/>
                  </a:path>
                </a:pathLst>
              </a:cu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18" name="Freeform 138"/>
              <p:cNvSpPr>
                <a:spLocks noChangeArrowheads="1"/>
              </p:cNvSpPr>
              <p:nvPr/>
            </p:nvSpPr>
            <p:spPr bwMode="auto">
              <a:xfrm>
                <a:off x="1738313" y="285750"/>
                <a:ext cx="423863" cy="588963"/>
              </a:xfrm>
              <a:custGeom>
                <a:avLst/>
                <a:gdLst>
                  <a:gd name="T0" fmla="*/ 309305 w 185"/>
                  <a:gd name="T1" fmla="*/ 515629 h 257"/>
                  <a:gd name="T2" fmla="*/ 423863 w 185"/>
                  <a:gd name="T3" fmla="*/ 0 h 257"/>
                  <a:gd name="T4" fmla="*/ 103102 w 185"/>
                  <a:gd name="T5" fmla="*/ 0 h 257"/>
                  <a:gd name="T6" fmla="*/ 0 w 185"/>
                  <a:gd name="T7" fmla="*/ 588963 h 257"/>
                  <a:gd name="T8" fmla="*/ 309305 w 185"/>
                  <a:gd name="T9" fmla="*/ 515629 h 257"/>
                  <a:gd name="T10" fmla="*/ 0 60000 65536"/>
                  <a:gd name="T11" fmla="*/ 0 60000 65536"/>
                  <a:gd name="T12" fmla="*/ 0 60000 65536"/>
                  <a:gd name="T13" fmla="*/ 0 60000 65536"/>
                  <a:gd name="T14" fmla="*/ 0 60000 65536"/>
                  <a:gd name="T15" fmla="*/ 0 w 185"/>
                  <a:gd name="T16" fmla="*/ 0 h 257"/>
                  <a:gd name="T17" fmla="*/ 185 w 185"/>
                  <a:gd name="T18" fmla="*/ 257 h 257"/>
                </a:gdLst>
                <a:ahLst/>
                <a:cxnLst>
                  <a:cxn ang="T10">
                    <a:pos x="T0" y="T1"/>
                  </a:cxn>
                  <a:cxn ang="T11">
                    <a:pos x="T2" y="T3"/>
                  </a:cxn>
                  <a:cxn ang="T12">
                    <a:pos x="T4" y="T5"/>
                  </a:cxn>
                  <a:cxn ang="T13">
                    <a:pos x="T6" y="T7"/>
                  </a:cxn>
                  <a:cxn ang="T14">
                    <a:pos x="T8" y="T9"/>
                  </a:cxn>
                </a:cxnLst>
                <a:rect l="T15" t="T16" r="T17" b="T18"/>
                <a:pathLst>
                  <a:path w="185" h="257">
                    <a:moveTo>
                      <a:pt x="135" y="225"/>
                    </a:moveTo>
                    <a:cubicBezTo>
                      <a:pt x="172" y="103"/>
                      <a:pt x="185" y="0"/>
                      <a:pt x="185" y="0"/>
                    </a:cubicBezTo>
                    <a:cubicBezTo>
                      <a:pt x="45" y="0"/>
                      <a:pt x="45" y="0"/>
                      <a:pt x="45" y="0"/>
                    </a:cubicBezTo>
                    <a:cubicBezTo>
                      <a:pt x="40" y="47"/>
                      <a:pt x="28" y="149"/>
                      <a:pt x="0" y="257"/>
                    </a:cubicBezTo>
                    <a:cubicBezTo>
                      <a:pt x="51" y="248"/>
                      <a:pt x="97" y="237"/>
                      <a:pt x="135" y="225"/>
                    </a:cubicBezTo>
                    <a:close/>
                  </a:path>
                </a:pathLst>
              </a:cu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19" name="Freeform 139"/>
              <p:cNvSpPr>
                <a:spLocks noChangeArrowheads="1"/>
              </p:cNvSpPr>
              <p:nvPr/>
            </p:nvSpPr>
            <p:spPr bwMode="auto">
              <a:xfrm>
                <a:off x="1157288" y="1017588"/>
                <a:ext cx="819150" cy="706438"/>
              </a:xfrm>
              <a:custGeom>
                <a:avLst/>
                <a:gdLst>
                  <a:gd name="T0" fmla="*/ 519405 w 358"/>
                  <a:gd name="T1" fmla="*/ 59441 h 309"/>
                  <a:gd name="T2" fmla="*/ 0 w 358"/>
                  <a:gd name="T3" fmla="*/ 690435 h 309"/>
                  <a:gd name="T4" fmla="*/ 130423 w 358"/>
                  <a:gd name="T5" fmla="*/ 706438 h 309"/>
                  <a:gd name="T6" fmla="*/ 819150 w 358"/>
                  <a:gd name="T7" fmla="*/ 0 h 309"/>
                  <a:gd name="T8" fmla="*/ 519405 w 358"/>
                  <a:gd name="T9" fmla="*/ 59441 h 309"/>
                  <a:gd name="T10" fmla="*/ 0 60000 65536"/>
                  <a:gd name="T11" fmla="*/ 0 60000 65536"/>
                  <a:gd name="T12" fmla="*/ 0 60000 65536"/>
                  <a:gd name="T13" fmla="*/ 0 60000 65536"/>
                  <a:gd name="T14" fmla="*/ 0 60000 65536"/>
                  <a:gd name="T15" fmla="*/ 0 w 358"/>
                  <a:gd name="T16" fmla="*/ 0 h 309"/>
                  <a:gd name="T17" fmla="*/ 358 w 358"/>
                  <a:gd name="T18" fmla="*/ 309 h 309"/>
                </a:gdLst>
                <a:ahLst/>
                <a:cxnLst>
                  <a:cxn ang="T10">
                    <a:pos x="T0" y="T1"/>
                  </a:cxn>
                  <a:cxn ang="T11">
                    <a:pos x="T2" y="T3"/>
                  </a:cxn>
                  <a:cxn ang="T12">
                    <a:pos x="T4" y="T5"/>
                  </a:cxn>
                  <a:cxn ang="T13">
                    <a:pos x="T6" y="T7"/>
                  </a:cxn>
                  <a:cxn ang="T14">
                    <a:pos x="T8" y="T9"/>
                  </a:cxn>
                </a:cxnLst>
                <a:rect l="T15" t="T16" r="T17" b="T18"/>
                <a:pathLst>
                  <a:path w="358" h="309">
                    <a:moveTo>
                      <a:pt x="227" y="26"/>
                    </a:moveTo>
                    <a:cubicBezTo>
                      <a:pt x="182" y="155"/>
                      <a:pt x="111" y="274"/>
                      <a:pt x="0" y="302"/>
                    </a:cubicBezTo>
                    <a:cubicBezTo>
                      <a:pt x="18" y="306"/>
                      <a:pt x="37" y="309"/>
                      <a:pt x="57" y="309"/>
                    </a:cubicBezTo>
                    <a:cubicBezTo>
                      <a:pt x="204" y="309"/>
                      <a:pt x="299" y="155"/>
                      <a:pt x="358" y="0"/>
                    </a:cubicBezTo>
                    <a:cubicBezTo>
                      <a:pt x="319" y="10"/>
                      <a:pt x="275" y="19"/>
                      <a:pt x="227" y="26"/>
                    </a:cubicBezTo>
                    <a:close/>
                  </a:path>
                </a:pathLst>
              </a:custGeom>
              <a:solidFill>
                <a:srgbClr val="FFDEA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20" name="Oval 140"/>
              <p:cNvSpPr>
                <a:spLocks noChangeArrowheads="1"/>
              </p:cNvSpPr>
              <p:nvPr/>
            </p:nvSpPr>
            <p:spPr bwMode="auto">
              <a:xfrm>
                <a:off x="342900" y="0"/>
                <a:ext cx="1914525" cy="511175"/>
              </a:xfrm>
              <a:prstGeom prst="ellipse">
                <a:avLst/>
              </a:prstGeom>
              <a:solidFill>
                <a:srgbClr val="FEA73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21" name="Oval 141"/>
              <p:cNvSpPr>
                <a:spLocks noChangeArrowheads="1"/>
              </p:cNvSpPr>
              <p:nvPr/>
            </p:nvSpPr>
            <p:spPr bwMode="auto">
              <a:xfrm>
                <a:off x="439738" y="49213"/>
                <a:ext cx="1722438" cy="381000"/>
              </a:xfrm>
              <a:prstGeom prst="ellipse">
                <a:avLst/>
              </a:prstGeom>
              <a:solidFill>
                <a:srgbClr val="FDD0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702" name="Freeform 608"/>
            <p:cNvSpPr>
              <a:spLocks noChangeArrowheads="1"/>
            </p:cNvSpPr>
            <p:nvPr/>
          </p:nvSpPr>
          <p:spPr bwMode="auto">
            <a:xfrm>
              <a:off x="6319005" y="2111347"/>
              <a:ext cx="549275" cy="547688"/>
            </a:xfrm>
            <a:custGeom>
              <a:avLst/>
              <a:gdLst>
                <a:gd name="T0" fmla="*/ 549275 w 120"/>
                <a:gd name="T1" fmla="*/ 273844 h 120"/>
                <a:gd name="T2" fmla="*/ 274638 w 120"/>
                <a:gd name="T3" fmla="*/ 547688 h 120"/>
                <a:gd name="T4" fmla="*/ 0 w 120"/>
                <a:gd name="T5" fmla="*/ 273844 h 120"/>
                <a:gd name="T6" fmla="*/ 274638 w 120"/>
                <a:gd name="T7" fmla="*/ 0 h 120"/>
                <a:gd name="T8" fmla="*/ 549275 w 120"/>
                <a:gd name="T9" fmla="*/ 273844 h 120"/>
                <a:gd name="T10" fmla="*/ 0 60000 65536"/>
                <a:gd name="T11" fmla="*/ 0 60000 65536"/>
                <a:gd name="T12" fmla="*/ 0 60000 65536"/>
                <a:gd name="T13" fmla="*/ 0 60000 65536"/>
                <a:gd name="T14" fmla="*/ 0 60000 65536"/>
                <a:gd name="T15" fmla="*/ 0 w 120"/>
                <a:gd name="T16" fmla="*/ 0 h 120"/>
                <a:gd name="T17" fmla="*/ 120 w 120"/>
                <a:gd name="T18" fmla="*/ 120 h 120"/>
              </a:gdLst>
              <a:ahLst/>
              <a:cxnLst>
                <a:cxn ang="T10">
                  <a:pos x="T0" y="T1"/>
                </a:cxn>
                <a:cxn ang="T11">
                  <a:pos x="T2" y="T3"/>
                </a:cxn>
                <a:cxn ang="T12">
                  <a:pos x="T4" y="T5"/>
                </a:cxn>
                <a:cxn ang="T13">
                  <a:pos x="T6" y="T7"/>
                </a:cxn>
                <a:cxn ang="T14">
                  <a:pos x="T8" y="T9"/>
                </a:cxn>
              </a:cxnLst>
              <a:rect l="T15" t="T16" r="T17" b="T18"/>
              <a:pathLst>
                <a:path w="120" h="120">
                  <a:moveTo>
                    <a:pt x="120" y="60"/>
                  </a:moveTo>
                  <a:cubicBezTo>
                    <a:pt x="62" y="61"/>
                    <a:pt x="61" y="62"/>
                    <a:pt x="60" y="120"/>
                  </a:cubicBezTo>
                  <a:cubicBezTo>
                    <a:pt x="59" y="62"/>
                    <a:pt x="58" y="61"/>
                    <a:pt x="0" y="60"/>
                  </a:cubicBezTo>
                  <a:cubicBezTo>
                    <a:pt x="58" y="59"/>
                    <a:pt x="59" y="58"/>
                    <a:pt x="60" y="0"/>
                  </a:cubicBezTo>
                  <a:cubicBezTo>
                    <a:pt x="61" y="58"/>
                    <a:pt x="62" y="59"/>
                    <a:pt x="120" y="6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52239" y="980729"/>
            <a:ext cx="11645716"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150000"/>
              </a:lnSpc>
            </a:pP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a:t>
            </a:r>
            <a:r>
              <a:rPr lang="zh-CN" altLang="zh-CN" b="1" kern="0" dirty="0">
                <a:solidFill>
                  <a:srgbClr val="0070C0"/>
                </a:solidFill>
                <a:latin typeface="微软雅黑" panose="020B0503020204020204" pitchFamily="34" charset="-122"/>
                <a:ea typeface="微软雅黑" panose="020B0503020204020204" pitchFamily="34" charset="-122"/>
                <a:cs typeface="+mn-ea"/>
                <a:sym typeface="+mn-lt"/>
              </a:rPr>
              <a:t>高新科技园区要围绕国家战略需要，坚持高水平规划、高标准建设，走集约化、内涵式发展道路，要重视基础设施规划建设，更要打通产业链、供应链，在区域经济发展中发挥带动和辐射作用。</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a:t>
            </a:r>
            <a:r>
              <a:rPr lang="en-US" altLang="zh-CN" b="1" kern="0" dirty="0">
                <a:solidFill>
                  <a:srgbClr val="0070C0"/>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习近平</a:t>
            </a:r>
          </a:p>
        </p:txBody>
      </p:sp>
      <p:sp>
        <p:nvSpPr>
          <p:cNvPr id="14" name="2"/>
          <p:cNvSpPr txBox="1"/>
          <p:nvPr/>
        </p:nvSpPr>
        <p:spPr>
          <a:xfrm>
            <a:off x="1476375" y="137688"/>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2.14 </a:t>
            </a:r>
            <a:r>
              <a:rPr lang="zh-CN" altLang="en-US" sz="3200" b="1" dirty="0">
                <a:solidFill>
                  <a:srgbClr val="0070C0"/>
                </a:solidFill>
                <a:latin typeface="微软雅黑" panose="020B0503020204020204" pitchFamily="34" charset="-122"/>
                <a:ea typeface="微软雅黑" panose="020B0503020204020204" pitchFamily="34" charset="-122"/>
              </a:rPr>
              <a:t>园区运营成果总结</a:t>
            </a:r>
          </a:p>
        </p:txBody>
      </p:sp>
      <p:grpSp>
        <p:nvGrpSpPr>
          <p:cNvPr id="19" name="组合 75"/>
          <p:cNvGrpSpPr/>
          <p:nvPr/>
        </p:nvGrpSpPr>
        <p:grpSpPr>
          <a:xfrm>
            <a:off x="1" y="260648"/>
            <a:ext cx="1403584" cy="387627"/>
            <a:chOff x="0" y="188640"/>
            <a:chExt cx="1664323" cy="459635"/>
          </a:xfrm>
        </p:grpSpPr>
        <p:sp>
          <p:nvSpPr>
            <p:cNvPr id="20" name="五边形 19"/>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燕尾形 20"/>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2" name="燕尾形 21"/>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1491324" y="692696"/>
            <a:ext cx="811446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7" name="组合 116"/>
          <p:cNvGrpSpPr/>
          <p:nvPr/>
        </p:nvGrpSpPr>
        <p:grpSpPr>
          <a:xfrm>
            <a:off x="1116334" y="1988839"/>
            <a:ext cx="9937103" cy="4797150"/>
            <a:chOff x="-2459930" y="815175"/>
            <a:chExt cx="13811090" cy="6667323"/>
          </a:xfrm>
        </p:grpSpPr>
        <p:sp>
          <p:nvSpPr>
            <p:cNvPr id="12" name="Oval 78"/>
            <p:cNvSpPr/>
            <p:nvPr/>
          </p:nvSpPr>
          <p:spPr>
            <a:xfrm>
              <a:off x="1620391" y="4797152"/>
              <a:ext cx="303834" cy="303961"/>
            </a:xfrm>
            <a:prstGeom prst="ellipse">
              <a:avLst/>
            </a:prstGeom>
            <a:ln>
              <a:noFill/>
            </a:ln>
            <a:effectLst>
              <a:outerShdw blurRad="50800" dist="1016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GB">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7" name="Group 79"/>
            <p:cNvGrpSpPr/>
            <p:nvPr/>
          </p:nvGrpSpPr>
          <p:grpSpPr>
            <a:xfrm>
              <a:off x="-2459930" y="4317987"/>
              <a:ext cx="2568712" cy="1597717"/>
              <a:chOff x="6571225" y="1680353"/>
              <a:chExt cx="2458148" cy="1684609"/>
            </a:xfrm>
          </p:grpSpPr>
          <p:sp>
            <p:nvSpPr>
              <p:cNvPr id="24" name="TextBox 23"/>
              <p:cNvSpPr txBox="1"/>
              <p:nvPr/>
            </p:nvSpPr>
            <p:spPr>
              <a:xfrm>
                <a:off x="6653864" y="1680353"/>
                <a:ext cx="1883017" cy="676541"/>
              </a:xfrm>
              <a:prstGeom prst="rect">
                <a:avLst/>
              </a:prstGeom>
              <a:noFill/>
            </p:spPr>
            <p:txBody>
              <a:bodyPr wrap="none" rtlCol="0">
                <a:spAutoFit/>
              </a:bodyPr>
              <a:lstStyle/>
              <a:p>
                <a:pPr algn="ctr"/>
                <a:r>
                  <a:rPr lang="zh-CN" altLang="en-US"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双创平台</a:t>
                </a:r>
              </a:p>
            </p:txBody>
          </p:sp>
          <p:sp>
            <p:nvSpPr>
              <p:cNvPr id="25" name="Rectangle 81"/>
              <p:cNvSpPr/>
              <p:nvPr/>
            </p:nvSpPr>
            <p:spPr>
              <a:xfrm>
                <a:off x="6571225" y="2408784"/>
                <a:ext cx="2458148" cy="956178"/>
              </a:xfrm>
              <a:prstGeom prst="rect">
                <a:avLst/>
              </a:prstGeom>
            </p:spPr>
            <p:txBody>
              <a:bodyPr wrap="square">
                <a:spAutoFit/>
              </a:bodyPr>
              <a:lstStyle/>
              <a:p>
                <a:pPr lvl="0" algn="l">
                  <a:lnSpc>
                    <a:spcPct val="130000"/>
                  </a:lnSpc>
                  <a:defRPr/>
                </a:pPr>
                <a:r>
                  <a:rPr lang="en-US" altLang="zh-CN" sz="1400" kern="0" dirty="0" smtClean="0">
                    <a:latin typeface="微软雅黑" panose="020B0503020204020204" pitchFamily="34" charset="-122"/>
                    <a:ea typeface="微软雅黑" panose="020B0503020204020204" pitchFamily="34" charset="-122"/>
                  </a:rPr>
                  <a:t>21</a:t>
                </a:r>
                <a:r>
                  <a:rPr lang="zh-CN" altLang="en-US" sz="1400" kern="0" dirty="0" smtClean="0">
                    <a:latin typeface="微软雅黑" panose="020B0503020204020204" pitchFamily="34" charset="-122"/>
                    <a:ea typeface="微软雅黑" panose="020B0503020204020204" pitchFamily="34" charset="-122"/>
                  </a:rPr>
                  <a:t>家</a:t>
                </a:r>
                <a:r>
                  <a:rPr lang="zh-CN" altLang="en-US" sz="1400" kern="0" dirty="0">
                    <a:latin typeface="微软雅黑" panose="020B0503020204020204" pitchFamily="34" charset="-122"/>
                    <a:ea typeface="微软雅黑" panose="020B0503020204020204" pitchFamily="34" charset="-122"/>
                  </a:rPr>
                  <a:t>创新创业平台</a:t>
                </a:r>
                <a:r>
                  <a:rPr lang="en-US" altLang="zh-CN" sz="1400" kern="0" dirty="0">
                    <a:latin typeface="微软雅黑" panose="020B0503020204020204" pitchFamily="34" charset="-122"/>
                    <a:ea typeface="微软雅黑" panose="020B0503020204020204" pitchFamily="34" charset="-122"/>
                  </a:rPr>
                  <a:t>  </a:t>
                </a:r>
                <a:r>
                  <a:rPr lang="en-US" altLang="zh-CN" sz="1400" kern="0" dirty="0">
                    <a:solidFill>
                      <a:schemeClr val="bg1"/>
                    </a:solidFill>
                    <a:latin typeface="微软雅黑" panose="020B0503020204020204" pitchFamily="34" charset="-122"/>
                    <a:ea typeface="微软雅黑" panose="020B0503020204020204" pitchFamily="34" charset="-122"/>
                  </a:rPr>
                  <a:t>1</a:t>
                </a:r>
              </a:p>
              <a:p>
                <a:pPr lvl="0" algn="l">
                  <a:lnSpc>
                    <a:spcPct val="130000"/>
                  </a:lnSpc>
                  <a:defRPr/>
                </a:pPr>
                <a:r>
                  <a:rPr lang="en-US" altLang="zh-CN" sz="1400" kern="0" dirty="0">
                    <a:solidFill>
                      <a:schemeClr val="tx1"/>
                    </a:solidFill>
                    <a:latin typeface="微软雅黑" panose="020B0503020204020204" pitchFamily="34" charset="-122"/>
                    <a:ea typeface="微软雅黑" panose="020B0503020204020204" pitchFamily="34" charset="-122"/>
                  </a:rPr>
                  <a:t>5</a:t>
                </a:r>
                <a:r>
                  <a:rPr lang="zh-CN" altLang="en-US" sz="1400" kern="0" dirty="0">
                    <a:latin typeface="微软雅黑" panose="020B0503020204020204" pitchFamily="34" charset="-122"/>
                    <a:ea typeface="微软雅黑" panose="020B0503020204020204" pitchFamily="34" charset="-122"/>
                  </a:rPr>
                  <a:t>家创业服务平台</a:t>
                </a:r>
              </a:p>
            </p:txBody>
          </p:sp>
        </p:grpSp>
        <p:sp>
          <p:nvSpPr>
            <p:cNvPr id="26" name="Oval 82"/>
            <p:cNvSpPr/>
            <p:nvPr/>
          </p:nvSpPr>
          <p:spPr>
            <a:xfrm>
              <a:off x="4154233" y="2195367"/>
              <a:ext cx="303834" cy="303961"/>
            </a:xfrm>
            <a:prstGeom prst="ellipse">
              <a:avLst/>
            </a:prstGeom>
            <a:solidFill>
              <a:schemeClr val="accent3"/>
            </a:solidFill>
            <a:ln>
              <a:noFill/>
            </a:ln>
            <a:effectLst>
              <a:outerShdw blurRad="50800" dist="1016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GB">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7" name="Group 83"/>
            <p:cNvGrpSpPr/>
            <p:nvPr/>
          </p:nvGrpSpPr>
          <p:grpSpPr>
            <a:xfrm>
              <a:off x="7073733" y="2116217"/>
              <a:ext cx="4277427" cy="1507345"/>
              <a:chOff x="9036183" y="1555124"/>
              <a:chExt cx="4093314" cy="1589324"/>
            </a:xfrm>
          </p:grpSpPr>
          <p:sp>
            <p:nvSpPr>
              <p:cNvPr id="28" name="TextBox 27"/>
              <p:cNvSpPr txBox="1"/>
              <p:nvPr/>
            </p:nvSpPr>
            <p:spPr>
              <a:xfrm>
                <a:off x="9036183" y="1555124"/>
                <a:ext cx="3111071" cy="676542"/>
              </a:xfrm>
              <a:prstGeom prst="rect">
                <a:avLst/>
              </a:prstGeom>
              <a:noFill/>
            </p:spPr>
            <p:txBody>
              <a:bodyPr wrap="none" rtlCol="0">
                <a:spAutoFit/>
              </a:bodyPr>
              <a:lstStyle/>
              <a:p>
                <a:pPr algn="ctr"/>
                <a:r>
                  <a:rPr lang="zh-CN" altLang="en-US" sz="2400" b="1" dirty="0">
                    <a:solidFill>
                      <a:schemeClr val="accent4"/>
                    </a:solidFill>
                    <a:latin typeface="微软雅黑" panose="020B0503020204020204" pitchFamily="34" charset="-122"/>
                    <a:ea typeface="微软雅黑" panose="020B0503020204020204" pitchFamily="34" charset="-122"/>
                    <a:cs typeface="Arial" panose="020B0604020202020204" pitchFamily="34" charset="0"/>
                  </a:rPr>
                  <a:t>一体化孵化链条</a:t>
                </a:r>
              </a:p>
            </p:txBody>
          </p:sp>
          <p:sp>
            <p:nvSpPr>
              <p:cNvPr id="29" name="Rectangle 85"/>
              <p:cNvSpPr/>
              <p:nvPr/>
            </p:nvSpPr>
            <p:spPr>
              <a:xfrm>
                <a:off x="9298593" y="2188269"/>
                <a:ext cx="3830904" cy="956179"/>
              </a:xfrm>
              <a:prstGeom prst="rect">
                <a:avLst/>
              </a:prstGeom>
            </p:spPr>
            <p:txBody>
              <a:bodyPr wrap="square">
                <a:spAutoFit/>
              </a:bodyPr>
              <a:lstStyle/>
              <a:p>
                <a:pPr lvl="0" algn="just">
                  <a:lnSpc>
                    <a:spcPct val="130000"/>
                  </a:lnSpc>
                  <a:defRPr/>
                </a:pPr>
                <a:r>
                  <a:rPr lang="zh-CN" altLang="en-US" sz="1400" kern="0" dirty="0">
                    <a:latin typeface="微软雅黑" panose="020B0503020204020204" pitchFamily="34" charset="-122"/>
                    <a:ea typeface="微软雅黑" panose="020B0503020204020204" pitchFamily="34" charset="-122"/>
                  </a:rPr>
                  <a:t>创业苗圃、众创空间、孵化器</a:t>
                </a:r>
                <a:r>
                  <a:rPr lang="zh-CN" altLang="en-US" sz="1400" kern="0" dirty="0" smtClean="0">
                    <a:latin typeface="微软雅黑" panose="020B0503020204020204" pitchFamily="34" charset="-122"/>
                    <a:ea typeface="微软雅黑" panose="020B0503020204020204" pitchFamily="34" charset="-122"/>
                  </a:rPr>
                  <a:t>、</a:t>
                </a:r>
                <a:endParaRPr lang="en-US" altLang="zh-CN" sz="1400" kern="0" dirty="0" smtClean="0">
                  <a:latin typeface="微软雅黑" panose="020B0503020204020204" pitchFamily="34" charset="-122"/>
                  <a:ea typeface="微软雅黑" panose="020B0503020204020204" pitchFamily="34" charset="-122"/>
                </a:endParaRPr>
              </a:p>
              <a:p>
                <a:pPr lvl="0" algn="just">
                  <a:lnSpc>
                    <a:spcPct val="130000"/>
                  </a:lnSpc>
                  <a:defRPr/>
                </a:pPr>
                <a:r>
                  <a:rPr lang="zh-CN" altLang="en-US" sz="1400" kern="0" dirty="0" smtClean="0">
                    <a:latin typeface="微软雅黑" panose="020B0503020204020204" pitchFamily="34" charset="-122"/>
                    <a:ea typeface="微软雅黑" panose="020B0503020204020204" pitchFamily="34" charset="-122"/>
                  </a:rPr>
                  <a:t>加速器</a:t>
                </a:r>
                <a:r>
                  <a:rPr lang="zh-CN" altLang="en-US" sz="1400" kern="0" dirty="0">
                    <a:latin typeface="微软雅黑" panose="020B0503020204020204" pitchFamily="34" charset="-122"/>
                    <a:ea typeface="微软雅黑" panose="020B0503020204020204" pitchFamily="34" charset="-122"/>
                  </a:rPr>
                  <a:t>、产业化、总部上市</a:t>
                </a:r>
              </a:p>
            </p:txBody>
          </p:sp>
        </p:grpSp>
        <p:sp>
          <p:nvSpPr>
            <p:cNvPr id="30" name="Oval 86"/>
            <p:cNvSpPr/>
            <p:nvPr/>
          </p:nvSpPr>
          <p:spPr>
            <a:xfrm>
              <a:off x="2257721" y="2969393"/>
              <a:ext cx="303834" cy="303961"/>
            </a:xfrm>
            <a:prstGeom prst="ellipse">
              <a:avLst/>
            </a:prstGeom>
            <a:solidFill>
              <a:schemeClr val="accent2"/>
            </a:solidFill>
            <a:ln>
              <a:noFill/>
            </a:ln>
            <a:effectLst>
              <a:outerShdw blurRad="50800" dist="1016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GB">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1" name="Group 87"/>
            <p:cNvGrpSpPr/>
            <p:nvPr/>
          </p:nvGrpSpPr>
          <p:grpSpPr>
            <a:xfrm>
              <a:off x="-958723" y="2303465"/>
              <a:ext cx="2902331" cy="1894208"/>
              <a:chOff x="7419896" y="1937220"/>
              <a:chExt cx="2777402" cy="1997226"/>
            </a:xfrm>
          </p:grpSpPr>
          <p:sp>
            <p:nvSpPr>
              <p:cNvPr id="32" name="TextBox 31"/>
              <p:cNvSpPr txBox="1"/>
              <p:nvPr/>
            </p:nvSpPr>
            <p:spPr>
              <a:xfrm>
                <a:off x="7502539" y="1937220"/>
                <a:ext cx="1883015" cy="676542"/>
              </a:xfrm>
              <a:prstGeom prst="rect">
                <a:avLst/>
              </a:prstGeom>
              <a:noFill/>
            </p:spPr>
            <p:txBody>
              <a:bodyPr wrap="none" rtlCol="0">
                <a:spAutoFit/>
              </a:bodyPr>
              <a:lstStyle/>
              <a:p>
                <a:pPr algn="ctr"/>
                <a:r>
                  <a:rPr lang="zh-CN" altLang="en-US" sz="2400" b="1" dirty="0">
                    <a:solidFill>
                      <a:schemeClr val="accent2"/>
                    </a:solidFill>
                    <a:latin typeface="微软雅黑" panose="020B0503020204020204" pitchFamily="34" charset="-122"/>
                    <a:ea typeface="微软雅黑" panose="020B0503020204020204" pitchFamily="34" charset="-122"/>
                    <a:cs typeface="Arial" panose="020B0604020202020204" pitchFamily="34" charset="0"/>
                  </a:rPr>
                  <a:t>产业集聚</a:t>
                </a:r>
              </a:p>
            </p:txBody>
          </p:sp>
          <p:sp>
            <p:nvSpPr>
              <p:cNvPr id="33" name="Rectangle 89"/>
              <p:cNvSpPr/>
              <p:nvPr/>
            </p:nvSpPr>
            <p:spPr>
              <a:xfrm>
                <a:off x="7419896" y="2567832"/>
                <a:ext cx="2777402" cy="1366614"/>
              </a:xfrm>
              <a:prstGeom prst="rect">
                <a:avLst/>
              </a:prstGeom>
            </p:spPr>
            <p:txBody>
              <a:bodyPr wrap="square">
                <a:spAutoFit/>
              </a:bodyPr>
              <a:lstStyle/>
              <a:p>
                <a:pPr lvl="0">
                  <a:lnSpc>
                    <a:spcPct val="130000"/>
                  </a:lnSpc>
                  <a:defRPr/>
                </a:pPr>
                <a:r>
                  <a:rPr lang="en-US" altLang="zh-CN" sz="1400" kern="0" dirty="0" smtClean="0">
                    <a:latin typeface="微软雅黑" panose="020B0503020204020204" pitchFamily="34" charset="-122"/>
                    <a:ea typeface="微软雅黑" panose="020B0503020204020204" pitchFamily="34" charset="-122"/>
                  </a:rPr>
                  <a:t>750</a:t>
                </a:r>
                <a:r>
                  <a:rPr lang="zh-CN" altLang="en-US" sz="1400" kern="0" dirty="0">
                    <a:latin typeface="微软雅黑" panose="020B0503020204020204" pitchFamily="34" charset="-122"/>
                    <a:ea typeface="微软雅黑" panose="020B0503020204020204" pitchFamily="34" charset="-122"/>
                  </a:rPr>
                  <a:t>余家企业，</a:t>
                </a:r>
                <a:endParaRPr lang="en-US" altLang="zh-CN" sz="1400" kern="0" dirty="0">
                  <a:latin typeface="微软雅黑" panose="020B0503020204020204" pitchFamily="34" charset="-122"/>
                  <a:ea typeface="微软雅黑" panose="020B0503020204020204" pitchFamily="34" charset="-122"/>
                </a:endParaRPr>
              </a:p>
              <a:p>
                <a:pPr lvl="0">
                  <a:lnSpc>
                    <a:spcPct val="130000"/>
                  </a:lnSpc>
                  <a:defRPr/>
                </a:pPr>
                <a:r>
                  <a:rPr lang="en-US" altLang="zh-CN" sz="1400" kern="0" dirty="0">
                    <a:latin typeface="微软雅黑" panose="020B0503020204020204" pitchFamily="34" charset="-122"/>
                    <a:ea typeface="微软雅黑" panose="020B0503020204020204" pitchFamily="34" charset="-122"/>
                  </a:rPr>
                  <a:t>6000</a:t>
                </a:r>
                <a:r>
                  <a:rPr lang="zh-CN" altLang="en-US" sz="1400" kern="0" dirty="0">
                    <a:latin typeface="微软雅黑" panose="020B0503020204020204" pitchFamily="34" charset="-122"/>
                    <a:ea typeface="微软雅黑" panose="020B0503020204020204" pitchFamily="34" charset="-122"/>
                  </a:rPr>
                  <a:t>余名就业，</a:t>
                </a:r>
                <a:endParaRPr lang="en-US" altLang="zh-CN" sz="1400" kern="0" dirty="0">
                  <a:latin typeface="微软雅黑" panose="020B0503020204020204" pitchFamily="34" charset="-122"/>
                  <a:ea typeface="微软雅黑" panose="020B0503020204020204" pitchFamily="34" charset="-122"/>
                </a:endParaRPr>
              </a:p>
              <a:p>
                <a:pPr lvl="0">
                  <a:lnSpc>
                    <a:spcPct val="130000"/>
                  </a:lnSpc>
                  <a:defRPr/>
                </a:pPr>
                <a:r>
                  <a:rPr lang="zh-CN" altLang="en-US" sz="1400" kern="0" dirty="0">
                    <a:latin typeface="微软雅黑" panose="020B0503020204020204" pitchFamily="34" charset="-122"/>
                    <a:ea typeface="微软雅黑" panose="020B0503020204020204" pitchFamily="34" charset="-122"/>
                  </a:rPr>
                  <a:t>资本、技术、市场集聚</a:t>
                </a:r>
              </a:p>
            </p:txBody>
          </p:sp>
        </p:grpSp>
        <p:sp>
          <p:nvSpPr>
            <p:cNvPr id="34" name="Oval 90"/>
            <p:cNvSpPr/>
            <p:nvPr/>
          </p:nvSpPr>
          <p:spPr>
            <a:xfrm>
              <a:off x="6095756" y="3018247"/>
              <a:ext cx="303834" cy="303961"/>
            </a:xfrm>
            <a:prstGeom prst="ellipse">
              <a:avLst/>
            </a:prstGeom>
            <a:solidFill>
              <a:schemeClr val="accent4"/>
            </a:solidFill>
            <a:ln>
              <a:noFill/>
            </a:ln>
            <a:effectLst>
              <a:outerShdw blurRad="50800" dist="1016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GB">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5" name="Group 91"/>
            <p:cNvGrpSpPr/>
            <p:nvPr/>
          </p:nvGrpSpPr>
          <p:grpSpPr>
            <a:xfrm>
              <a:off x="1375307" y="815175"/>
              <a:ext cx="5692820" cy="1484543"/>
              <a:chOff x="6447601" y="1534367"/>
              <a:chExt cx="5447793" cy="1565278"/>
            </a:xfrm>
          </p:grpSpPr>
          <p:sp>
            <p:nvSpPr>
              <p:cNvPr id="36" name="TextBox 35"/>
              <p:cNvSpPr txBox="1"/>
              <p:nvPr/>
            </p:nvSpPr>
            <p:spPr>
              <a:xfrm>
                <a:off x="6447601" y="1534367"/>
                <a:ext cx="5447793" cy="1217773"/>
              </a:xfrm>
              <a:prstGeom prst="rect">
                <a:avLst/>
              </a:prstGeom>
              <a:noFill/>
            </p:spPr>
            <p:txBody>
              <a:bodyPr wrap="none" rtlCol="0">
                <a:spAutoFit/>
              </a:bodyPr>
              <a:lstStyle/>
              <a:p>
                <a:pPr algn="ctr"/>
                <a:r>
                  <a:rPr lang="zh-CN" altLang="en-US" sz="2400" b="1" dirty="0">
                    <a:solidFill>
                      <a:srgbClr val="FB9E00"/>
                    </a:solidFill>
                    <a:latin typeface="微软雅黑" panose="020B0503020204020204" pitchFamily="34" charset="-122"/>
                    <a:ea typeface="微软雅黑" panose="020B0503020204020204" pitchFamily="34" charset="-122"/>
                    <a:cs typeface="Arial" panose="020B0604020202020204" pitchFamily="34" charset="0"/>
                  </a:rPr>
                  <a:t>战略性新兴产业</a:t>
                </a:r>
                <a:endParaRPr lang="en-US" altLang="zh-CN" sz="2400" b="1" dirty="0">
                  <a:solidFill>
                    <a:srgbClr val="FB9E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en-US" altLang="zh-CN" sz="2400" b="1" dirty="0">
                    <a:solidFill>
                      <a:srgbClr val="FB9E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400" b="1" dirty="0">
                    <a:solidFill>
                      <a:srgbClr val="FB9E00"/>
                    </a:solidFill>
                    <a:latin typeface="微软雅黑" panose="020B0503020204020204" pitchFamily="34" charset="-122"/>
                    <a:ea typeface="微软雅黑" panose="020B0503020204020204" pitchFamily="34" charset="-122"/>
                    <a:cs typeface="Arial" panose="020B0604020202020204" pitchFamily="34" charset="0"/>
                  </a:rPr>
                  <a:t>省市新区重点产业发展方向</a:t>
                </a:r>
                <a:r>
                  <a:rPr lang="en-US" altLang="zh-CN" sz="2400" b="1" dirty="0">
                    <a:solidFill>
                      <a:srgbClr val="FB9E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2400" b="1" dirty="0">
                  <a:solidFill>
                    <a:srgbClr val="FB9E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Rectangle 93"/>
              <p:cNvSpPr/>
              <p:nvPr/>
            </p:nvSpPr>
            <p:spPr>
              <a:xfrm>
                <a:off x="7087214" y="2553902"/>
                <a:ext cx="4501321" cy="545743"/>
              </a:xfrm>
              <a:prstGeom prst="rect">
                <a:avLst/>
              </a:prstGeom>
            </p:spPr>
            <p:txBody>
              <a:bodyPr wrap="square">
                <a:spAutoFit/>
              </a:bodyPr>
              <a:lstStyle/>
              <a:p>
                <a:pPr lvl="0" algn="just">
                  <a:lnSpc>
                    <a:spcPct val="130000"/>
                  </a:lnSpc>
                  <a:defRPr/>
                </a:pPr>
                <a:r>
                  <a:rPr lang="zh-CN" altLang="en-US" sz="1400" kern="0" dirty="0">
                    <a:latin typeface="微软雅黑" panose="020B0503020204020204" pitchFamily="34" charset="-122"/>
                    <a:ea typeface="微软雅黑" panose="020B0503020204020204" pitchFamily="34" charset="-122"/>
                  </a:rPr>
                  <a:t>新一代信息技术、生物医药、智能制造</a:t>
                </a:r>
              </a:p>
            </p:txBody>
          </p:sp>
        </p:grpSp>
        <p:sp>
          <p:nvSpPr>
            <p:cNvPr id="38" name="Oval 94"/>
            <p:cNvSpPr/>
            <p:nvPr/>
          </p:nvSpPr>
          <p:spPr>
            <a:xfrm>
              <a:off x="6708028" y="4766576"/>
              <a:ext cx="303834" cy="303961"/>
            </a:xfrm>
            <a:prstGeom prst="ellipse">
              <a:avLst/>
            </a:prstGeom>
            <a:solidFill>
              <a:schemeClr val="accent1"/>
            </a:solidFill>
            <a:ln>
              <a:noFill/>
            </a:ln>
            <a:effectLst>
              <a:outerShdw blurRad="50800" dist="1016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GB">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9" name="Group 95"/>
            <p:cNvGrpSpPr/>
            <p:nvPr/>
          </p:nvGrpSpPr>
          <p:grpSpPr>
            <a:xfrm>
              <a:off x="7832635" y="4318868"/>
              <a:ext cx="2823240" cy="2284993"/>
              <a:chOff x="9227229" y="1681284"/>
              <a:chExt cx="2701718" cy="2409265"/>
            </a:xfrm>
          </p:grpSpPr>
          <p:sp>
            <p:nvSpPr>
              <p:cNvPr id="40" name="TextBox 39"/>
              <p:cNvSpPr txBox="1"/>
              <p:nvPr/>
            </p:nvSpPr>
            <p:spPr>
              <a:xfrm>
                <a:off x="9227229" y="1681284"/>
                <a:ext cx="2701718" cy="676542"/>
              </a:xfrm>
              <a:prstGeom prst="rect">
                <a:avLst/>
              </a:prstGeom>
              <a:noFill/>
            </p:spPr>
            <p:txBody>
              <a:bodyPr wrap="none" rtlCol="0">
                <a:spAutoFit/>
              </a:bodyPr>
              <a:lstStyle/>
              <a:p>
                <a:pPr algn="ctr"/>
                <a:r>
                  <a:rPr lang="zh-CN" altLang="en-US"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四大服务体系</a:t>
                </a:r>
              </a:p>
            </p:txBody>
          </p:sp>
          <p:sp>
            <p:nvSpPr>
              <p:cNvPr id="41" name="Rectangle 97"/>
              <p:cNvSpPr/>
              <p:nvPr/>
            </p:nvSpPr>
            <p:spPr>
              <a:xfrm>
                <a:off x="9544532" y="2313498"/>
                <a:ext cx="1920591" cy="1777051"/>
              </a:xfrm>
              <a:prstGeom prst="rect">
                <a:avLst/>
              </a:prstGeom>
            </p:spPr>
            <p:txBody>
              <a:bodyPr wrap="square">
                <a:spAutoFit/>
              </a:bodyPr>
              <a:lstStyle/>
              <a:p>
                <a:pPr lvl="0" algn="just">
                  <a:lnSpc>
                    <a:spcPct val="130000"/>
                  </a:lnSpc>
                  <a:defRPr/>
                </a:pPr>
                <a:r>
                  <a:rPr lang="zh-CN" altLang="en-US" sz="1400" kern="0" dirty="0">
                    <a:latin typeface="微软雅黑" panose="020B0503020204020204" pitchFamily="34" charset="-122"/>
                    <a:ea typeface="微软雅黑" panose="020B0503020204020204" pitchFamily="34" charset="-122"/>
                  </a:rPr>
                  <a:t>金融投资</a:t>
                </a:r>
                <a:endParaRPr lang="en-US" altLang="zh-CN" sz="1400" kern="0" dirty="0">
                  <a:latin typeface="微软雅黑" panose="020B0503020204020204" pitchFamily="34" charset="-122"/>
                  <a:ea typeface="微软雅黑" panose="020B0503020204020204" pitchFamily="34" charset="-122"/>
                </a:endParaRPr>
              </a:p>
              <a:p>
                <a:pPr lvl="0" algn="just">
                  <a:lnSpc>
                    <a:spcPct val="130000"/>
                  </a:lnSpc>
                  <a:defRPr/>
                </a:pPr>
                <a:r>
                  <a:rPr lang="zh-CN" altLang="en-US" sz="1400" kern="0" dirty="0">
                    <a:latin typeface="微软雅黑" panose="020B0503020204020204" pitchFamily="34" charset="-122"/>
                    <a:ea typeface="微软雅黑" panose="020B0503020204020204" pitchFamily="34" charset="-122"/>
                  </a:rPr>
                  <a:t>公共技术</a:t>
                </a:r>
                <a:endParaRPr lang="en-US" altLang="zh-CN" sz="1400" kern="0" dirty="0">
                  <a:latin typeface="微软雅黑" panose="020B0503020204020204" pitchFamily="34" charset="-122"/>
                  <a:ea typeface="微软雅黑" panose="020B0503020204020204" pitchFamily="34" charset="-122"/>
                </a:endParaRPr>
              </a:p>
              <a:p>
                <a:pPr lvl="0" algn="just">
                  <a:lnSpc>
                    <a:spcPct val="130000"/>
                  </a:lnSpc>
                  <a:defRPr/>
                </a:pPr>
                <a:r>
                  <a:rPr lang="zh-CN" altLang="en-US" sz="1400" kern="0" dirty="0">
                    <a:latin typeface="微软雅黑" panose="020B0503020204020204" pitchFamily="34" charset="-122"/>
                    <a:ea typeface="微软雅黑" panose="020B0503020204020204" pitchFamily="34" charset="-122"/>
                  </a:rPr>
                  <a:t>市场对接</a:t>
                </a:r>
                <a:endParaRPr lang="en-US" altLang="zh-CN" sz="1400" kern="0" dirty="0">
                  <a:latin typeface="微软雅黑" panose="020B0503020204020204" pitchFamily="34" charset="-122"/>
                  <a:ea typeface="微软雅黑" panose="020B0503020204020204" pitchFamily="34" charset="-122"/>
                </a:endParaRPr>
              </a:p>
              <a:p>
                <a:pPr lvl="0" algn="just">
                  <a:lnSpc>
                    <a:spcPct val="130000"/>
                  </a:lnSpc>
                  <a:defRPr/>
                </a:pPr>
                <a:r>
                  <a:rPr lang="zh-CN" altLang="en-US" sz="1400" kern="0" dirty="0">
                    <a:latin typeface="微软雅黑" panose="020B0503020204020204" pitchFamily="34" charset="-122"/>
                    <a:ea typeface="微软雅黑" panose="020B0503020204020204" pitchFamily="34" charset="-122"/>
                  </a:rPr>
                  <a:t>知识产权</a:t>
                </a:r>
              </a:p>
            </p:txBody>
          </p:sp>
        </p:grpSp>
        <p:grpSp>
          <p:nvGrpSpPr>
            <p:cNvPr id="42" name="Group 3"/>
            <p:cNvGrpSpPr/>
            <p:nvPr/>
          </p:nvGrpSpPr>
          <p:grpSpPr>
            <a:xfrm>
              <a:off x="2049054" y="2737618"/>
              <a:ext cx="4557984" cy="4744880"/>
              <a:chOff x="6531732" y="1844629"/>
              <a:chExt cx="4807875" cy="5002933"/>
            </a:xfrm>
            <a:effectLst>
              <a:outerShdw blurRad="50800" dist="101600" dir="5400000" algn="ctr" rotWithShape="0">
                <a:srgbClr val="000000">
                  <a:alpha val="43137"/>
                </a:srgbClr>
              </a:outerShdw>
            </a:effectLst>
          </p:grpSpPr>
          <p:grpSp>
            <p:nvGrpSpPr>
              <p:cNvPr id="43" name="Group 98"/>
              <p:cNvGrpSpPr/>
              <p:nvPr/>
            </p:nvGrpSpPr>
            <p:grpSpPr>
              <a:xfrm>
                <a:off x="8211059" y="3333470"/>
                <a:ext cx="1495699" cy="3514092"/>
                <a:chOff x="8211059" y="3333470"/>
                <a:chExt cx="1495699" cy="3514092"/>
              </a:xfrm>
            </p:grpSpPr>
            <p:sp>
              <p:nvSpPr>
                <p:cNvPr id="79" name="Oval 5"/>
                <p:cNvSpPr>
                  <a:spLocks noChangeArrowheads="1"/>
                </p:cNvSpPr>
                <p:nvPr/>
              </p:nvSpPr>
              <p:spPr bwMode="auto">
                <a:xfrm>
                  <a:off x="8311636" y="3445476"/>
                  <a:ext cx="1247305" cy="1248066"/>
                </a:xfrm>
                <a:prstGeom prst="ellipse">
                  <a:avLst/>
                </a:prstGeom>
                <a:solidFill>
                  <a:schemeClr val="bg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80" name="Freeform 9"/>
                <p:cNvSpPr>
                  <a:spLocks noEditPoints="1"/>
                </p:cNvSpPr>
                <p:nvPr/>
              </p:nvSpPr>
              <p:spPr bwMode="auto">
                <a:xfrm>
                  <a:off x="8211059" y="3333470"/>
                  <a:ext cx="1449220" cy="1621420"/>
                </a:xfrm>
                <a:custGeom>
                  <a:avLst/>
                  <a:gdLst>
                    <a:gd name="T0" fmla="*/ 804 w 804"/>
                    <a:gd name="T1" fmla="*/ 402 h 900"/>
                    <a:gd name="T2" fmla="*/ 402 w 804"/>
                    <a:gd name="T3" fmla="*/ 0 h 900"/>
                    <a:gd name="T4" fmla="*/ 0 w 804"/>
                    <a:gd name="T5" fmla="*/ 402 h 900"/>
                    <a:gd name="T6" fmla="*/ 333 w 804"/>
                    <a:gd name="T7" fmla="*/ 798 h 900"/>
                    <a:gd name="T8" fmla="*/ 333 w 804"/>
                    <a:gd name="T9" fmla="*/ 900 h 900"/>
                    <a:gd name="T10" fmla="*/ 471 w 804"/>
                    <a:gd name="T11" fmla="*/ 900 h 900"/>
                    <a:gd name="T12" fmla="*/ 471 w 804"/>
                    <a:gd name="T13" fmla="*/ 798 h 900"/>
                    <a:gd name="T14" fmla="*/ 804 w 804"/>
                    <a:gd name="T15" fmla="*/ 402 h 900"/>
                    <a:gd name="T16" fmla="*/ 402 w 804"/>
                    <a:gd name="T17" fmla="*/ 704 h 900"/>
                    <a:gd name="T18" fmla="*/ 100 w 804"/>
                    <a:gd name="T19" fmla="*/ 402 h 900"/>
                    <a:gd name="T20" fmla="*/ 402 w 804"/>
                    <a:gd name="T21" fmla="*/ 100 h 900"/>
                    <a:gd name="T22" fmla="*/ 704 w 804"/>
                    <a:gd name="T23" fmla="*/ 402 h 900"/>
                    <a:gd name="T24" fmla="*/ 402 w 804"/>
                    <a:gd name="T25" fmla="*/ 704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4" h="900">
                      <a:moveTo>
                        <a:pt x="804" y="402"/>
                      </a:moveTo>
                      <a:cubicBezTo>
                        <a:pt x="804" y="180"/>
                        <a:pt x="624" y="0"/>
                        <a:pt x="402" y="0"/>
                      </a:cubicBezTo>
                      <a:cubicBezTo>
                        <a:pt x="180" y="0"/>
                        <a:pt x="0" y="180"/>
                        <a:pt x="0" y="402"/>
                      </a:cubicBezTo>
                      <a:cubicBezTo>
                        <a:pt x="0" y="600"/>
                        <a:pt x="144" y="765"/>
                        <a:pt x="333" y="798"/>
                      </a:cubicBezTo>
                      <a:cubicBezTo>
                        <a:pt x="333" y="900"/>
                        <a:pt x="333" y="900"/>
                        <a:pt x="333" y="900"/>
                      </a:cubicBezTo>
                      <a:cubicBezTo>
                        <a:pt x="471" y="900"/>
                        <a:pt x="471" y="900"/>
                        <a:pt x="471" y="900"/>
                      </a:cubicBezTo>
                      <a:cubicBezTo>
                        <a:pt x="471" y="798"/>
                        <a:pt x="471" y="798"/>
                        <a:pt x="471" y="798"/>
                      </a:cubicBezTo>
                      <a:cubicBezTo>
                        <a:pt x="660" y="765"/>
                        <a:pt x="804" y="600"/>
                        <a:pt x="804" y="402"/>
                      </a:cubicBezTo>
                      <a:close/>
                      <a:moveTo>
                        <a:pt x="402" y="704"/>
                      </a:moveTo>
                      <a:cubicBezTo>
                        <a:pt x="235" y="704"/>
                        <a:pt x="100" y="569"/>
                        <a:pt x="100" y="402"/>
                      </a:cubicBezTo>
                      <a:cubicBezTo>
                        <a:pt x="100" y="235"/>
                        <a:pt x="235" y="100"/>
                        <a:pt x="402" y="100"/>
                      </a:cubicBezTo>
                      <a:cubicBezTo>
                        <a:pt x="569" y="100"/>
                        <a:pt x="704" y="235"/>
                        <a:pt x="704" y="402"/>
                      </a:cubicBezTo>
                      <a:cubicBezTo>
                        <a:pt x="704" y="569"/>
                        <a:pt x="569" y="704"/>
                        <a:pt x="402" y="704"/>
                      </a:cubicBezTo>
                      <a:close/>
                    </a:path>
                  </a:pathLst>
                </a:custGeom>
                <a:solidFill>
                  <a:schemeClr val="tx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81" name="Rectangle 10"/>
                <p:cNvSpPr>
                  <a:spLocks noChangeArrowheads="1"/>
                </p:cNvSpPr>
                <p:nvPr/>
              </p:nvSpPr>
              <p:spPr bwMode="auto">
                <a:xfrm>
                  <a:off x="8780233" y="5629212"/>
                  <a:ext cx="668988" cy="998148"/>
                </a:xfrm>
                <a:prstGeom prst="rect">
                  <a:avLst/>
                </a:prstGeom>
                <a:solidFill>
                  <a:srgbClr val="F1A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82" name="Rectangle 11"/>
                <p:cNvSpPr>
                  <a:spLocks noChangeArrowheads="1"/>
                </p:cNvSpPr>
                <p:nvPr/>
              </p:nvSpPr>
              <p:spPr bwMode="auto">
                <a:xfrm>
                  <a:off x="8780233" y="5629212"/>
                  <a:ext cx="668988" cy="99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83" name="Rectangle 12"/>
                <p:cNvSpPr>
                  <a:spLocks noChangeArrowheads="1"/>
                </p:cNvSpPr>
                <p:nvPr/>
              </p:nvSpPr>
              <p:spPr bwMode="auto">
                <a:xfrm>
                  <a:off x="8470883" y="6174765"/>
                  <a:ext cx="970718" cy="672797"/>
                </a:xfrm>
                <a:prstGeom prst="rect">
                  <a:avLst/>
                </a:prstGeom>
                <a:solidFill>
                  <a:srgbClr val="FDCF9D"/>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84" name="Rectangle 13"/>
                <p:cNvSpPr>
                  <a:spLocks noChangeArrowheads="1"/>
                </p:cNvSpPr>
                <p:nvPr/>
              </p:nvSpPr>
              <p:spPr bwMode="auto">
                <a:xfrm>
                  <a:off x="8470883" y="6174765"/>
                  <a:ext cx="970718" cy="67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85" name="Freeform 14"/>
                <p:cNvSpPr/>
                <p:nvPr/>
              </p:nvSpPr>
              <p:spPr bwMode="auto">
                <a:xfrm>
                  <a:off x="8221727" y="5102707"/>
                  <a:ext cx="1227494" cy="1168062"/>
                </a:xfrm>
                <a:custGeom>
                  <a:avLst/>
                  <a:gdLst>
                    <a:gd name="T0" fmla="*/ 0 w 681"/>
                    <a:gd name="T1" fmla="*/ 110 h 648"/>
                    <a:gd name="T2" fmla="*/ 109 w 681"/>
                    <a:gd name="T3" fmla="*/ 0 h 648"/>
                    <a:gd name="T4" fmla="*/ 571 w 681"/>
                    <a:gd name="T5" fmla="*/ 0 h 648"/>
                    <a:gd name="T6" fmla="*/ 681 w 681"/>
                    <a:gd name="T7" fmla="*/ 110 h 648"/>
                    <a:gd name="T8" fmla="*/ 681 w 681"/>
                    <a:gd name="T9" fmla="*/ 538 h 648"/>
                    <a:gd name="T10" fmla="*/ 571 w 681"/>
                    <a:gd name="T11" fmla="*/ 648 h 648"/>
                    <a:gd name="T12" fmla="*/ 109 w 681"/>
                    <a:gd name="T13" fmla="*/ 648 h 648"/>
                    <a:gd name="T14" fmla="*/ 0 w 681"/>
                    <a:gd name="T15" fmla="*/ 538 h 648"/>
                    <a:gd name="T16" fmla="*/ 0 w 681"/>
                    <a:gd name="T17" fmla="*/ 11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648">
                      <a:moveTo>
                        <a:pt x="0" y="110"/>
                      </a:moveTo>
                      <a:cubicBezTo>
                        <a:pt x="0" y="49"/>
                        <a:pt x="49" y="0"/>
                        <a:pt x="109" y="0"/>
                      </a:cubicBezTo>
                      <a:cubicBezTo>
                        <a:pt x="571" y="0"/>
                        <a:pt x="571" y="0"/>
                        <a:pt x="571" y="0"/>
                      </a:cubicBezTo>
                      <a:cubicBezTo>
                        <a:pt x="632" y="0"/>
                        <a:pt x="681" y="49"/>
                        <a:pt x="681" y="110"/>
                      </a:cubicBezTo>
                      <a:cubicBezTo>
                        <a:pt x="681" y="538"/>
                        <a:pt x="681" y="538"/>
                        <a:pt x="681" y="538"/>
                      </a:cubicBezTo>
                      <a:cubicBezTo>
                        <a:pt x="681" y="598"/>
                        <a:pt x="632" y="648"/>
                        <a:pt x="571" y="648"/>
                      </a:cubicBezTo>
                      <a:cubicBezTo>
                        <a:pt x="109" y="648"/>
                        <a:pt x="109" y="648"/>
                        <a:pt x="109" y="648"/>
                      </a:cubicBezTo>
                      <a:cubicBezTo>
                        <a:pt x="49" y="648"/>
                        <a:pt x="0" y="598"/>
                        <a:pt x="0" y="538"/>
                      </a:cubicBezTo>
                      <a:cubicBezTo>
                        <a:pt x="0" y="110"/>
                        <a:pt x="0" y="110"/>
                        <a:pt x="0" y="110"/>
                      </a:cubicBezTo>
                    </a:path>
                  </a:pathLst>
                </a:custGeom>
                <a:solidFill>
                  <a:srgbClr val="FDCF9D"/>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86" name="Rectangle 15"/>
                <p:cNvSpPr>
                  <a:spLocks noChangeArrowheads="1"/>
                </p:cNvSpPr>
                <p:nvPr/>
              </p:nvSpPr>
              <p:spPr bwMode="auto">
                <a:xfrm>
                  <a:off x="8762708" y="4954890"/>
                  <a:ext cx="371067" cy="1053009"/>
                </a:xfrm>
                <a:prstGeom prst="rect">
                  <a:avLst/>
                </a:prstGeom>
                <a:solidFill>
                  <a:schemeClr val="tx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87" name="Rectangle 16"/>
                <p:cNvSpPr>
                  <a:spLocks noChangeArrowheads="1"/>
                </p:cNvSpPr>
                <p:nvPr/>
              </p:nvSpPr>
              <p:spPr bwMode="auto">
                <a:xfrm>
                  <a:off x="8762708" y="4954890"/>
                  <a:ext cx="371067" cy="105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88" name="Freeform 17"/>
                <p:cNvSpPr/>
                <p:nvPr/>
              </p:nvSpPr>
              <p:spPr bwMode="auto">
                <a:xfrm>
                  <a:off x="8854142" y="4858123"/>
                  <a:ext cx="793185" cy="491454"/>
                </a:xfrm>
                <a:custGeom>
                  <a:avLst/>
                  <a:gdLst>
                    <a:gd name="T0" fmla="*/ 425 w 440"/>
                    <a:gd name="T1" fmla="*/ 67 h 273"/>
                    <a:gd name="T2" fmla="*/ 372 w 440"/>
                    <a:gd name="T3" fmla="*/ 174 h 273"/>
                    <a:gd name="T4" fmla="*/ 121 w 440"/>
                    <a:gd name="T5" fmla="*/ 258 h 273"/>
                    <a:gd name="T6" fmla="*/ 15 w 440"/>
                    <a:gd name="T7" fmla="*/ 205 h 273"/>
                    <a:gd name="T8" fmla="*/ 68 w 440"/>
                    <a:gd name="T9" fmla="*/ 98 h 273"/>
                    <a:gd name="T10" fmla="*/ 319 w 440"/>
                    <a:gd name="T11" fmla="*/ 14 h 273"/>
                    <a:gd name="T12" fmla="*/ 425 w 440"/>
                    <a:gd name="T13" fmla="*/ 67 h 273"/>
                  </a:gdLst>
                  <a:ahLst/>
                  <a:cxnLst>
                    <a:cxn ang="0">
                      <a:pos x="T0" y="T1"/>
                    </a:cxn>
                    <a:cxn ang="0">
                      <a:pos x="T2" y="T3"/>
                    </a:cxn>
                    <a:cxn ang="0">
                      <a:pos x="T4" y="T5"/>
                    </a:cxn>
                    <a:cxn ang="0">
                      <a:pos x="T6" y="T7"/>
                    </a:cxn>
                    <a:cxn ang="0">
                      <a:pos x="T8" y="T9"/>
                    </a:cxn>
                    <a:cxn ang="0">
                      <a:pos x="T10" y="T11"/>
                    </a:cxn>
                    <a:cxn ang="0">
                      <a:pos x="T12" y="T13"/>
                    </a:cxn>
                  </a:cxnLst>
                  <a:rect l="0" t="0" r="r" b="b"/>
                  <a:pathLst>
                    <a:path w="440" h="273">
                      <a:moveTo>
                        <a:pt x="425" y="67"/>
                      </a:moveTo>
                      <a:cubicBezTo>
                        <a:pt x="440" y="112"/>
                        <a:pt x="416" y="159"/>
                        <a:pt x="372" y="174"/>
                      </a:cubicBezTo>
                      <a:cubicBezTo>
                        <a:pt x="121" y="258"/>
                        <a:pt x="121" y="258"/>
                        <a:pt x="121" y="258"/>
                      </a:cubicBezTo>
                      <a:cubicBezTo>
                        <a:pt x="77" y="273"/>
                        <a:pt x="29" y="249"/>
                        <a:pt x="15" y="205"/>
                      </a:cubicBezTo>
                      <a:cubicBezTo>
                        <a:pt x="0" y="161"/>
                        <a:pt x="24" y="113"/>
                        <a:pt x="68" y="98"/>
                      </a:cubicBezTo>
                      <a:cubicBezTo>
                        <a:pt x="319" y="14"/>
                        <a:pt x="319" y="14"/>
                        <a:pt x="319" y="14"/>
                      </a:cubicBezTo>
                      <a:cubicBezTo>
                        <a:pt x="363" y="0"/>
                        <a:pt x="410" y="23"/>
                        <a:pt x="425" y="67"/>
                      </a:cubicBezTo>
                    </a:path>
                  </a:pathLst>
                </a:custGeom>
                <a:solidFill>
                  <a:srgbClr val="F1AC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89" name="Freeform 18"/>
                <p:cNvSpPr/>
                <p:nvPr/>
              </p:nvSpPr>
              <p:spPr bwMode="auto">
                <a:xfrm>
                  <a:off x="9344834" y="5670357"/>
                  <a:ext cx="361924" cy="641558"/>
                </a:xfrm>
                <a:custGeom>
                  <a:avLst/>
                  <a:gdLst>
                    <a:gd name="T0" fmla="*/ 57 w 201"/>
                    <a:gd name="T1" fmla="*/ 356 h 356"/>
                    <a:gd name="T2" fmla="*/ 163 w 201"/>
                    <a:gd name="T3" fmla="*/ 119 h 356"/>
                    <a:gd name="T4" fmla="*/ 0 w 201"/>
                    <a:gd name="T5" fmla="*/ 164 h 356"/>
                    <a:gd name="T6" fmla="*/ 57 w 201"/>
                    <a:gd name="T7" fmla="*/ 356 h 356"/>
                  </a:gdLst>
                  <a:ahLst/>
                  <a:cxnLst>
                    <a:cxn ang="0">
                      <a:pos x="T0" y="T1"/>
                    </a:cxn>
                    <a:cxn ang="0">
                      <a:pos x="T2" y="T3"/>
                    </a:cxn>
                    <a:cxn ang="0">
                      <a:pos x="T4" y="T5"/>
                    </a:cxn>
                    <a:cxn ang="0">
                      <a:pos x="T6" y="T7"/>
                    </a:cxn>
                  </a:cxnLst>
                  <a:rect l="0" t="0" r="r" b="b"/>
                  <a:pathLst>
                    <a:path w="201" h="356">
                      <a:moveTo>
                        <a:pt x="57" y="356"/>
                      </a:moveTo>
                      <a:cubicBezTo>
                        <a:pt x="57" y="356"/>
                        <a:pt x="201" y="219"/>
                        <a:pt x="163" y="119"/>
                      </a:cubicBezTo>
                      <a:cubicBezTo>
                        <a:pt x="118" y="0"/>
                        <a:pt x="0" y="164"/>
                        <a:pt x="0" y="164"/>
                      </a:cubicBezTo>
                      <a:cubicBezTo>
                        <a:pt x="57" y="356"/>
                        <a:pt x="57" y="356"/>
                        <a:pt x="57" y="356"/>
                      </a:cubicBezTo>
                    </a:path>
                  </a:pathLst>
                </a:custGeom>
                <a:solidFill>
                  <a:srgbClr val="F1AC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90" name="Freeform 19"/>
                <p:cNvSpPr/>
                <p:nvPr/>
              </p:nvSpPr>
              <p:spPr bwMode="auto">
                <a:xfrm>
                  <a:off x="8839665" y="5102707"/>
                  <a:ext cx="52574" cy="0"/>
                </a:xfrm>
                <a:custGeom>
                  <a:avLst/>
                  <a:gdLst>
                    <a:gd name="T0" fmla="*/ 29 w 29"/>
                    <a:gd name="T1" fmla="*/ 0 w 29"/>
                    <a:gd name="T2" fmla="*/ 0 w 29"/>
                    <a:gd name="T3" fmla="*/ 29 w 29"/>
                    <a:gd name="T4" fmla="*/ 29 w 29"/>
                  </a:gdLst>
                  <a:ahLst/>
                  <a:cxnLst>
                    <a:cxn ang="0">
                      <a:pos x="T0" y="0"/>
                    </a:cxn>
                    <a:cxn ang="0">
                      <a:pos x="T1" y="0"/>
                    </a:cxn>
                    <a:cxn ang="0">
                      <a:pos x="T2" y="0"/>
                    </a:cxn>
                    <a:cxn ang="0">
                      <a:pos x="T3" y="0"/>
                    </a:cxn>
                    <a:cxn ang="0">
                      <a:pos x="T4" y="0"/>
                    </a:cxn>
                  </a:cxnLst>
                  <a:rect l="0" t="0" r="r" b="b"/>
                  <a:pathLst>
                    <a:path w="29">
                      <a:moveTo>
                        <a:pt x="29" y="0"/>
                      </a:moveTo>
                      <a:cubicBezTo>
                        <a:pt x="0" y="0"/>
                        <a:pt x="0" y="0"/>
                        <a:pt x="0" y="0"/>
                      </a:cubicBezTo>
                      <a:cubicBezTo>
                        <a:pt x="0" y="0"/>
                        <a:pt x="0" y="0"/>
                        <a:pt x="0" y="0"/>
                      </a:cubicBezTo>
                      <a:cubicBezTo>
                        <a:pt x="29" y="0"/>
                        <a:pt x="29" y="0"/>
                        <a:pt x="29" y="0"/>
                      </a:cubicBezTo>
                      <a:cubicBezTo>
                        <a:pt x="29" y="0"/>
                        <a:pt x="29" y="0"/>
                        <a:pt x="29" y="0"/>
                      </a:cubicBezTo>
                    </a:path>
                  </a:pathLst>
                </a:custGeom>
                <a:solidFill>
                  <a:srgbClr val="1397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91" name="Rectangle 20"/>
                <p:cNvSpPr>
                  <a:spLocks noChangeArrowheads="1"/>
                </p:cNvSpPr>
                <p:nvPr/>
              </p:nvSpPr>
              <p:spPr bwMode="auto">
                <a:xfrm>
                  <a:off x="9441601" y="6627360"/>
                  <a:ext cx="7619" cy="220202"/>
                </a:xfrm>
                <a:prstGeom prst="rect">
                  <a:avLst/>
                </a:prstGeom>
                <a:solidFill>
                  <a:srgbClr val="FBE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92" name="Rectangle 21"/>
                <p:cNvSpPr>
                  <a:spLocks noChangeArrowheads="1"/>
                </p:cNvSpPr>
                <p:nvPr/>
              </p:nvSpPr>
              <p:spPr bwMode="auto">
                <a:xfrm>
                  <a:off x="9441601" y="6627360"/>
                  <a:ext cx="7619" cy="22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93" name="Freeform 22"/>
                <p:cNvSpPr/>
                <p:nvPr/>
              </p:nvSpPr>
              <p:spPr bwMode="auto">
                <a:xfrm>
                  <a:off x="9441601" y="6290580"/>
                  <a:ext cx="7619" cy="336780"/>
                </a:xfrm>
                <a:custGeom>
                  <a:avLst/>
                  <a:gdLst>
                    <a:gd name="T0" fmla="*/ 0 w 4"/>
                    <a:gd name="T1" fmla="*/ 0 h 187"/>
                    <a:gd name="T2" fmla="*/ 0 w 4"/>
                    <a:gd name="T3" fmla="*/ 187 h 187"/>
                    <a:gd name="T4" fmla="*/ 4 w 4"/>
                    <a:gd name="T5" fmla="*/ 187 h 187"/>
                    <a:gd name="T6" fmla="*/ 4 w 4"/>
                    <a:gd name="T7" fmla="*/ 12 h 187"/>
                    <a:gd name="T8" fmla="*/ 3 w 4"/>
                    <a:gd name="T9" fmla="*/ 12 h 187"/>
                    <a:gd name="T10" fmla="*/ 0 w 4"/>
                    <a:gd name="T11" fmla="*/ 0 h 187"/>
                  </a:gdLst>
                  <a:ahLst/>
                  <a:cxnLst>
                    <a:cxn ang="0">
                      <a:pos x="T0" y="T1"/>
                    </a:cxn>
                    <a:cxn ang="0">
                      <a:pos x="T2" y="T3"/>
                    </a:cxn>
                    <a:cxn ang="0">
                      <a:pos x="T4" y="T5"/>
                    </a:cxn>
                    <a:cxn ang="0">
                      <a:pos x="T6" y="T7"/>
                    </a:cxn>
                    <a:cxn ang="0">
                      <a:pos x="T8" y="T9"/>
                    </a:cxn>
                    <a:cxn ang="0">
                      <a:pos x="T10" y="T11"/>
                    </a:cxn>
                  </a:cxnLst>
                  <a:rect l="0" t="0" r="r" b="b"/>
                  <a:pathLst>
                    <a:path w="4" h="187">
                      <a:moveTo>
                        <a:pt x="0" y="0"/>
                      </a:moveTo>
                      <a:cubicBezTo>
                        <a:pt x="0" y="187"/>
                        <a:pt x="0" y="187"/>
                        <a:pt x="0" y="187"/>
                      </a:cubicBezTo>
                      <a:cubicBezTo>
                        <a:pt x="4" y="187"/>
                        <a:pt x="4" y="187"/>
                        <a:pt x="4" y="187"/>
                      </a:cubicBezTo>
                      <a:cubicBezTo>
                        <a:pt x="4" y="12"/>
                        <a:pt x="4" y="12"/>
                        <a:pt x="4" y="12"/>
                      </a:cubicBezTo>
                      <a:cubicBezTo>
                        <a:pt x="4" y="12"/>
                        <a:pt x="3" y="12"/>
                        <a:pt x="3" y="12"/>
                      </a:cubicBezTo>
                      <a:cubicBezTo>
                        <a:pt x="0" y="0"/>
                        <a:pt x="0" y="0"/>
                        <a:pt x="0" y="0"/>
                      </a:cubicBezTo>
                    </a:path>
                  </a:pathLst>
                </a:custGeom>
                <a:solidFill>
                  <a:srgbClr val="ED9B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94" name="Freeform 23"/>
                <p:cNvSpPr/>
                <p:nvPr/>
              </p:nvSpPr>
              <p:spPr bwMode="auto">
                <a:xfrm>
                  <a:off x="8955480" y="6189242"/>
                  <a:ext cx="486121" cy="658320"/>
                </a:xfrm>
                <a:custGeom>
                  <a:avLst/>
                  <a:gdLst>
                    <a:gd name="T0" fmla="*/ 253 w 270"/>
                    <a:gd name="T1" fmla="*/ 0 h 365"/>
                    <a:gd name="T2" fmla="*/ 164 w 270"/>
                    <a:gd name="T3" fmla="*/ 45 h 365"/>
                    <a:gd name="T4" fmla="*/ 0 w 270"/>
                    <a:gd name="T5" fmla="*/ 45 h 365"/>
                    <a:gd name="T6" fmla="*/ 0 w 270"/>
                    <a:gd name="T7" fmla="*/ 365 h 365"/>
                    <a:gd name="T8" fmla="*/ 270 w 270"/>
                    <a:gd name="T9" fmla="*/ 365 h 365"/>
                    <a:gd name="T10" fmla="*/ 270 w 270"/>
                    <a:gd name="T11" fmla="*/ 243 h 365"/>
                    <a:gd name="T12" fmla="*/ 270 w 270"/>
                    <a:gd name="T13" fmla="*/ 56 h 365"/>
                    <a:gd name="T14" fmla="*/ 253 w 270"/>
                    <a:gd name="T15" fmla="*/ 0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365">
                      <a:moveTo>
                        <a:pt x="253" y="0"/>
                      </a:moveTo>
                      <a:cubicBezTo>
                        <a:pt x="233" y="27"/>
                        <a:pt x="201" y="45"/>
                        <a:pt x="164" y="45"/>
                      </a:cubicBezTo>
                      <a:cubicBezTo>
                        <a:pt x="0" y="45"/>
                        <a:pt x="0" y="45"/>
                        <a:pt x="0" y="45"/>
                      </a:cubicBezTo>
                      <a:cubicBezTo>
                        <a:pt x="0" y="365"/>
                        <a:pt x="0" y="365"/>
                        <a:pt x="0" y="365"/>
                      </a:cubicBezTo>
                      <a:cubicBezTo>
                        <a:pt x="270" y="365"/>
                        <a:pt x="270" y="365"/>
                        <a:pt x="270" y="365"/>
                      </a:cubicBezTo>
                      <a:cubicBezTo>
                        <a:pt x="270" y="243"/>
                        <a:pt x="270" y="243"/>
                        <a:pt x="270" y="243"/>
                      </a:cubicBezTo>
                      <a:cubicBezTo>
                        <a:pt x="270" y="56"/>
                        <a:pt x="270" y="56"/>
                        <a:pt x="270" y="56"/>
                      </a:cubicBezTo>
                      <a:cubicBezTo>
                        <a:pt x="253" y="0"/>
                        <a:pt x="253" y="0"/>
                        <a:pt x="253" y="0"/>
                      </a:cubicBezTo>
                    </a:path>
                  </a:pathLst>
                </a:custGeom>
                <a:solidFill>
                  <a:srgbClr val="F0C49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95" name="Freeform 24"/>
                <p:cNvSpPr/>
                <p:nvPr/>
              </p:nvSpPr>
              <p:spPr bwMode="auto">
                <a:xfrm>
                  <a:off x="8955480" y="6126762"/>
                  <a:ext cx="455644" cy="144008"/>
                </a:xfrm>
                <a:custGeom>
                  <a:avLst/>
                  <a:gdLst>
                    <a:gd name="T0" fmla="*/ 243 w 253"/>
                    <a:gd name="T1" fmla="*/ 0 h 80"/>
                    <a:gd name="T2" fmla="*/ 75 w 253"/>
                    <a:gd name="T3" fmla="*/ 57 h 80"/>
                    <a:gd name="T4" fmla="*/ 48 w 253"/>
                    <a:gd name="T5" fmla="*/ 61 h 80"/>
                    <a:gd name="T6" fmla="*/ 0 w 253"/>
                    <a:gd name="T7" fmla="*/ 46 h 80"/>
                    <a:gd name="T8" fmla="*/ 0 w 253"/>
                    <a:gd name="T9" fmla="*/ 80 h 80"/>
                    <a:gd name="T10" fmla="*/ 164 w 253"/>
                    <a:gd name="T11" fmla="*/ 80 h 80"/>
                    <a:gd name="T12" fmla="*/ 253 w 253"/>
                    <a:gd name="T13" fmla="*/ 35 h 80"/>
                    <a:gd name="T14" fmla="*/ 243 w 253"/>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80">
                      <a:moveTo>
                        <a:pt x="243" y="0"/>
                      </a:moveTo>
                      <a:cubicBezTo>
                        <a:pt x="75" y="57"/>
                        <a:pt x="75" y="57"/>
                        <a:pt x="75" y="57"/>
                      </a:cubicBezTo>
                      <a:cubicBezTo>
                        <a:pt x="66" y="59"/>
                        <a:pt x="57" y="61"/>
                        <a:pt x="48" y="61"/>
                      </a:cubicBezTo>
                      <a:cubicBezTo>
                        <a:pt x="31" y="61"/>
                        <a:pt x="14" y="55"/>
                        <a:pt x="0" y="46"/>
                      </a:cubicBezTo>
                      <a:cubicBezTo>
                        <a:pt x="0" y="80"/>
                        <a:pt x="0" y="80"/>
                        <a:pt x="0" y="80"/>
                      </a:cubicBezTo>
                      <a:cubicBezTo>
                        <a:pt x="164" y="80"/>
                        <a:pt x="164" y="80"/>
                        <a:pt x="164" y="80"/>
                      </a:cubicBezTo>
                      <a:cubicBezTo>
                        <a:pt x="201" y="80"/>
                        <a:pt x="233" y="62"/>
                        <a:pt x="253" y="35"/>
                      </a:cubicBezTo>
                      <a:cubicBezTo>
                        <a:pt x="243" y="0"/>
                        <a:pt x="243" y="0"/>
                        <a:pt x="243" y="0"/>
                      </a:cubicBezTo>
                    </a:path>
                  </a:pathLst>
                </a:custGeom>
                <a:solidFill>
                  <a:srgbClr val="F0C49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96" name="Freeform 25"/>
                <p:cNvSpPr>
                  <a:spLocks noEditPoints="1"/>
                </p:cNvSpPr>
                <p:nvPr/>
              </p:nvSpPr>
              <p:spPr bwMode="auto">
                <a:xfrm>
                  <a:off x="8955480" y="5313766"/>
                  <a:ext cx="55622" cy="645368"/>
                </a:xfrm>
                <a:custGeom>
                  <a:avLst/>
                  <a:gdLst>
                    <a:gd name="T0" fmla="*/ 0 w 31"/>
                    <a:gd name="T1" fmla="*/ 336 h 358"/>
                    <a:gd name="T2" fmla="*/ 0 w 31"/>
                    <a:gd name="T3" fmla="*/ 358 h 358"/>
                    <a:gd name="T4" fmla="*/ 22 w 31"/>
                    <a:gd name="T5" fmla="*/ 348 h 358"/>
                    <a:gd name="T6" fmla="*/ 31 w 31"/>
                    <a:gd name="T7" fmla="*/ 345 h 358"/>
                    <a:gd name="T8" fmla="*/ 0 w 31"/>
                    <a:gd name="T9" fmla="*/ 336 h 358"/>
                    <a:gd name="T10" fmla="*/ 0 w 31"/>
                    <a:gd name="T11" fmla="*/ 169 h 358"/>
                    <a:gd name="T12" fmla="*/ 0 w 31"/>
                    <a:gd name="T13" fmla="*/ 186 h 358"/>
                    <a:gd name="T14" fmla="*/ 12 w 31"/>
                    <a:gd name="T15" fmla="*/ 181 h 358"/>
                    <a:gd name="T16" fmla="*/ 25 w 31"/>
                    <a:gd name="T17" fmla="*/ 177 h 358"/>
                    <a:gd name="T18" fmla="*/ 0 w 31"/>
                    <a:gd name="T19" fmla="*/ 169 h 358"/>
                    <a:gd name="T20" fmla="*/ 0 w 31"/>
                    <a:gd name="T21" fmla="*/ 0 h 358"/>
                    <a:gd name="T22" fmla="*/ 0 w 31"/>
                    <a:gd name="T23" fmla="*/ 18 h 358"/>
                    <a:gd name="T24" fmla="*/ 12 w 31"/>
                    <a:gd name="T25" fmla="*/ 14 h 358"/>
                    <a:gd name="T26" fmla="*/ 27 w 31"/>
                    <a:gd name="T27" fmla="*/ 9 h 358"/>
                    <a:gd name="T28" fmla="*/ 0 w 31"/>
                    <a:gd name="T2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58">
                      <a:moveTo>
                        <a:pt x="0" y="336"/>
                      </a:moveTo>
                      <a:cubicBezTo>
                        <a:pt x="0" y="358"/>
                        <a:pt x="0" y="358"/>
                        <a:pt x="0" y="358"/>
                      </a:cubicBezTo>
                      <a:cubicBezTo>
                        <a:pt x="7" y="354"/>
                        <a:pt x="14" y="350"/>
                        <a:pt x="22" y="348"/>
                      </a:cubicBezTo>
                      <a:cubicBezTo>
                        <a:pt x="31" y="345"/>
                        <a:pt x="31" y="345"/>
                        <a:pt x="31" y="345"/>
                      </a:cubicBezTo>
                      <a:cubicBezTo>
                        <a:pt x="20" y="344"/>
                        <a:pt x="10" y="341"/>
                        <a:pt x="0" y="336"/>
                      </a:cubicBezTo>
                      <a:moveTo>
                        <a:pt x="0" y="169"/>
                      </a:moveTo>
                      <a:cubicBezTo>
                        <a:pt x="0" y="186"/>
                        <a:pt x="0" y="186"/>
                        <a:pt x="0" y="186"/>
                      </a:cubicBezTo>
                      <a:cubicBezTo>
                        <a:pt x="4" y="184"/>
                        <a:pt x="8" y="182"/>
                        <a:pt x="12" y="181"/>
                      </a:cubicBezTo>
                      <a:cubicBezTo>
                        <a:pt x="25" y="177"/>
                        <a:pt x="25" y="177"/>
                        <a:pt x="25" y="177"/>
                      </a:cubicBezTo>
                      <a:cubicBezTo>
                        <a:pt x="16" y="175"/>
                        <a:pt x="8" y="173"/>
                        <a:pt x="0" y="169"/>
                      </a:cubicBezTo>
                      <a:moveTo>
                        <a:pt x="0" y="0"/>
                      </a:moveTo>
                      <a:cubicBezTo>
                        <a:pt x="0" y="18"/>
                        <a:pt x="0" y="18"/>
                        <a:pt x="0" y="18"/>
                      </a:cubicBezTo>
                      <a:cubicBezTo>
                        <a:pt x="4" y="17"/>
                        <a:pt x="8" y="15"/>
                        <a:pt x="12" y="14"/>
                      </a:cubicBezTo>
                      <a:cubicBezTo>
                        <a:pt x="27" y="9"/>
                        <a:pt x="27" y="9"/>
                        <a:pt x="27" y="9"/>
                      </a:cubicBezTo>
                      <a:cubicBezTo>
                        <a:pt x="18" y="7"/>
                        <a:pt x="9" y="4"/>
                        <a:pt x="0" y="0"/>
                      </a:cubicBezTo>
                    </a:path>
                  </a:pathLst>
                </a:custGeom>
                <a:solidFill>
                  <a:srgbClr val="1397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97" name="Freeform 26"/>
                <p:cNvSpPr>
                  <a:spLocks noEditPoints="1"/>
                </p:cNvSpPr>
                <p:nvPr/>
              </p:nvSpPr>
              <p:spPr bwMode="auto">
                <a:xfrm>
                  <a:off x="9465221" y="5885225"/>
                  <a:ext cx="172962" cy="410689"/>
                </a:xfrm>
                <a:custGeom>
                  <a:avLst/>
                  <a:gdLst>
                    <a:gd name="T0" fmla="*/ 63 w 96"/>
                    <a:gd name="T1" fmla="*/ 148 h 228"/>
                    <a:gd name="T2" fmla="*/ 0 w 96"/>
                    <a:gd name="T3" fmla="*/ 228 h 228"/>
                    <a:gd name="T4" fmla="*/ 63 w 96"/>
                    <a:gd name="T5" fmla="*/ 148 h 228"/>
                    <a:gd name="T6" fmla="*/ 63 w 96"/>
                    <a:gd name="T7" fmla="*/ 148 h 228"/>
                    <a:gd name="T8" fmla="*/ 63 w 96"/>
                    <a:gd name="T9" fmla="*/ 148 h 228"/>
                    <a:gd name="T10" fmla="*/ 63 w 96"/>
                    <a:gd name="T11" fmla="*/ 148 h 228"/>
                    <a:gd name="T12" fmla="*/ 63 w 96"/>
                    <a:gd name="T13" fmla="*/ 148 h 228"/>
                    <a:gd name="T14" fmla="*/ 63 w 96"/>
                    <a:gd name="T15" fmla="*/ 148 h 228"/>
                    <a:gd name="T16" fmla="*/ 63 w 96"/>
                    <a:gd name="T17" fmla="*/ 148 h 228"/>
                    <a:gd name="T18" fmla="*/ 96 w 96"/>
                    <a:gd name="T19" fmla="*/ 1 h 228"/>
                    <a:gd name="T20" fmla="*/ 96 w 96"/>
                    <a:gd name="T21" fmla="*/ 1 h 228"/>
                    <a:gd name="T22" fmla="*/ 96 w 96"/>
                    <a:gd name="T23" fmla="*/ 1 h 228"/>
                    <a:gd name="T24" fmla="*/ 96 w 96"/>
                    <a:gd name="T25" fmla="*/ 0 h 228"/>
                    <a:gd name="T26" fmla="*/ 96 w 96"/>
                    <a:gd name="T27" fmla="*/ 0 h 228"/>
                    <a:gd name="T28" fmla="*/ 96 w 96"/>
                    <a:gd name="T29" fmla="*/ 0 h 228"/>
                    <a:gd name="T30" fmla="*/ 96 w 96"/>
                    <a:gd name="T31" fmla="*/ 0 h 228"/>
                    <a:gd name="T32" fmla="*/ 96 w 96"/>
                    <a:gd name="T33" fmla="*/ 0 h 228"/>
                    <a:gd name="T34" fmla="*/ 96 w 96"/>
                    <a:gd name="T35" fmla="*/ 0 h 228"/>
                    <a:gd name="T36" fmla="*/ 96 w 96"/>
                    <a:gd name="T37" fmla="*/ 0 h 228"/>
                    <a:gd name="T38" fmla="*/ 96 w 96"/>
                    <a:gd name="T39" fmla="*/ 0 h 228"/>
                    <a:gd name="T40" fmla="*/ 96 w 96"/>
                    <a:gd name="T41" fmla="*/ 0 h 228"/>
                    <a:gd name="T42" fmla="*/ 96 w 96"/>
                    <a:gd name="T43" fmla="*/ 0 h 228"/>
                    <a:gd name="T44" fmla="*/ 96 w 96"/>
                    <a:gd name="T45" fmla="*/ 0 h 228"/>
                    <a:gd name="T46" fmla="*/ 96 w 96"/>
                    <a:gd name="T47" fmla="*/ 0 h 228"/>
                    <a:gd name="T48" fmla="*/ 96 w 96"/>
                    <a:gd name="T4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228">
                      <a:moveTo>
                        <a:pt x="63" y="148"/>
                      </a:moveTo>
                      <a:cubicBezTo>
                        <a:pt x="40" y="184"/>
                        <a:pt x="13" y="213"/>
                        <a:pt x="0" y="228"/>
                      </a:cubicBezTo>
                      <a:cubicBezTo>
                        <a:pt x="13" y="213"/>
                        <a:pt x="40" y="184"/>
                        <a:pt x="63" y="148"/>
                      </a:cubicBezTo>
                      <a:moveTo>
                        <a:pt x="63" y="148"/>
                      </a:moveTo>
                      <a:cubicBezTo>
                        <a:pt x="63" y="148"/>
                        <a:pt x="63" y="148"/>
                        <a:pt x="63" y="148"/>
                      </a:cubicBezTo>
                      <a:cubicBezTo>
                        <a:pt x="63" y="148"/>
                        <a:pt x="63" y="148"/>
                        <a:pt x="63" y="148"/>
                      </a:cubicBezTo>
                      <a:moveTo>
                        <a:pt x="63" y="148"/>
                      </a:moveTo>
                      <a:cubicBezTo>
                        <a:pt x="63" y="148"/>
                        <a:pt x="63" y="148"/>
                        <a:pt x="63" y="148"/>
                      </a:cubicBezTo>
                      <a:cubicBezTo>
                        <a:pt x="63" y="148"/>
                        <a:pt x="63" y="148"/>
                        <a:pt x="63" y="148"/>
                      </a:cubicBezTo>
                      <a:moveTo>
                        <a:pt x="96" y="1"/>
                      </a:moveTo>
                      <a:cubicBezTo>
                        <a:pt x="96" y="1"/>
                        <a:pt x="96" y="1"/>
                        <a:pt x="96" y="1"/>
                      </a:cubicBezTo>
                      <a:cubicBezTo>
                        <a:pt x="96" y="1"/>
                        <a:pt x="96" y="1"/>
                        <a:pt x="96" y="1"/>
                      </a:cubicBezTo>
                      <a:moveTo>
                        <a:pt x="96" y="0"/>
                      </a:moveTo>
                      <a:cubicBezTo>
                        <a:pt x="96" y="0"/>
                        <a:pt x="96" y="0"/>
                        <a:pt x="96" y="0"/>
                      </a:cubicBezTo>
                      <a:cubicBezTo>
                        <a:pt x="96" y="0"/>
                        <a:pt x="96" y="0"/>
                        <a:pt x="96" y="0"/>
                      </a:cubicBezTo>
                      <a:moveTo>
                        <a:pt x="96" y="0"/>
                      </a:moveTo>
                      <a:cubicBezTo>
                        <a:pt x="96" y="0"/>
                        <a:pt x="96" y="0"/>
                        <a:pt x="96" y="0"/>
                      </a:cubicBezTo>
                      <a:cubicBezTo>
                        <a:pt x="96" y="0"/>
                        <a:pt x="96" y="0"/>
                        <a:pt x="96" y="0"/>
                      </a:cubicBezTo>
                      <a:moveTo>
                        <a:pt x="96" y="0"/>
                      </a:moveTo>
                      <a:cubicBezTo>
                        <a:pt x="96" y="0"/>
                        <a:pt x="96" y="0"/>
                        <a:pt x="96" y="0"/>
                      </a:cubicBezTo>
                      <a:cubicBezTo>
                        <a:pt x="96" y="0"/>
                        <a:pt x="96" y="0"/>
                        <a:pt x="96" y="0"/>
                      </a:cubicBezTo>
                      <a:moveTo>
                        <a:pt x="96" y="0"/>
                      </a:moveTo>
                      <a:cubicBezTo>
                        <a:pt x="96" y="0"/>
                        <a:pt x="96" y="0"/>
                        <a:pt x="96" y="0"/>
                      </a:cubicBezTo>
                      <a:cubicBezTo>
                        <a:pt x="96" y="0"/>
                        <a:pt x="96" y="0"/>
                        <a:pt x="96" y="0"/>
                      </a:cubicBezTo>
                      <a:cubicBezTo>
                        <a:pt x="96" y="0"/>
                        <a:pt x="96" y="0"/>
                        <a:pt x="96" y="0"/>
                      </a:cubicBezTo>
                    </a:path>
                  </a:pathLst>
                </a:custGeom>
                <a:solidFill>
                  <a:srgbClr val="FBE6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98" name="Freeform 27"/>
                <p:cNvSpPr>
                  <a:spLocks noEditPoints="1"/>
                </p:cNvSpPr>
                <p:nvPr/>
              </p:nvSpPr>
              <p:spPr bwMode="auto">
                <a:xfrm>
                  <a:off x="9393599" y="5834175"/>
                  <a:ext cx="277348" cy="477740"/>
                </a:xfrm>
                <a:custGeom>
                  <a:avLst/>
                  <a:gdLst>
                    <a:gd name="T0" fmla="*/ 136 w 154"/>
                    <a:gd name="T1" fmla="*/ 28 h 265"/>
                    <a:gd name="T2" fmla="*/ 141 w 154"/>
                    <a:gd name="T3" fmla="*/ 55 h 265"/>
                    <a:gd name="T4" fmla="*/ 83 w 154"/>
                    <a:gd name="T5" fmla="*/ 135 h 265"/>
                    <a:gd name="T6" fmla="*/ 0 w 154"/>
                    <a:gd name="T7" fmla="*/ 162 h 265"/>
                    <a:gd name="T8" fmla="*/ 10 w 154"/>
                    <a:gd name="T9" fmla="*/ 197 h 265"/>
                    <a:gd name="T10" fmla="*/ 27 w 154"/>
                    <a:gd name="T11" fmla="*/ 253 h 265"/>
                    <a:gd name="T12" fmla="*/ 30 w 154"/>
                    <a:gd name="T13" fmla="*/ 265 h 265"/>
                    <a:gd name="T14" fmla="*/ 31 w 154"/>
                    <a:gd name="T15" fmla="*/ 265 h 265"/>
                    <a:gd name="T16" fmla="*/ 31 w 154"/>
                    <a:gd name="T17" fmla="*/ 265 h 265"/>
                    <a:gd name="T18" fmla="*/ 40 w 154"/>
                    <a:gd name="T19" fmla="*/ 256 h 265"/>
                    <a:gd name="T20" fmla="*/ 103 w 154"/>
                    <a:gd name="T21" fmla="*/ 176 h 265"/>
                    <a:gd name="T22" fmla="*/ 103 w 154"/>
                    <a:gd name="T23" fmla="*/ 176 h 265"/>
                    <a:gd name="T24" fmla="*/ 103 w 154"/>
                    <a:gd name="T25" fmla="*/ 176 h 265"/>
                    <a:gd name="T26" fmla="*/ 103 w 154"/>
                    <a:gd name="T27" fmla="*/ 176 h 265"/>
                    <a:gd name="T28" fmla="*/ 103 w 154"/>
                    <a:gd name="T29" fmla="*/ 176 h 265"/>
                    <a:gd name="T30" fmla="*/ 136 w 154"/>
                    <a:gd name="T31" fmla="*/ 29 h 265"/>
                    <a:gd name="T32" fmla="*/ 136 w 154"/>
                    <a:gd name="T33" fmla="*/ 29 h 265"/>
                    <a:gd name="T34" fmla="*/ 136 w 154"/>
                    <a:gd name="T35" fmla="*/ 28 h 265"/>
                    <a:gd name="T36" fmla="*/ 136 w 154"/>
                    <a:gd name="T37" fmla="*/ 28 h 265"/>
                    <a:gd name="T38" fmla="*/ 136 w 154"/>
                    <a:gd name="T39" fmla="*/ 28 h 265"/>
                    <a:gd name="T40" fmla="*/ 136 w 154"/>
                    <a:gd name="T41" fmla="*/ 28 h 265"/>
                    <a:gd name="T42" fmla="*/ 136 w 154"/>
                    <a:gd name="T43" fmla="*/ 28 h 265"/>
                    <a:gd name="T44" fmla="*/ 136 w 154"/>
                    <a:gd name="T45" fmla="*/ 28 h 265"/>
                    <a:gd name="T46" fmla="*/ 136 w 154"/>
                    <a:gd name="T47" fmla="*/ 28 h 265"/>
                    <a:gd name="T48" fmla="*/ 136 w 154"/>
                    <a:gd name="T49" fmla="*/ 28 h 265"/>
                    <a:gd name="T50" fmla="*/ 121 w 154"/>
                    <a:gd name="T51" fmla="*/ 0 h 265"/>
                    <a:gd name="T52" fmla="*/ 124 w 154"/>
                    <a:gd name="T53" fmla="*/ 4 h 265"/>
                    <a:gd name="T54" fmla="*/ 121 w 154"/>
                    <a:gd name="T5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265">
                      <a:moveTo>
                        <a:pt x="136" y="28"/>
                      </a:moveTo>
                      <a:cubicBezTo>
                        <a:pt x="139" y="37"/>
                        <a:pt x="141" y="46"/>
                        <a:pt x="141" y="55"/>
                      </a:cubicBezTo>
                      <a:cubicBezTo>
                        <a:pt x="141" y="90"/>
                        <a:pt x="118" y="123"/>
                        <a:pt x="83" y="135"/>
                      </a:cubicBezTo>
                      <a:cubicBezTo>
                        <a:pt x="0" y="162"/>
                        <a:pt x="0" y="162"/>
                        <a:pt x="0" y="162"/>
                      </a:cubicBezTo>
                      <a:cubicBezTo>
                        <a:pt x="10" y="197"/>
                        <a:pt x="10" y="197"/>
                        <a:pt x="10" y="197"/>
                      </a:cubicBezTo>
                      <a:cubicBezTo>
                        <a:pt x="27" y="253"/>
                        <a:pt x="27" y="253"/>
                        <a:pt x="27" y="253"/>
                      </a:cubicBezTo>
                      <a:cubicBezTo>
                        <a:pt x="30" y="265"/>
                        <a:pt x="30" y="265"/>
                        <a:pt x="30" y="265"/>
                      </a:cubicBezTo>
                      <a:cubicBezTo>
                        <a:pt x="30" y="265"/>
                        <a:pt x="31" y="265"/>
                        <a:pt x="31" y="265"/>
                      </a:cubicBezTo>
                      <a:cubicBezTo>
                        <a:pt x="31" y="265"/>
                        <a:pt x="31" y="265"/>
                        <a:pt x="31" y="265"/>
                      </a:cubicBezTo>
                      <a:cubicBezTo>
                        <a:pt x="32" y="264"/>
                        <a:pt x="35" y="260"/>
                        <a:pt x="40" y="256"/>
                      </a:cubicBezTo>
                      <a:cubicBezTo>
                        <a:pt x="53" y="241"/>
                        <a:pt x="80" y="212"/>
                        <a:pt x="103" y="176"/>
                      </a:cubicBezTo>
                      <a:cubicBezTo>
                        <a:pt x="103" y="176"/>
                        <a:pt x="103" y="176"/>
                        <a:pt x="103" y="176"/>
                      </a:cubicBezTo>
                      <a:cubicBezTo>
                        <a:pt x="103" y="176"/>
                        <a:pt x="103" y="176"/>
                        <a:pt x="103" y="176"/>
                      </a:cubicBezTo>
                      <a:cubicBezTo>
                        <a:pt x="103" y="176"/>
                        <a:pt x="103" y="176"/>
                        <a:pt x="103" y="176"/>
                      </a:cubicBezTo>
                      <a:cubicBezTo>
                        <a:pt x="103" y="176"/>
                        <a:pt x="103" y="176"/>
                        <a:pt x="103" y="176"/>
                      </a:cubicBezTo>
                      <a:cubicBezTo>
                        <a:pt x="131" y="130"/>
                        <a:pt x="154" y="75"/>
                        <a:pt x="136" y="29"/>
                      </a:cubicBezTo>
                      <a:cubicBezTo>
                        <a:pt x="136" y="29"/>
                        <a:pt x="136" y="29"/>
                        <a:pt x="136" y="29"/>
                      </a:cubicBezTo>
                      <a:cubicBezTo>
                        <a:pt x="136" y="29"/>
                        <a:pt x="136" y="29"/>
                        <a:pt x="136" y="28"/>
                      </a:cubicBezTo>
                      <a:cubicBezTo>
                        <a:pt x="136" y="28"/>
                        <a:pt x="136" y="28"/>
                        <a:pt x="136" y="28"/>
                      </a:cubicBezTo>
                      <a:cubicBezTo>
                        <a:pt x="136" y="28"/>
                        <a:pt x="136" y="28"/>
                        <a:pt x="136" y="28"/>
                      </a:cubicBezTo>
                      <a:cubicBezTo>
                        <a:pt x="136" y="28"/>
                        <a:pt x="136" y="28"/>
                        <a:pt x="136" y="28"/>
                      </a:cubicBezTo>
                      <a:cubicBezTo>
                        <a:pt x="136" y="28"/>
                        <a:pt x="136" y="28"/>
                        <a:pt x="136" y="28"/>
                      </a:cubicBezTo>
                      <a:cubicBezTo>
                        <a:pt x="136" y="28"/>
                        <a:pt x="136" y="28"/>
                        <a:pt x="136" y="28"/>
                      </a:cubicBezTo>
                      <a:cubicBezTo>
                        <a:pt x="136" y="28"/>
                        <a:pt x="136" y="28"/>
                        <a:pt x="136" y="28"/>
                      </a:cubicBezTo>
                      <a:cubicBezTo>
                        <a:pt x="136" y="28"/>
                        <a:pt x="136" y="28"/>
                        <a:pt x="136" y="28"/>
                      </a:cubicBezTo>
                      <a:moveTo>
                        <a:pt x="121" y="0"/>
                      </a:moveTo>
                      <a:cubicBezTo>
                        <a:pt x="122" y="2"/>
                        <a:pt x="123" y="3"/>
                        <a:pt x="124" y="4"/>
                      </a:cubicBezTo>
                      <a:cubicBezTo>
                        <a:pt x="123" y="3"/>
                        <a:pt x="122" y="2"/>
                        <a:pt x="121" y="0"/>
                      </a:cubicBezTo>
                    </a:path>
                  </a:pathLst>
                </a:custGeom>
                <a:solidFill>
                  <a:srgbClr val="F0C49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99" name="Freeform 28"/>
                <p:cNvSpPr/>
                <p:nvPr/>
              </p:nvSpPr>
              <p:spPr bwMode="auto">
                <a:xfrm>
                  <a:off x="8854142" y="4858123"/>
                  <a:ext cx="793185" cy="491454"/>
                </a:xfrm>
                <a:custGeom>
                  <a:avLst/>
                  <a:gdLst>
                    <a:gd name="T0" fmla="*/ 425 w 440"/>
                    <a:gd name="T1" fmla="*/ 67 h 273"/>
                    <a:gd name="T2" fmla="*/ 372 w 440"/>
                    <a:gd name="T3" fmla="*/ 174 h 273"/>
                    <a:gd name="T4" fmla="*/ 121 w 440"/>
                    <a:gd name="T5" fmla="*/ 258 h 273"/>
                    <a:gd name="T6" fmla="*/ 15 w 440"/>
                    <a:gd name="T7" fmla="*/ 205 h 273"/>
                    <a:gd name="T8" fmla="*/ 68 w 440"/>
                    <a:gd name="T9" fmla="*/ 98 h 273"/>
                    <a:gd name="T10" fmla="*/ 319 w 440"/>
                    <a:gd name="T11" fmla="*/ 14 h 273"/>
                    <a:gd name="T12" fmla="*/ 425 w 440"/>
                    <a:gd name="T13" fmla="*/ 67 h 273"/>
                  </a:gdLst>
                  <a:ahLst/>
                  <a:cxnLst>
                    <a:cxn ang="0">
                      <a:pos x="T0" y="T1"/>
                    </a:cxn>
                    <a:cxn ang="0">
                      <a:pos x="T2" y="T3"/>
                    </a:cxn>
                    <a:cxn ang="0">
                      <a:pos x="T4" y="T5"/>
                    </a:cxn>
                    <a:cxn ang="0">
                      <a:pos x="T6" y="T7"/>
                    </a:cxn>
                    <a:cxn ang="0">
                      <a:pos x="T8" y="T9"/>
                    </a:cxn>
                    <a:cxn ang="0">
                      <a:pos x="T10" y="T11"/>
                    </a:cxn>
                    <a:cxn ang="0">
                      <a:pos x="T12" y="T13"/>
                    </a:cxn>
                  </a:cxnLst>
                  <a:rect l="0" t="0" r="r" b="b"/>
                  <a:pathLst>
                    <a:path w="440" h="273">
                      <a:moveTo>
                        <a:pt x="425" y="67"/>
                      </a:moveTo>
                      <a:cubicBezTo>
                        <a:pt x="440" y="112"/>
                        <a:pt x="416" y="159"/>
                        <a:pt x="372" y="174"/>
                      </a:cubicBezTo>
                      <a:cubicBezTo>
                        <a:pt x="121" y="258"/>
                        <a:pt x="121" y="258"/>
                        <a:pt x="121" y="258"/>
                      </a:cubicBezTo>
                      <a:cubicBezTo>
                        <a:pt x="77" y="273"/>
                        <a:pt x="29" y="249"/>
                        <a:pt x="15" y="205"/>
                      </a:cubicBezTo>
                      <a:cubicBezTo>
                        <a:pt x="0" y="161"/>
                        <a:pt x="24" y="113"/>
                        <a:pt x="68" y="98"/>
                      </a:cubicBezTo>
                      <a:cubicBezTo>
                        <a:pt x="319" y="14"/>
                        <a:pt x="319" y="14"/>
                        <a:pt x="319" y="14"/>
                      </a:cubicBezTo>
                      <a:cubicBezTo>
                        <a:pt x="363" y="0"/>
                        <a:pt x="410" y="23"/>
                        <a:pt x="425" y="67"/>
                      </a:cubicBezTo>
                    </a:path>
                  </a:pathLst>
                </a:custGeom>
                <a:solidFill>
                  <a:srgbClr val="F1AC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00" name="Freeform 29"/>
                <p:cNvSpPr/>
                <p:nvPr/>
              </p:nvSpPr>
              <p:spPr bwMode="auto">
                <a:xfrm>
                  <a:off x="8854142" y="5160615"/>
                  <a:ext cx="793185" cy="492217"/>
                </a:xfrm>
                <a:custGeom>
                  <a:avLst/>
                  <a:gdLst>
                    <a:gd name="T0" fmla="*/ 425 w 440"/>
                    <a:gd name="T1" fmla="*/ 68 h 273"/>
                    <a:gd name="T2" fmla="*/ 372 w 440"/>
                    <a:gd name="T3" fmla="*/ 174 h 273"/>
                    <a:gd name="T4" fmla="*/ 121 w 440"/>
                    <a:gd name="T5" fmla="*/ 258 h 273"/>
                    <a:gd name="T6" fmla="*/ 15 w 440"/>
                    <a:gd name="T7" fmla="*/ 205 h 273"/>
                    <a:gd name="T8" fmla="*/ 68 w 440"/>
                    <a:gd name="T9" fmla="*/ 99 h 273"/>
                    <a:gd name="T10" fmla="*/ 319 w 440"/>
                    <a:gd name="T11" fmla="*/ 15 h 273"/>
                    <a:gd name="T12" fmla="*/ 425 w 440"/>
                    <a:gd name="T13" fmla="*/ 68 h 273"/>
                  </a:gdLst>
                  <a:ahLst/>
                  <a:cxnLst>
                    <a:cxn ang="0">
                      <a:pos x="T0" y="T1"/>
                    </a:cxn>
                    <a:cxn ang="0">
                      <a:pos x="T2" y="T3"/>
                    </a:cxn>
                    <a:cxn ang="0">
                      <a:pos x="T4" y="T5"/>
                    </a:cxn>
                    <a:cxn ang="0">
                      <a:pos x="T6" y="T7"/>
                    </a:cxn>
                    <a:cxn ang="0">
                      <a:pos x="T8" y="T9"/>
                    </a:cxn>
                    <a:cxn ang="0">
                      <a:pos x="T10" y="T11"/>
                    </a:cxn>
                    <a:cxn ang="0">
                      <a:pos x="T12" y="T13"/>
                    </a:cxn>
                  </a:cxnLst>
                  <a:rect l="0" t="0" r="r" b="b"/>
                  <a:pathLst>
                    <a:path w="440" h="273">
                      <a:moveTo>
                        <a:pt x="425" y="68"/>
                      </a:moveTo>
                      <a:cubicBezTo>
                        <a:pt x="440" y="112"/>
                        <a:pt x="416" y="160"/>
                        <a:pt x="372" y="174"/>
                      </a:cubicBezTo>
                      <a:cubicBezTo>
                        <a:pt x="121" y="258"/>
                        <a:pt x="121" y="258"/>
                        <a:pt x="121" y="258"/>
                      </a:cubicBezTo>
                      <a:cubicBezTo>
                        <a:pt x="77" y="273"/>
                        <a:pt x="29" y="249"/>
                        <a:pt x="15" y="205"/>
                      </a:cubicBezTo>
                      <a:cubicBezTo>
                        <a:pt x="0" y="161"/>
                        <a:pt x="24" y="113"/>
                        <a:pt x="68" y="99"/>
                      </a:cubicBezTo>
                      <a:cubicBezTo>
                        <a:pt x="319" y="15"/>
                        <a:pt x="319" y="15"/>
                        <a:pt x="319" y="15"/>
                      </a:cubicBezTo>
                      <a:cubicBezTo>
                        <a:pt x="363" y="0"/>
                        <a:pt x="410" y="24"/>
                        <a:pt x="425" y="68"/>
                      </a:cubicBezTo>
                    </a:path>
                  </a:pathLst>
                </a:custGeom>
                <a:solidFill>
                  <a:srgbClr val="F1AC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01" name="Freeform 30"/>
                <p:cNvSpPr/>
                <p:nvPr/>
              </p:nvSpPr>
              <p:spPr bwMode="auto">
                <a:xfrm>
                  <a:off x="8872428" y="5762552"/>
                  <a:ext cx="793185" cy="492217"/>
                </a:xfrm>
                <a:custGeom>
                  <a:avLst/>
                  <a:gdLst>
                    <a:gd name="T0" fmla="*/ 425 w 440"/>
                    <a:gd name="T1" fmla="*/ 68 h 273"/>
                    <a:gd name="T2" fmla="*/ 372 w 440"/>
                    <a:gd name="T3" fmla="*/ 175 h 273"/>
                    <a:gd name="T4" fmla="*/ 121 w 440"/>
                    <a:gd name="T5" fmla="*/ 259 h 273"/>
                    <a:gd name="T6" fmla="*/ 15 w 440"/>
                    <a:gd name="T7" fmla="*/ 205 h 273"/>
                    <a:gd name="T8" fmla="*/ 68 w 440"/>
                    <a:gd name="T9" fmla="*/ 99 h 273"/>
                    <a:gd name="T10" fmla="*/ 319 w 440"/>
                    <a:gd name="T11" fmla="*/ 15 h 273"/>
                    <a:gd name="T12" fmla="*/ 425 w 440"/>
                    <a:gd name="T13" fmla="*/ 68 h 273"/>
                  </a:gdLst>
                  <a:ahLst/>
                  <a:cxnLst>
                    <a:cxn ang="0">
                      <a:pos x="T0" y="T1"/>
                    </a:cxn>
                    <a:cxn ang="0">
                      <a:pos x="T2" y="T3"/>
                    </a:cxn>
                    <a:cxn ang="0">
                      <a:pos x="T4" y="T5"/>
                    </a:cxn>
                    <a:cxn ang="0">
                      <a:pos x="T6" y="T7"/>
                    </a:cxn>
                    <a:cxn ang="0">
                      <a:pos x="T8" y="T9"/>
                    </a:cxn>
                    <a:cxn ang="0">
                      <a:pos x="T10" y="T11"/>
                    </a:cxn>
                    <a:cxn ang="0">
                      <a:pos x="T12" y="T13"/>
                    </a:cxn>
                  </a:cxnLst>
                  <a:rect l="0" t="0" r="r" b="b"/>
                  <a:pathLst>
                    <a:path w="440" h="273">
                      <a:moveTo>
                        <a:pt x="425" y="68"/>
                      </a:moveTo>
                      <a:cubicBezTo>
                        <a:pt x="440" y="112"/>
                        <a:pt x="416" y="160"/>
                        <a:pt x="372" y="175"/>
                      </a:cubicBezTo>
                      <a:cubicBezTo>
                        <a:pt x="121" y="259"/>
                        <a:pt x="121" y="259"/>
                        <a:pt x="121" y="259"/>
                      </a:cubicBezTo>
                      <a:cubicBezTo>
                        <a:pt x="77" y="273"/>
                        <a:pt x="29" y="249"/>
                        <a:pt x="15" y="205"/>
                      </a:cubicBezTo>
                      <a:cubicBezTo>
                        <a:pt x="0" y="161"/>
                        <a:pt x="24" y="114"/>
                        <a:pt x="68" y="99"/>
                      </a:cubicBezTo>
                      <a:cubicBezTo>
                        <a:pt x="319" y="15"/>
                        <a:pt x="319" y="15"/>
                        <a:pt x="319" y="15"/>
                      </a:cubicBezTo>
                      <a:cubicBezTo>
                        <a:pt x="363" y="0"/>
                        <a:pt x="410" y="24"/>
                        <a:pt x="425" y="68"/>
                      </a:cubicBezTo>
                    </a:path>
                  </a:pathLst>
                </a:custGeom>
                <a:solidFill>
                  <a:srgbClr val="F1AC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02" name="Freeform 31"/>
                <p:cNvSpPr/>
                <p:nvPr/>
              </p:nvSpPr>
              <p:spPr bwMode="auto">
                <a:xfrm>
                  <a:off x="8854142" y="5461584"/>
                  <a:ext cx="793185" cy="493741"/>
                </a:xfrm>
                <a:custGeom>
                  <a:avLst/>
                  <a:gdLst>
                    <a:gd name="T0" fmla="*/ 425 w 440"/>
                    <a:gd name="T1" fmla="*/ 68 h 274"/>
                    <a:gd name="T2" fmla="*/ 372 w 440"/>
                    <a:gd name="T3" fmla="*/ 175 h 274"/>
                    <a:gd name="T4" fmla="*/ 121 w 440"/>
                    <a:gd name="T5" fmla="*/ 259 h 274"/>
                    <a:gd name="T6" fmla="*/ 15 w 440"/>
                    <a:gd name="T7" fmla="*/ 206 h 274"/>
                    <a:gd name="T8" fmla="*/ 68 w 440"/>
                    <a:gd name="T9" fmla="*/ 99 h 274"/>
                    <a:gd name="T10" fmla="*/ 319 w 440"/>
                    <a:gd name="T11" fmla="*/ 15 h 274"/>
                    <a:gd name="T12" fmla="*/ 425 w 440"/>
                    <a:gd name="T13" fmla="*/ 68 h 274"/>
                  </a:gdLst>
                  <a:ahLst/>
                  <a:cxnLst>
                    <a:cxn ang="0">
                      <a:pos x="T0" y="T1"/>
                    </a:cxn>
                    <a:cxn ang="0">
                      <a:pos x="T2" y="T3"/>
                    </a:cxn>
                    <a:cxn ang="0">
                      <a:pos x="T4" y="T5"/>
                    </a:cxn>
                    <a:cxn ang="0">
                      <a:pos x="T6" y="T7"/>
                    </a:cxn>
                    <a:cxn ang="0">
                      <a:pos x="T8" y="T9"/>
                    </a:cxn>
                    <a:cxn ang="0">
                      <a:pos x="T10" y="T11"/>
                    </a:cxn>
                    <a:cxn ang="0">
                      <a:pos x="T12" y="T13"/>
                    </a:cxn>
                  </a:cxnLst>
                  <a:rect l="0" t="0" r="r" b="b"/>
                  <a:pathLst>
                    <a:path w="440" h="274">
                      <a:moveTo>
                        <a:pt x="425" y="68"/>
                      </a:moveTo>
                      <a:cubicBezTo>
                        <a:pt x="440" y="112"/>
                        <a:pt x="416" y="160"/>
                        <a:pt x="372" y="175"/>
                      </a:cubicBezTo>
                      <a:cubicBezTo>
                        <a:pt x="121" y="259"/>
                        <a:pt x="121" y="259"/>
                        <a:pt x="121" y="259"/>
                      </a:cubicBezTo>
                      <a:cubicBezTo>
                        <a:pt x="77" y="274"/>
                        <a:pt x="29" y="250"/>
                        <a:pt x="15" y="206"/>
                      </a:cubicBezTo>
                      <a:cubicBezTo>
                        <a:pt x="0" y="162"/>
                        <a:pt x="24" y="114"/>
                        <a:pt x="68" y="99"/>
                      </a:cubicBezTo>
                      <a:cubicBezTo>
                        <a:pt x="319" y="15"/>
                        <a:pt x="319" y="15"/>
                        <a:pt x="319" y="15"/>
                      </a:cubicBezTo>
                      <a:cubicBezTo>
                        <a:pt x="363" y="0"/>
                        <a:pt x="410" y="24"/>
                        <a:pt x="425" y="68"/>
                      </a:cubicBezTo>
                    </a:path>
                  </a:pathLst>
                </a:custGeom>
                <a:solidFill>
                  <a:srgbClr val="F1AC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03" name="Freeform 32"/>
                <p:cNvSpPr/>
                <p:nvPr/>
              </p:nvSpPr>
              <p:spPr bwMode="auto">
                <a:xfrm>
                  <a:off x="8872428" y="4875648"/>
                  <a:ext cx="756612" cy="454119"/>
                </a:xfrm>
                <a:custGeom>
                  <a:avLst/>
                  <a:gdLst>
                    <a:gd name="T0" fmla="*/ 335 w 420"/>
                    <a:gd name="T1" fmla="*/ 0 h 252"/>
                    <a:gd name="T2" fmla="*/ 309 w 420"/>
                    <a:gd name="T3" fmla="*/ 4 h 252"/>
                    <a:gd name="T4" fmla="*/ 145 w 420"/>
                    <a:gd name="T5" fmla="*/ 59 h 252"/>
                    <a:gd name="T6" fmla="*/ 58 w 420"/>
                    <a:gd name="T7" fmla="*/ 88 h 252"/>
                    <a:gd name="T8" fmla="*/ 11 w 420"/>
                    <a:gd name="T9" fmla="*/ 126 h 252"/>
                    <a:gd name="T10" fmla="*/ 0 w 420"/>
                    <a:gd name="T11" fmla="*/ 168 h 252"/>
                    <a:gd name="T12" fmla="*/ 5 w 420"/>
                    <a:gd name="T13" fmla="*/ 195 h 252"/>
                    <a:gd name="T14" fmla="*/ 73 w 420"/>
                    <a:gd name="T15" fmla="*/ 252 h 252"/>
                    <a:gd name="T16" fmla="*/ 309 w 420"/>
                    <a:gd name="T17" fmla="*/ 173 h 252"/>
                    <a:gd name="T18" fmla="*/ 335 w 420"/>
                    <a:gd name="T19" fmla="*/ 168 h 252"/>
                    <a:gd name="T20" fmla="*/ 347 w 420"/>
                    <a:gd name="T21" fmla="*/ 169 h 252"/>
                    <a:gd name="T22" fmla="*/ 362 w 420"/>
                    <a:gd name="T23" fmla="*/ 164 h 252"/>
                    <a:gd name="T24" fmla="*/ 420 w 420"/>
                    <a:gd name="T25" fmla="*/ 84 h 252"/>
                    <a:gd name="T26" fmla="*/ 415 w 420"/>
                    <a:gd name="T27" fmla="*/ 57 h 252"/>
                    <a:gd name="T28" fmla="*/ 335 w 42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252">
                      <a:moveTo>
                        <a:pt x="335" y="0"/>
                      </a:moveTo>
                      <a:cubicBezTo>
                        <a:pt x="326" y="0"/>
                        <a:pt x="317" y="1"/>
                        <a:pt x="309" y="4"/>
                      </a:cubicBezTo>
                      <a:cubicBezTo>
                        <a:pt x="145" y="59"/>
                        <a:pt x="145" y="59"/>
                        <a:pt x="145" y="59"/>
                      </a:cubicBezTo>
                      <a:cubicBezTo>
                        <a:pt x="58" y="88"/>
                        <a:pt x="58" y="88"/>
                        <a:pt x="58" y="88"/>
                      </a:cubicBezTo>
                      <a:cubicBezTo>
                        <a:pt x="37" y="95"/>
                        <a:pt x="21" y="109"/>
                        <a:pt x="11" y="126"/>
                      </a:cubicBezTo>
                      <a:cubicBezTo>
                        <a:pt x="4" y="139"/>
                        <a:pt x="0" y="153"/>
                        <a:pt x="0" y="168"/>
                      </a:cubicBezTo>
                      <a:cubicBezTo>
                        <a:pt x="0" y="177"/>
                        <a:pt x="2" y="186"/>
                        <a:pt x="5" y="195"/>
                      </a:cubicBezTo>
                      <a:cubicBezTo>
                        <a:pt x="15" y="226"/>
                        <a:pt x="42" y="247"/>
                        <a:pt x="73" y="252"/>
                      </a:cubicBezTo>
                      <a:cubicBezTo>
                        <a:pt x="309" y="173"/>
                        <a:pt x="309" y="173"/>
                        <a:pt x="309" y="173"/>
                      </a:cubicBezTo>
                      <a:cubicBezTo>
                        <a:pt x="317" y="170"/>
                        <a:pt x="326" y="168"/>
                        <a:pt x="335" y="168"/>
                      </a:cubicBezTo>
                      <a:cubicBezTo>
                        <a:pt x="339" y="168"/>
                        <a:pt x="343" y="169"/>
                        <a:pt x="347" y="169"/>
                      </a:cubicBezTo>
                      <a:cubicBezTo>
                        <a:pt x="362" y="164"/>
                        <a:pt x="362" y="164"/>
                        <a:pt x="362" y="164"/>
                      </a:cubicBezTo>
                      <a:cubicBezTo>
                        <a:pt x="397" y="152"/>
                        <a:pt x="420" y="119"/>
                        <a:pt x="420" y="84"/>
                      </a:cubicBezTo>
                      <a:cubicBezTo>
                        <a:pt x="420" y="75"/>
                        <a:pt x="418" y="66"/>
                        <a:pt x="415" y="57"/>
                      </a:cubicBezTo>
                      <a:cubicBezTo>
                        <a:pt x="403" y="22"/>
                        <a:pt x="371" y="0"/>
                        <a:pt x="335" y="0"/>
                      </a:cubicBezTo>
                    </a:path>
                  </a:pathLst>
                </a:custGeom>
                <a:solidFill>
                  <a:srgbClr val="FDCF9D"/>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04" name="Freeform 33"/>
                <p:cNvSpPr/>
                <p:nvPr/>
              </p:nvSpPr>
              <p:spPr bwMode="auto">
                <a:xfrm>
                  <a:off x="8872428" y="5180426"/>
                  <a:ext cx="756612" cy="452596"/>
                </a:xfrm>
                <a:custGeom>
                  <a:avLst/>
                  <a:gdLst>
                    <a:gd name="T0" fmla="*/ 347 w 420"/>
                    <a:gd name="T1" fmla="*/ 0 h 251"/>
                    <a:gd name="T2" fmla="*/ 111 w 420"/>
                    <a:gd name="T3" fmla="*/ 79 h 251"/>
                    <a:gd name="T4" fmla="*/ 84 w 420"/>
                    <a:gd name="T5" fmla="*/ 83 h 251"/>
                    <a:gd name="T6" fmla="*/ 73 w 420"/>
                    <a:gd name="T7" fmla="*/ 83 h 251"/>
                    <a:gd name="T8" fmla="*/ 58 w 420"/>
                    <a:gd name="T9" fmla="*/ 88 h 251"/>
                    <a:gd name="T10" fmla="*/ 0 w 420"/>
                    <a:gd name="T11" fmla="*/ 168 h 251"/>
                    <a:gd name="T12" fmla="*/ 5 w 420"/>
                    <a:gd name="T13" fmla="*/ 194 h 251"/>
                    <a:gd name="T14" fmla="*/ 71 w 420"/>
                    <a:gd name="T15" fmla="*/ 251 h 251"/>
                    <a:gd name="T16" fmla="*/ 309 w 420"/>
                    <a:gd name="T17" fmla="*/ 171 h 251"/>
                    <a:gd name="T18" fmla="*/ 335 w 420"/>
                    <a:gd name="T19" fmla="*/ 167 h 251"/>
                    <a:gd name="T20" fmla="*/ 349 w 420"/>
                    <a:gd name="T21" fmla="*/ 168 h 251"/>
                    <a:gd name="T22" fmla="*/ 362 w 420"/>
                    <a:gd name="T23" fmla="*/ 163 h 251"/>
                    <a:gd name="T24" fmla="*/ 420 w 420"/>
                    <a:gd name="T25" fmla="*/ 84 h 251"/>
                    <a:gd name="T26" fmla="*/ 415 w 420"/>
                    <a:gd name="T27" fmla="*/ 57 h 251"/>
                    <a:gd name="T28" fmla="*/ 347 w 420"/>
                    <a:gd name="T29"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251">
                      <a:moveTo>
                        <a:pt x="347" y="0"/>
                      </a:moveTo>
                      <a:cubicBezTo>
                        <a:pt x="111" y="79"/>
                        <a:pt x="111" y="79"/>
                        <a:pt x="111" y="79"/>
                      </a:cubicBezTo>
                      <a:cubicBezTo>
                        <a:pt x="102" y="82"/>
                        <a:pt x="93" y="83"/>
                        <a:pt x="84" y="83"/>
                      </a:cubicBezTo>
                      <a:cubicBezTo>
                        <a:pt x="81" y="83"/>
                        <a:pt x="77" y="83"/>
                        <a:pt x="73" y="83"/>
                      </a:cubicBezTo>
                      <a:cubicBezTo>
                        <a:pt x="58" y="88"/>
                        <a:pt x="58" y="88"/>
                        <a:pt x="58" y="88"/>
                      </a:cubicBezTo>
                      <a:cubicBezTo>
                        <a:pt x="23" y="100"/>
                        <a:pt x="0" y="132"/>
                        <a:pt x="0" y="168"/>
                      </a:cubicBezTo>
                      <a:cubicBezTo>
                        <a:pt x="0" y="176"/>
                        <a:pt x="2" y="185"/>
                        <a:pt x="5" y="194"/>
                      </a:cubicBezTo>
                      <a:cubicBezTo>
                        <a:pt x="15" y="225"/>
                        <a:pt x="41" y="246"/>
                        <a:pt x="71" y="251"/>
                      </a:cubicBezTo>
                      <a:cubicBezTo>
                        <a:pt x="309" y="171"/>
                        <a:pt x="309" y="171"/>
                        <a:pt x="309" y="171"/>
                      </a:cubicBezTo>
                      <a:cubicBezTo>
                        <a:pt x="317" y="168"/>
                        <a:pt x="326" y="167"/>
                        <a:pt x="335" y="167"/>
                      </a:cubicBezTo>
                      <a:cubicBezTo>
                        <a:pt x="340" y="167"/>
                        <a:pt x="344" y="167"/>
                        <a:pt x="349" y="168"/>
                      </a:cubicBezTo>
                      <a:cubicBezTo>
                        <a:pt x="362" y="163"/>
                        <a:pt x="362" y="163"/>
                        <a:pt x="362" y="163"/>
                      </a:cubicBezTo>
                      <a:cubicBezTo>
                        <a:pt x="397" y="152"/>
                        <a:pt x="420" y="119"/>
                        <a:pt x="420" y="84"/>
                      </a:cubicBezTo>
                      <a:cubicBezTo>
                        <a:pt x="420" y="75"/>
                        <a:pt x="418" y="66"/>
                        <a:pt x="415" y="57"/>
                      </a:cubicBezTo>
                      <a:cubicBezTo>
                        <a:pt x="405" y="25"/>
                        <a:pt x="377" y="4"/>
                        <a:pt x="347" y="0"/>
                      </a:cubicBezTo>
                    </a:path>
                  </a:pathLst>
                </a:custGeom>
                <a:solidFill>
                  <a:srgbClr val="FDCF9D"/>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05" name="Freeform 34"/>
                <p:cNvSpPr/>
                <p:nvPr/>
              </p:nvSpPr>
              <p:spPr bwMode="auto">
                <a:xfrm>
                  <a:off x="9004245" y="5178901"/>
                  <a:ext cx="493741" cy="150866"/>
                </a:xfrm>
                <a:custGeom>
                  <a:avLst/>
                  <a:gdLst>
                    <a:gd name="T0" fmla="*/ 262 w 274"/>
                    <a:gd name="T1" fmla="*/ 0 h 84"/>
                    <a:gd name="T2" fmla="*/ 236 w 274"/>
                    <a:gd name="T3" fmla="*/ 5 h 84"/>
                    <a:gd name="T4" fmla="*/ 0 w 274"/>
                    <a:gd name="T5" fmla="*/ 84 h 84"/>
                    <a:gd name="T6" fmla="*/ 11 w 274"/>
                    <a:gd name="T7" fmla="*/ 84 h 84"/>
                    <a:gd name="T8" fmla="*/ 38 w 274"/>
                    <a:gd name="T9" fmla="*/ 80 h 84"/>
                    <a:gd name="T10" fmla="*/ 274 w 274"/>
                    <a:gd name="T11" fmla="*/ 1 h 84"/>
                    <a:gd name="T12" fmla="*/ 262 w 274"/>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274" h="84">
                      <a:moveTo>
                        <a:pt x="262" y="0"/>
                      </a:moveTo>
                      <a:cubicBezTo>
                        <a:pt x="253" y="0"/>
                        <a:pt x="244" y="2"/>
                        <a:pt x="236" y="5"/>
                      </a:cubicBezTo>
                      <a:cubicBezTo>
                        <a:pt x="0" y="84"/>
                        <a:pt x="0" y="84"/>
                        <a:pt x="0" y="84"/>
                      </a:cubicBezTo>
                      <a:cubicBezTo>
                        <a:pt x="4" y="84"/>
                        <a:pt x="8" y="84"/>
                        <a:pt x="11" y="84"/>
                      </a:cubicBezTo>
                      <a:cubicBezTo>
                        <a:pt x="20" y="84"/>
                        <a:pt x="29" y="83"/>
                        <a:pt x="38" y="80"/>
                      </a:cubicBezTo>
                      <a:cubicBezTo>
                        <a:pt x="274" y="1"/>
                        <a:pt x="274" y="1"/>
                        <a:pt x="274" y="1"/>
                      </a:cubicBezTo>
                      <a:cubicBezTo>
                        <a:pt x="270" y="1"/>
                        <a:pt x="266" y="0"/>
                        <a:pt x="262" y="0"/>
                      </a:cubicBezTo>
                    </a:path>
                  </a:pathLst>
                </a:custGeom>
                <a:solidFill>
                  <a:srgbClr val="F0C49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06" name="Freeform 35"/>
                <p:cNvSpPr/>
                <p:nvPr/>
              </p:nvSpPr>
              <p:spPr bwMode="auto">
                <a:xfrm>
                  <a:off x="8890714" y="5782362"/>
                  <a:ext cx="756612" cy="454119"/>
                </a:xfrm>
                <a:custGeom>
                  <a:avLst/>
                  <a:gdLst>
                    <a:gd name="T0" fmla="*/ 343 w 420"/>
                    <a:gd name="T1" fmla="*/ 0 h 252"/>
                    <a:gd name="T2" fmla="*/ 101 w 420"/>
                    <a:gd name="T3" fmla="*/ 81 h 252"/>
                    <a:gd name="T4" fmla="*/ 74 w 420"/>
                    <a:gd name="T5" fmla="*/ 85 h 252"/>
                    <a:gd name="T6" fmla="*/ 67 w 420"/>
                    <a:gd name="T7" fmla="*/ 85 h 252"/>
                    <a:gd name="T8" fmla="*/ 58 w 420"/>
                    <a:gd name="T9" fmla="*/ 88 h 252"/>
                    <a:gd name="T10" fmla="*/ 0 w 420"/>
                    <a:gd name="T11" fmla="*/ 168 h 252"/>
                    <a:gd name="T12" fmla="*/ 5 w 420"/>
                    <a:gd name="T13" fmla="*/ 194 h 252"/>
                    <a:gd name="T14" fmla="*/ 84 w 420"/>
                    <a:gd name="T15" fmla="*/ 252 h 252"/>
                    <a:gd name="T16" fmla="*/ 111 w 420"/>
                    <a:gd name="T17" fmla="*/ 248 h 252"/>
                    <a:gd name="T18" fmla="*/ 362 w 420"/>
                    <a:gd name="T19" fmla="*/ 164 h 252"/>
                    <a:gd name="T20" fmla="*/ 420 w 420"/>
                    <a:gd name="T21" fmla="*/ 84 h 252"/>
                    <a:gd name="T22" fmla="*/ 415 w 420"/>
                    <a:gd name="T23" fmla="*/ 57 h 252"/>
                    <a:gd name="T24" fmla="*/ 343 w 420"/>
                    <a:gd name="T25"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252">
                      <a:moveTo>
                        <a:pt x="343" y="0"/>
                      </a:moveTo>
                      <a:cubicBezTo>
                        <a:pt x="101" y="81"/>
                        <a:pt x="101" y="81"/>
                        <a:pt x="101" y="81"/>
                      </a:cubicBezTo>
                      <a:cubicBezTo>
                        <a:pt x="92" y="84"/>
                        <a:pt x="83" y="85"/>
                        <a:pt x="74" y="85"/>
                      </a:cubicBezTo>
                      <a:cubicBezTo>
                        <a:pt x="72" y="85"/>
                        <a:pt x="69" y="85"/>
                        <a:pt x="67" y="85"/>
                      </a:cubicBezTo>
                      <a:cubicBezTo>
                        <a:pt x="58" y="88"/>
                        <a:pt x="58" y="88"/>
                        <a:pt x="58" y="88"/>
                      </a:cubicBezTo>
                      <a:cubicBezTo>
                        <a:pt x="22" y="100"/>
                        <a:pt x="0" y="132"/>
                        <a:pt x="0" y="168"/>
                      </a:cubicBezTo>
                      <a:cubicBezTo>
                        <a:pt x="0" y="177"/>
                        <a:pt x="2" y="186"/>
                        <a:pt x="5" y="194"/>
                      </a:cubicBezTo>
                      <a:cubicBezTo>
                        <a:pt x="16" y="230"/>
                        <a:pt x="49" y="252"/>
                        <a:pt x="84" y="252"/>
                      </a:cubicBezTo>
                      <a:cubicBezTo>
                        <a:pt x="93" y="252"/>
                        <a:pt x="102" y="250"/>
                        <a:pt x="111" y="248"/>
                      </a:cubicBezTo>
                      <a:cubicBezTo>
                        <a:pt x="362" y="164"/>
                        <a:pt x="362" y="164"/>
                        <a:pt x="362" y="164"/>
                      </a:cubicBezTo>
                      <a:cubicBezTo>
                        <a:pt x="397" y="152"/>
                        <a:pt x="420" y="119"/>
                        <a:pt x="420" y="84"/>
                      </a:cubicBezTo>
                      <a:cubicBezTo>
                        <a:pt x="420" y="75"/>
                        <a:pt x="418" y="66"/>
                        <a:pt x="415" y="57"/>
                      </a:cubicBezTo>
                      <a:cubicBezTo>
                        <a:pt x="404" y="24"/>
                        <a:pt x="375" y="3"/>
                        <a:pt x="343" y="0"/>
                      </a:cubicBezTo>
                    </a:path>
                  </a:pathLst>
                </a:custGeom>
                <a:solidFill>
                  <a:srgbClr val="FDCF9D"/>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07" name="Freeform 36"/>
                <p:cNvSpPr/>
                <p:nvPr/>
              </p:nvSpPr>
              <p:spPr bwMode="auto">
                <a:xfrm>
                  <a:off x="8872428" y="5482918"/>
                  <a:ext cx="756612" cy="452596"/>
                </a:xfrm>
                <a:custGeom>
                  <a:avLst/>
                  <a:gdLst>
                    <a:gd name="T0" fmla="*/ 349 w 420"/>
                    <a:gd name="T1" fmla="*/ 0 h 251"/>
                    <a:gd name="T2" fmla="*/ 111 w 420"/>
                    <a:gd name="T3" fmla="*/ 79 h 251"/>
                    <a:gd name="T4" fmla="*/ 84 w 420"/>
                    <a:gd name="T5" fmla="*/ 84 h 251"/>
                    <a:gd name="T6" fmla="*/ 71 w 420"/>
                    <a:gd name="T7" fmla="*/ 83 h 251"/>
                    <a:gd name="T8" fmla="*/ 58 w 420"/>
                    <a:gd name="T9" fmla="*/ 87 h 251"/>
                    <a:gd name="T10" fmla="*/ 0 w 420"/>
                    <a:gd name="T11" fmla="*/ 167 h 251"/>
                    <a:gd name="T12" fmla="*/ 5 w 420"/>
                    <a:gd name="T13" fmla="*/ 194 h 251"/>
                    <a:gd name="T14" fmla="*/ 77 w 420"/>
                    <a:gd name="T15" fmla="*/ 251 h 251"/>
                    <a:gd name="T16" fmla="*/ 319 w 420"/>
                    <a:gd name="T17" fmla="*/ 170 h 251"/>
                    <a:gd name="T18" fmla="*/ 345 w 420"/>
                    <a:gd name="T19" fmla="*/ 165 h 251"/>
                    <a:gd name="T20" fmla="*/ 353 w 420"/>
                    <a:gd name="T21" fmla="*/ 166 h 251"/>
                    <a:gd name="T22" fmla="*/ 362 w 420"/>
                    <a:gd name="T23" fmla="*/ 163 h 251"/>
                    <a:gd name="T24" fmla="*/ 420 w 420"/>
                    <a:gd name="T25" fmla="*/ 83 h 251"/>
                    <a:gd name="T26" fmla="*/ 415 w 420"/>
                    <a:gd name="T27" fmla="*/ 56 h 251"/>
                    <a:gd name="T28" fmla="*/ 349 w 420"/>
                    <a:gd name="T29"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251">
                      <a:moveTo>
                        <a:pt x="349" y="0"/>
                      </a:moveTo>
                      <a:cubicBezTo>
                        <a:pt x="111" y="79"/>
                        <a:pt x="111" y="79"/>
                        <a:pt x="111" y="79"/>
                      </a:cubicBezTo>
                      <a:cubicBezTo>
                        <a:pt x="102" y="82"/>
                        <a:pt x="93" y="84"/>
                        <a:pt x="84" y="84"/>
                      </a:cubicBezTo>
                      <a:cubicBezTo>
                        <a:pt x="80" y="84"/>
                        <a:pt x="75" y="83"/>
                        <a:pt x="71" y="83"/>
                      </a:cubicBezTo>
                      <a:cubicBezTo>
                        <a:pt x="58" y="87"/>
                        <a:pt x="58" y="87"/>
                        <a:pt x="58" y="87"/>
                      </a:cubicBezTo>
                      <a:cubicBezTo>
                        <a:pt x="23" y="99"/>
                        <a:pt x="0" y="132"/>
                        <a:pt x="0" y="167"/>
                      </a:cubicBezTo>
                      <a:cubicBezTo>
                        <a:pt x="0" y="176"/>
                        <a:pt x="2" y="185"/>
                        <a:pt x="5" y="194"/>
                      </a:cubicBezTo>
                      <a:cubicBezTo>
                        <a:pt x="16" y="226"/>
                        <a:pt x="44" y="248"/>
                        <a:pt x="77" y="251"/>
                      </a:cubicBezTo>
                      <a:cubicBezTo>
                        <a:pt x="319" y="170"/>
                        <a:pt x="319" y="170"/>
                        <a:pt x="319" y="170"/>
                      </a:cubicBezTo>
                      <a:cubicBezTo>
                        <a:pt x="327" y="167"/>
                        <a:pt x="336" y="165"/>
                        <a:pt x="345" y="165"/>
                      </a:cubicBezTo>
                      <a:cubicBezTo>
                        <a:pt x="348" y="165"/>
                        <a:pt x="351" y="166"/>
                        <a:pt x="353" y="166"/>
                      </a:cubicBezTo>
                      <a:cubicBezTo>
                        <a:pt x="362" y="163"/>
                        <a:pt x="362" y="163"/>
                        <a:pt x="362" y="163"/>
                      </a:cubicBezTo>
                      <a:cubicBezTo>
                        <a:pt x="397" y="151"/>
                        <a:pt x="420" y="118"/>
                        <a:pt x="420" y="83"/>
                      </a:cubicBezTo>
                      <a:cubicBezTo>
                        <a:pt x="420" y="74"/>
                        <a:pt x="418" y="65"/>
                        <a:pt x="415" y="56"/>
                      </a:cubicBezTo>
                      <a:cubicBezTo>
                        <a:pt x="405" y="26"/>
                        <a:pt x="379" y="5"/>
                        <a:pt x="349" y="0"/>
                      </a:cubicBezTo>
                    </a:path>
                  </a:pathLst>
                </a:custGeom>
                <a:solidFill>
                  <a:srgbClr val="FDCF9D"/>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08" name="Freeform 37"/>
                <p:cNvSpPr/>
                <p:nvPr/>
              </p:nvSpPr>
              <p:spPr bwMode="auto">
                <a:xfrm>
                  <a:off x="9000435" y="5481394"/>
                  <a:ext cx="500598" cy="153151"/>
                </a:xfrm>
                <a:custGeom>
                  <a:avLst/>
                  <a:gdLst>
                    <a:gd name="T0" fmla="*/ 264 w 278"/>
                    <a:gd name="T1" fmla="*/ 0 h 85"/>
                    <a:gd name="T2" fmla="*/ 238 w 278"/>
                    <a:gd name="T3" fmla="*/ 4 h 85"/>
                    <a:gd name="T4" fmla="*/ 0 w 278"/>
                    <a:gd name="T5" fmla="*/ 84 h 85"/>
                    <a:gd name="T6" fmla="*/ 13 w 278"/>
                    <a:gd name="T7" fmla="*/ 85 h 85"/>
                    <a:gd name="T8" fmla="*/ 40 w 278"/>
                    <a:gd name="T9" fmla="*/ 80 h 85"/>
                    <a:gd name="T10" fmla="*/ 278 w 278"/>
                    <a:gd name="T11" fmla="*/ 1 h 85"/>
                    <a:gd name="T12" fmla="*/ 264 w 278"/>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278" h="85">
                      <a:moveTo>
                        <a:pt x="264" y="0"/>
                      </a:moveTo>
                      <a:cubicBezTo>
                        <a:pt x="255" y="0"/>
                        <a:pt x="246" y="1"/>
                        <a:pt x="238" y="4"/>
                      </a:cubicBezTo>
                      <a:cubicBezTo>
                        <a:pt x="0" y="84"/>
                        <a:pt x="0" y="84"/>
                        <a:pt x="0" y="84"/>
                      </a:cubicBezTo>
                      <a:cubicBezTo>
                        <a:pt x="4" y="84"/>
                        <a:pt x="9" y="85"/>
                        <a:pt x="13" y="85"/>
                      </a:cubicBezTo>
                      <a:cubicBezTo>
                        <a:pt x="22" y="85"/>
                        <a:pt x="31" y="83"/>
                        <a:pt x="40" y="80"/>
                      </a:cubicBezTo>
                      <a:cubicBezTo>
                        <a:pt x="278" y="1"/>
                        <a:pt x="278" y="1"/>
                        <a:pt x="278" y="1"/>
                      </a:cubicBezTo>
                      <a:cubicBezTo>
                        <a:pt x="273" y="0"/>
                        <a:pt x="269" y="0"/>
                        <a:pt x="264" y="0"/>
                      </a:cubicBezTo>
                    </a:path>
                  </a:pathLst>
                </a:custGeom>
                <a:solidFill>
                  <a:srgbClr val="F0C49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09" name="Freeform 38"/>
                <p:cNvSpPr/>
                <p:nvPr/>
              </p:nvSpPr>
              <p:spPr bwMode="auto">
                <a:xfrm>
                  <a:off x="9011102" y="5780839"/>
                  <a:ext cx="497550" cy="154675"/>
                </a:xfrm>
                <a:custGeom>
                  <a:avLst/>
                  <a:gdLst>
                    <a:gd name="T0" fmla="*/ 268 w 276"/>
                    <a:gd name="T1" fmla="*/ 0 h 86"/>
                    <a:gd name="T2" fmla="*/ 242 w 276"/>
                    <a:gd name="T3" fmla="*/ 5 h 86"/>
                    <a:gd name="T4" fmla="*/ 0 w 276"/>
                    <a:gd name="T5" fmla="*/ 86 h 86"/>
                    <a:gd name="T6" fmla="*/ 7 w 276"/>
                    <a:gd name="T7" fmla="*/ 86 h 86"/>
                    <a:gd name="T8" fmla="*/ 34 w 276"/>
                    <a:gd name="T9" fmla="*/ 82 h 86"/>
                    <a:gd name="T10" fmla="*/ 276 w 276"/>
                    <a:gd name="T11" fmla="*/ 1 h 86"/>
                    <a:gd name="T12" fmla="*/ 268 w 276"/>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76" h="86">
                      <a:moveTo>
                        <a:pt x="268" y="0"/>
                      </a:moveTo>
                      <a:cubicBezTo>
                        <a:pt x="259" y="0"/>
                        <a:pt x="250" y="2"/>
                        <a:pt x="242" y="5"/>
                      </a:cubicBezTo>
                      <a:cubicBezTo>
                        <a:pt x="0" y="86"/>
                        <a:pt x="0" y="86"/>
                        <a:pt x="0" y="86"/>
                      </a:cubicBezTo>
                      <a:cubicBezTo>
                        <a:pt x="2" y="86"/>
                        <a:pt x="5" y="86"/>
                        <a:pt x="7" y="86"/>
                      </a:cubicBezTo>
                      <a:cubicBezTo>
                        <a:pt x="16" y="86"/>
                        <a:pt x="25" y="85"/>
                        <a:pt x="34" y="82"/>
                      </a:cubicBezTo>
                      <a:cubicBezTo>
                        <a:pt x="276" y="1"/>
                        <a:pt x="276" y="1"/>
                        <a:pt x="276" y="1"/>
                      </a:cubicBezTo>
                      <a:cubicBezTo>
                        <a:pt x="274" y="1"/>
                        <a:pt x="271" y="0"/>
                        <a:pt x="268" y="0"/>
                      </a:cubicBezTo>
                    </a:path>
                  </a:pathLst>
                </a:custGeom>
                <a:solidFill>
                  <a:srgbClr val="F0C49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10" name="Rectangle 39"/>
                <p:cNvSpPr>
                  <a:spLocks noChangeArrowheads="1"/>
                </p:cNvSpPr>
                <p:nvPr/>
              </p:nvSpPr>
              <p:spPr bwMode="auto">
                <a:xfrm>
                  <a:off x="8394689" y="6512306"/>
                  <a:ext cx="1108631" cy="335256"/>
                </a:xfrm>
                <a:prstGeom prst="rect">
                  <a:avLst/>
                </a:prstGeom>
                <a:solidFill>
                  <a:schemeClr val="tx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11" name="Freeform 40"/>
                <p:cNvSpPr/>
                <p:nvPr/>
              </p:nvSpPr>
              <p:spPr bwMode="auto">
                <a:xfrm>
                  <a:off x="8886905" y="5668832"/>
                  <a:ext cx="154675" cy="236203"/>
                </a:xfrm>
                <a:custGeom>
                  <a:avLst/>
                  <a:gdLst>
                    <a:gd name="T0" fmla="*/ 54 w 86"/>
                    <a:gd name="T1" fmla="*/ 0 h 131"/>
                    <a:gd name="T2" fmla="*/ 9 w 86"/>
                    <a:gd name="T3" fmla="*/ 78 h 131"/>
                    <a:gd name="T4" fmla="*/ 86 w 86"/>
                    <a:gd name="T5" fmla="*/ 122 h 131"/>
                    <a:gd name="T6" fmla="*/ 54 w 86"/>
                    <a:gd name="T7" fmla="*/ 0 h 131"/>
                  </a:gdLst>
                  <a:ahLst/>
                  <a:cxnLst>
                    <a:cxn ang="0">
                      <a:pos x="T0" y="T1"/>
                    </a:cxn>
                    <a:cxn ang="0">
                      <a:pos x="T2" y="T3"/>
                    </a:cxn>
                    <a:cxn ang="0">
                      <a:pos x="T4" y="T5"/>
                    </a:cxn>
                    <a:cxn ang="0">
                      <a:pos x="T6" y="T7"/>
                    </a:cxn>
                  </a:cxnLst>
                  <a:rect l="0" t="0" r="r" b="b"/>
                  <a:pathLst>
                    <a:path w="86" h="131">
                      <a:moveTo>
                        <a:pt x="54" y="0"/>
                      </a:moveTo>
                      <a:cubicBezTo>
                        <a:pt x="20" y="9"/>
                        <a:pt x="0" y="44"/>
                        <a:pt x="9" y="78"/>
                      </a:cubicBezTo>
                      <a:cubicBezTo>
                        <a:pt x="18" y="111"/>
                        <a:pt x="52" y="131"/>
                        <a:pt x="86" y="122"/>
                      </a:cubicBezTo>
                      <a:lnTo>
                        <a:pt x="54" y="0"/>
                      </a:lnTo>
                      <a:close/>
                    </a:path>
                  </a:pathLst>
                </a:custGeom>
                <a:solidFill>
                  <a:srgbClr val="F9F3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12" name="Freeform 41"/>
                <p:cNvSpPr/>
                <p:nvPr/>
              </p:nvSpPr>
              <p:spPr bwMode="auto">
                <a:xfrm>
                  <a:off x="8917383" y="5975135"/>
                  <a:ext cx="155437" cy="236203"/>
                </a:xfrm>
                <a:custGeom>
                  <a:avLst/>
                  <a:gdLst>
                    <a:gd name="T0" fmla="*/ 54 w 86"/>
                    <a:gd name="T1" fmla="*/ 0 h 131"/>
                    <a:gd name="T2" fmla="*/ 9 w 86"/>
                    <a:gd name="T3" fmla="*/ 77 h 131"/>
                    <a:gd name="T4" fmla="*/ 86 w 86"/>
                    <a:gd name="T5" fmla="*/ 122 h 131"/>
                    <a:gd name="T6" fmla="*/ 54 w 86"/>
                    <a:gd name="T7" fmla="*/ 0 h 131"/>
                  </a:gdLst>
                  <a:ahLst/>
                  <a:cxnLst>
                    <a:cxn ang="0">
                      <a:pos x="T0" y="T1"/>
                    </a:cxn>
                    <a:cxn ang="0">
                      <a:pos x="T2" y="T3"/>
                    </a:cxn>
                    <a:cxn ang="0">
                      <a:pos x="T4" y="T5"/>
                    </a:cxn>
                    <a:cxn ang="0">
                      <a:pos x="T6" y="T7"/>
                    </a:cxn>
                  </a:cxnLst>
                  <a:rect l="0" t="0" r="r" b="b"/>
                  <a:pathLst>
                    <a:path w="86" h="131">
                      <a:moveTo>
                        <a:pt x="54" y="0"/>
                      </a:moveTo>
                      <a:cubicBezTo>
                        <a:pt x="20" y="9"/>
                        <a:pt x="0" y="44"/>
                        <a:pt x="9" y="77"/>
                      </a:cubicBezTo>
                      <a:cubicBezTo>
                        <a:pt x="18" y="111"/>
                        <a:pt x="52" y="131"/>
                        <a:pt x="86" y="122"/>
                      </a:cubicBezTo>
                      <a:lnTo>
                        <a:pt x="54" y="0"/>
                      </a:lnTo>
                      <a:close/>
                    </a:path>
                  </a:pathLst>
                </a:custGeom>
                <a:solidFill>
                  <a:srgbClr val="F9F3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13" name="Freeform 42"/>
                <p:cNvSpPr/>
                <p:nvPr/>
              </p:nvSpPr>
              <p:spPr bwMode="auto">
                <a:xfrm>
                  <a:off x="8905191" y="5066896"/>
                  <a:ext cx="154675" cy="236203"/>
                </a:xfrm>
                <a:custGeom>
                  <a:avLst/>
                  <a:gdLst>
                    <a:gd name="T0" fmla="*/ 54 w 86"/>
                    <a:gd name="T1" fmla="*/ 0 h 131"/>
                    <a:gd name="T2" fmla="*/ 9 w 86"/>
                    <a:gd name="T3" fmla="*/ 77 h 131"/>
                    <a:gd name="T4" fmla="*/ 86 w 86"/>
                    <a:gd name="T5" fmla="*/ 122 h 131"/>
                    <a:gd name="T6" fmla="*/ 54 w 86"/>
                    <a:gd name="T7" fmla="*/ 0 h 131"/>
                  </a:gdLst>
                  <a:ahLst/>
                  <a:cxnLst>
                    <a:cxn ang="0">
                      <a:pos x="T0" y="T1"/>
                    </a:cxn>
                    <a:cxn ang="0">
                      <a:pos x="T2" y="T3"/>
                    </a:cxn>
                    <a:cxn ang="0">
                      <a:pos x="T4" y="T5"/>
                    </a:cxn>
                    <a:cxn ang="0">
                      <a:pos x="T6" y="T7"/>
                    </a:cxn>
                  </a:cxnLst>
                  <a:rect l="0" t="0" r="r" b="b"/>
                  <a:pathLst>
                    <a:path w="86" h="131">
                      <a:moveTo>
                        <a:pt x="54" y="0"/>
                      </a:moveTo>
                      <a:cubicBezTo>
                        <a:pt x="20" y="9"/>
                        <a:pt x="0" y="44"/>
                        <a:pt x="9" y="77"/>
                      </a:cubicBezTo>
                      <a:cubicBezTo>
                        <a:pt x="18" y="111"/>
                        <a:pt x="52" y="131"/>
                        <a:pt x="86" y="122"/>
                      </a:cubicBezTo>
                      <a:lnTo>
                        <a:pt x="54" y="0"/>
                      </a:lnTo>
                      <a:close/>
                    </a:path>
                  </a:pathLst>
                </a:custGeom>
                <a:solidFill>
                  <a:srgbClr val="F9F3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14" name="Freeform 43"/>
                <p:cNvSpPr/>
                <p:nvPr/>
              </p:nvSpPr>
              <p:spPr bwMode="auto">
                <a:xfrm>
                  <a:off x="8221727" y="5102707"/>
                  <a:ext cx="778708" cy="304778"/>
                </a:xfrm>
                <a:custGeom>
                  <a:avLst/>
                  <a:gdLst>
                    <a:gd name="T0" fmla="*/ 432 w 432"/>
                    <a:gd name="T1" fmla="*/ 84 h 169"/>
                    <a:gd name="T2" fmla="*/ 348 w 432"/>
                    <a:gd name="T3" fmla="*/ 169 h 169"/>
                    <a:gd name="T4" fmla="*/ 84 w 432"/>
                    <a:gd name="T5" fmla="*/ 169 h 169"/>
                    <a:gd name="T6" fmla="*/ 0 w 432"/>
                    <a:gd name="T7" fmla="*/ 84 h 169"/>
                    <a:gd name="T8" fmla="*/ 84 w 432"/>
                    <a:gd name="T9" fmla="*/ 0 h 169"/>
                    <a:gd name="T10" fmla="*/ 348 w 432"/>
                    <a:gd name="T11" fmla="*/ 0 h 169"/>
                    <a:gd name="T12" fmla="*/ 432 w 432"/>
                    <a:gd name="T13" fmla="*/ 84 h 169"/>
                  </a:gdLst>
                  <a:ahLst/>
                  <a:cxnLst>
                    <a:cxn ang="0">
                      <a:pos x="T0" y="T1"/>
                    </a:cxn>
                    <a:cxn ang="0">
                      <a:pos x="T2" y="T3"/>
                    </a:cxn>
                    <a:cxn ang="0">
                      <a:pos x="T4" y="T5"/>
                    </a:cxn>
                    <a:cxn ang="0">
                      <a:pos x="T6" y="T7"/>
                    </a:cxn>
                    <a:cxn ang="0">
                      <a:pos x="T8" y="T9"/>
                    </a:cxn>
                    <a:cxn ang="0">
                      <a:pos x="T10" y="T11"/>
                    </a:cxn>
                    <a:cxn ang="0">
                      <a:pos x="T12" y="T13"/>
                    </a:cxn>
                  </a:cxnLst>
                  <a:rect l="0" t="0" r="r" b="b"/>
                  <a:pathLst>
                    <a:path w="432" h="169">
                      <a:moveTo>
                        <a:pt x="432" y="84"/>
                      </a:moveTo>
                      <a:cubicBezTo>
                        <a:pt x="432" y="131"/>
                        <a:pt x="395" y="169"/>
                        <a:pt x="348" y="169"/>
                      </a:cubicBezTo>
                      <a:cubicBezTo>
                        <a:pt x="84" y="169"/>
                        <a:pt x="84" y="169"/>
                        <a:pt x="84" y="169"/>
                      </a:cubicBezTo>
                      <a:cubicBezTo>
                        <a:pt x="37" y="169"/>
                        <a:pt x="0" y="131"/>
                        <a:pt x="0" y="84"/>
                      </a:cubicBezTo>
                      <a:cubicBezTo>
                        <a:pt x="0" y="38"/>
                        <a:pt x="37" y="0"/>
                        <a:pt x="84" y="0"/>
                      </a:cubicBezTo>
                      <a:cubicBezTo>
                        <a:pt x="348" y="0"/>
                        <a:pt x="348" y="0"/>
                        <a:pt x="348" y="0"/>
                      </a:cubicBezTo>
                      <a:cubicBezTo>
                        <a:pt x="395" y="0"/>
                        <a:pt x="432" y="38"/>
                        <a:pt x="432" y="84"/>
                      </a:cubicBezTo>
                      <a:close/>
                    </a:path>
                  </a:pathLst>
                </a:custGeom>
                <a:solidFill>
                  <a:srgbClr val="F0C49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15" name="Freeform 44"/>
                <p:cNvSpPr/>
                <p:nvPr/>
              </p:nvSpPr>
              <p:spPr bwMode="auto">
                <a:xfrm>
                  <a:off x="8704800" y="5086707"/>
                  <a:ext cx="531838" cy="566126"/>
                </a:xfrm>
                <a:custGeom>
                  <a:avLst/>
                  <a:gdLst>
                    <a:gd name="T0" fmla="*/ 258 w 295"/>
                    <a:gd name="T1" fmla="*/ 283 h 314"/>
                    <a:gd name="T2" fmla="*/ 139 w 295"/>
                    <a:gd name="T3" fmla="*/ 277 h 314"/>
                    <a:gd name="T4" fmla="*/ 31 w 295"/>
                    <a:gd name="T5" fmla="*/ 150 h 314"/>
                    <a:gd name="T6" fmla="*/ 37 w 295"/>
                    <a:gd name="T7" fmla="*/ 31 h 314"/>
                    <a:gd name="T8" fmla="*/ 156 w 295"/>
                    <a:gd name="T9" fmla="*/ 37 h 314"/>
                    <a:gd name="T10" fmla="*/ 264 w 295"/>
                    <a:gd name="T11" fmla="*/ 164 h 314"/>
                    <a:gd name="T12" fmla="*/ 258 w 295"/>
                    <a:gd name="T13" fmla="*/ 283 h 314"/>
                  </a:gdLst>
                  <a:ahLst/>
                  <a:cxnLst>
                    <a:cxn ang="0">
                      <a:pos x="T0" y="T1"/>
                    </a:cxn>
                    <a:cxn ang="0">
                      <a:pos x="T2" y="T3"/>
                    </a:cxn>
                    <a:cxn ang="0">
                      <a:pos x="T4" y="T5"/>
                    </a:cxn>
                    <a:cxn ang="0">
                      <a:pos x="T6" y="T7"/>
                    </a:cxn>
                    <a:cxn ang="0">
                      <a:pos x="T8" y="T9"/>
                    </a:cxn>
                    <a:cxn ang="0">
                      <a:pos x="T10" y="T11"/>
                    </a:cxn>
                    <a:cxn ang="0">
                      <a:pos x="T12" y="T13"/>
                    </a:cxn>
                  </a:cxnLst>
                  <a:rect l="0" t="0" r="r" b="b"/>
                  <a:pathLst>
                    <a:path w="295" h="314">
                      <a:moveTo>
                        <a:pt x="258" y="283"/>
                      </a:moveTo>
                      <a:cubicBezTo>
                        <a:pt x="223" y="314"/>
                        <a:pt x="170" y="311"/>
                        <a:pt x="139" y="277"/>
                      </a:cubicBezTo>
                      <a:cubicBezTo>
                        <a:pt x="31" y="150"/>
                        <a:pt x="31" y="150"/>
                        <a:pt x="31" y="150"/>
                      </a:cubicBezTo>
                      <a:cubicBezTo>
                        <a:pt x="0" y="115"/>
                        <a:pt x="3" y="62"/>
                        <a:pt x="37" y="31"/>
                      </a:cubicBezTo>
                      <a:cubicBezTo>
                        <a:pt x="72" y="0"/>
                        <a:pt x="125" y="2"/>
                        <a:pt x="156" y="37"/>
                      </a:cubicBezTo>
                      <a:cubicBezTo>
                        <a:pt x="264" y="164"/>
                        <a:pt x="264" y="164"/>
                        <a:pt x="264" y="164"/>
                      </a:cubicBezTo>
                      <a:cubicBezTo>
                        <a:pt x="295" y="199"/>
                        <a:pt x="292" y="252"/>
                        <a:pt x="258" y="283"/>
                      </a:cubicBezTo>
                      <a:close/>
                    </a:path>
                  </a:pathLst>
                </a:custGeom>
                <a:solidFill>
                  <a:srgbClr val="F0C49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16" name="Freeform 45"/>
                <p:cNvSpPr/>
                <p:nvPr/>
              </p:nvSpPr>
              <p:spPr bwMode="auto">
                <a:xfrm>
                  <a:off x="8967671" y="5407485"/>
                  <a:ext cx="225536" cy="191249"/>
                </a:xfrm>
                <a:custGeom>
                  <a:avLst/>
                  <a:gdLst>
                    <a:gd name="T0" fmla="*/ 0 w 125"/>
                    <a:gd name="T1" fmla="*/ 68 h 106"/>
                    <a:gd name="T2" fmla="*/ 87 w 125"/>
                    <a:gd name="T3" fmla="*/ 87 h 106"/>
                    <a:gd name="T4" fmla="*/ 106 w 125"/>
                    <a:gd name="T5" fmla="*/ 0 h 106"/>
                    <a:gd name="T6" fmla="*/ 0 w 125"/>
                    <a:gd name="T7" fmla="*/ 68 h 106"/>
                  </a:gdLst>
                  <a:ahLst/>
                  <a:cxnLst>
                    <a:cxn ang="0">
                      <a:pos x="T0" y="T1"/>
                    </a:cxn>
                    <a:cxn ang="0">
                      <a:pos x="T2" y="T3"/>
                    </a:cxn>
                    <a:cxn ang="0">
                      <a:pos x="T4" y="T5"/>
                    </a:cxn>
                    <a:cxn ang="0">
                      <a:pos x="T6" y="T7"/>
                    </a:cxn>
                  </a:cxnLst>
                  <a:rect l="0" t="0" r="r" b="b"/>
                  <a:pathLst>
                    <a:path w="125" h="106">
                      <a:moveTo>
                        <a:pt x="0" y="68"/>
                      </a:moveTo>
                      <a:cubicBezTo>
                        <a:pt x="19" y="97"/>
                        <a:pt x="58" y="106"/>
                        <a:pt x="87" y="87"/>
                      </a:cubicBezTo>
                      <a:cubicBezTo>
                        <a:pt x="117" y="68"/>
                        <a:pt x="125" y="29"/>
                        <a:pt x="106" y="0"/>
                      </a:cubicBezTo>
                      <a:lnTo>
                        <a:pt x="0" y="68"/>
                      </a:lnTo>
                      <a:close/>
                    </a:path>
                  </a:pathLst>
                </a:custGeom>
                <a:solidFill>
                  <a:srgbClr val="F9F3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4" name="Group 137"/>
              <p:cNvGrpSpPr/>
              <p:nvPr/>
            </p:nvGrpSpPr>
            <p:grpSpPr>
              <a:xfrm>
                <a:off x="6531732" y="1844629"/>
                <a:ext cx="4807875" cy="2905297"/>
                <a:chOff x="6531732" y="1844629"/>
                <a:chExt cx="4807875" cy="2905297"/>
              </a:xfrm>
            </p:grpSpPr>
            <p:sp>
              <p:nvSpPr>
                <p:cNvPr id="54" name="Freeform 6"/>
                <p:cNvSpPr/>
                <p:nvPr/>
              </p:nvSpPr>
              <p:spPr bwMode="auto">
                <a:xfrm>
                  <a:off x="7025473" y="2246936"/>
                  <a:ext cx="3795249" cy="1897244"/>
                </a:xfrm>
                <a:custGeom>
                  <a:avLst/>
                  <a:gdLst>
                    <a:gd name="T0" fmla="*/ 2106 w 2106"/>
                    <a:gd name="T1" fmla="*/ 1053 h 1053"/>
                    <a:gd name="T2" fmla="*/ 1053 w 2106"/>
                    <a:gd name="T3" fmla="*/ 0 h 1053"/>
                    <a:gd name="T4" fmla="*/ 0 w 2106"/>
                    <a:gd name="T5" fmla="*/ 1053 h 1053"/>
                    <a:gd name="T6" fmla="*/ 24 w 2106"/>
                    <a:gd name="T7" fmla="*/ 1053 h 1053"/>
                    <a:gd name="T8" fmla="*/ 326 w 2106"/>
                    <a:gd name="T9" fmla="*/ 325 h 1053"/>
                    <a:gd name="T10" fmla="*/ 1053 w 2106"/>
                    <a:gd name="T11" fmla="*/ 24 h 1053"/>
                    <a:gd name="T12" fmla="*/ 1781 w 2106"/>
                    <a:gd name="T13" fmla="*/ 325 h 1053"/>
                    <a:gd name="T14" fmla="*/ 2082 w 2106"/>
                    <a:gd name="T15" fmla="*/ 1053 h 1053"/>
                    <a:gd name="T16" fmla="*/ 2106 w 2106"/>
                    <a:gd name="T17" fmla="*/ 1053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6" h="1053">
                      <a:moveTo>
                        <a:pt x="2106" y="1053"/>
                      </a:moveTo>
                      <a:cubicBezTo>
                        <a:pt x="2106" y="471"/>
                        <a:pt x="1635" y="0"/>
                        <a:pt x="1053" y="0"/>
                      </a:cubicBezTo>
                      <a:cubicBezTo>
                        <a:pt x="472" y="0"/>
                        <a:pt x="0" y="471"/>
                        <a:pt x="0" y="1053"/>
                      </a:cubicBezTo>
                      <a:cubicBezTo>
                        <a:pt x="24" y="1053"/>
                        <a:pt x="24" y="1053"/>
                        <a:pt x="24" y="1053"/>
                      </a:cubicBezTo>
                      <a:cubicBezTo>
                        <a:pt x="24" y="769"/>
                        <a:pt x="140" y="512"/>
                        <a:pt x="326" y="325"/>
                      </a:cubicBezTo>
                      <a:cubicBezTo>
                        <a:pt x="512" y="139"/>
                        <a:pt x="769" y="24"/>
                        <a:pt x="1053" y="24"/>
                      </a:cubicBezTo>
                      <a:cubicBezTo>
                        <a:pt x="1337" y="24"/>
                        <a:pt x="1595" y="139"/>
                        <a:pt x="1781" y="325"/>
                      </a:cubicBezTo>
                      <a:cubicBezTo>
                        <a:pt x="1967" y="512"/>
                        <a:pt x="2082" y="769"/>
                        <a:pt x="2082" y="1053"/>
                      </a:cubicBezTo>
                      <a:lnTo>
                        <a:pt x="2106" y="1053"/>
                      </a:ln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55" name="Freeform 7"/>
                <p:cNvSpPr/>
                <p:nvPr/>
              </p:nvSpPr>
              <p:spPr bwMode="auto">
                <a:xfrm>
                  <a:off x="7218245" y="2392468"/>
                  <a:ext cx="3411229" cy="1623705"/>
                </a:xfrm>
                <a:custGeom>
                  <a:avLst/>
                  <a:gdLst>
                    <a:gd name="T0" fmla="*/ 1893 w 1893"/>
                    <a:gd name="T1" fmla="*/ 901 h 901"/>
                    <a:gd name="T2" fmla="*/ 946 w 1893"/>
                    <a:gd name="T3" fmla="*/ 0 h 901"/>
                    <a:gd name="T4" fmla="*/ 0 w 1893"/>
                    <a:gd name="T5" fmla="*/ 901 h 901"/>
                    <a:gd name="T6" fmla="*/ 4 w 1893"/>
                    <a:gd name="T7" fmla="*/ 901 h 901"/>
                    <a:gd name="T8" fmla="*/ 289 w 1893"/>
                    <a:gd name="T9" fmla="*/ 267 h 901"/>
                    <a:gd name="T10" fmla="*/ 946 w 1893"/>
                    <a:gd name="T11" fmla="*/ 4 h 901"/>
                    <a:gd name="T12" fmla="*/ 1603 w 1893"/>
                    <a:gd name="T13" fmla="*/ 267 h 901"/>
                    <a:gd name="T14" fmla="*/ 1889 w 1893"/>
                    <a:gd name="T15" fmla="*/ 901 h 901"/>
                    <a:gd name="T16" fmla="*/ 1893 w 1893"/>
                    <a:gd name="T17"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3" h="901">
                      <a:moveTo>
                        <a:pt x="1893" y="901"/>
                      </a:moveTo>
                      <a:cubicBezTo>
                        <a:pt x="1892" y="403"/>
                        <a:pt x="1444" y="0"/>
                        <a:pt x="946" y="0"/>
                      </a:cubicBezTo>
                      <a:cubicBezTo>
                        <a:pt x="449" y="0"/>
                        <a:pt x="0" y="403"/>
                        <a:pt x="0" y="901"/>
                      </a:cubicBezTo>
                      <a:cubicBezTo>
                        <a:pt x="4" y="901"/>
                        <a:pt x="4" y="901"/>
                        <a:pt x="4" y="901"/>
                      </a:cubicBezTo>
                      <a:cubicBezTo>
                        <a:pt x="4" y="653"/>
                        <a:pt x="116" y="429"/>
                        <a:pt x="289" y="267"/>
                      </a:cubicBezTo>
                      <a:cubicBezTo>
                        <a:pt x="463" y="104"/>
                        <a:pt x="699" y="4"/>
                        <a:pt x="946" y="4"/>
                      </a:cubicBezTo>
                      <a:cubicBezTo>
                        <a:pt x="1194" y="4"/>
                        <a:pt x="1430" y="104"/>
                        <a:pt x="1603" y="267"/>
                      </a:cubicBezTo>
                      <a:cubicBezTo>
                        <a:pt x="1777" y="429"/>
                        <a:pt x="1889" y="653"/>
                        <a:pt x="1889" y="901"/>
                      </a:cubicBezTo>
                      <a:lnTo>
                        <a:pt x="1893" y="901"/>
                      </a:ln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56" name="Freeform 8"/>
                <p:cNvSpPr>
                  <a:spLocks noEditPoints="1"/>
                </p:cNvSpPr>
                <p:nvPr/>
              </p:nvSpPr>
              <p:spPr bwMode="auto">
                <a:xfrm>
                  <a:off x="6859368" y="2117405"/>
                  <a:ext cx="4128982" cy="2173069"/>
                </a:xfrm>
                <a:custGeom>
                  <a:avLst/>
                  <a:gdLst>
                    <a:gd name="T0" fmla="*/ 6 w 2291"/>
                    <a:gd name="T1" fmla="*/ 1165 h 1206"/>
                    <a:gd name="T2" fmla="*/ 6 w 2291"/>
                    <a:gd name="T3" fmla="*/ 1080 h 1206"/>
                    <a:gd name="T4" fmla="*/ 16 w 2291"/>
                    <a:gd name="T5" fmla="*/ 1033 h 1206"/>
                    <a:gd name="T6" fmla="*/ 20 w 2291"/>
                    <a:gd name="T7" fmla="*/ 973 h 1206"/>
                    <a:gd name="T8" fmla="*/ 32 w 2291"/>
                    <a:gd name="T9" fmla="*/ 914 h 1206"/>
                    <a:gd name="T10" fmla="*/ 51 w 2291"/>
                    <a:gd name="T11" fmla="*/ 857 h 1206"/>
                    <a:gd name="T12" fmla="*/ 71 w 2291"/>
                    <a:gd name="T13" fmla="*/ 776 h 1206"/>
                    <a:gd name="T14" fmla="*/ 93 w 2291"/>
                    <a:gd name="T15" fmla="*/ 732 h 1206"/>
                    <a:gd name="T16" fmla="*/ 111 w 2291"/>
                    <a:gd name="T17" fmla="*/ 675 h 1206"/>
                    <a:gd name="T18" fmla="*/ 137 w 2291"/>
                    <a:gd name="T19" fmla="*/ 621 h 1206"/>
                    <a:gd name="T20" fmla="*/ 170 w 2291"/>
                    <a:gd name="T21" fmla="*/ 570 h 1206"/>
                    <a:gd name="T22" fmla="*/ 210 w 2291"/>
                    <a:gd name="T23" fmla="*/ 496 h 1206"/>
                    <a:gd name="T24" fmla="*/ 241 w 2291"/>
                    <a:gd name="T25" fmla="*/ 460 h 1206"/>
                    <a:gd name="T26" fmla="*/ 274 w 2291"/>
                    <a:gd name="T27" fmla="*/ 410 h 1206"/>
                    <a:gd name="T28" fmla="*/ 313 w 2291"/>
                    <a:gd name="T29" fmla="*/ 364 h 1206"/>
                    <a:gd name="T30" fmla="*/ 358 w 2291"/>
                    <a:gd name="T31" fmla="*/ 325 h 1206"/>
                    <a:gd name="T32" fmla="*/ 416 w 2291"/>
                    <a:gd name="T33" fmla="*/ 264 h 1206"/>
                    <a:gd name="T34" fmla="*/ 457 w 2291"/>
                    <a:gd name="T35" fmla="*/ 238 h 1206"/>
                    <a:gd name="T36" fmla="*/ 502 w 2291"/>
                    <a:gd name="T37" fmla="*/ 198 h 1206"/>
                    <a:gd name="T38" fmla="*/ 552 w 2291"/>
                    <a:gd name="T39" fmla="*/ 165 h 1206"/>
                    <a:gd name="T40" fmla="*/ 607 w 2291"/>
                    <a:gd name="T41" fmla="*/ 139 h 1206"/>
                    <a:gd name="T42" fmla="*/ 680 w 2291"/>
                    <a:gd name="T43" fmla="*/ 97 h 1206"/>
                    <a:gd name="T44" fmla="*/ 727 w 2291"/>
                    <a:gd name="T45" fmla="*/ 84 h 1206"/>
                    <a:gd name="T46" fmla="*/ 781 w 2291"/>
                    <a:gd name="T47" fmla="*/ 58 h 1206"/>
                    <a:gd name="T48" fmla="*/ 839 w 2291"/>
                    <a:gd name="T49" fmla="*/ 41 h 1206"/>
                    <a:gd name="T50" fmla="*/ 898 w 2291"/>
                    <a:gd name="T51" fmla="*/ 32 h 1206"/>
                    <a:gd name="T52" fmla="*/ 980 w 2291"/>
                    <a:gd name="T53" fmla="*/ 12 h 1206"/>
                    <a:gd name="T54" fmla="*/ 1028 w 2291"/>
                    <a:gd name="T55" fmla="*/ 11 h 1206"/>
                    <a:gd name="T56" fmla="*/ 1088 w 2291"/>
                    <a:gd name="T57" fmla="*/ 2 h 1206"/>
                    <a:gd name="T58" fmla="*/ 1145 w 2291"/>
                    <a:gd name="T59" fmla="*/ 6 h 1206"/>
                    <a:gd name="T60" fmla="*/ 1220 w 2291"/>
                    <a:gd name="T61" fmla="*/ 3 h 1206"/>
                    <a:gd name="T62" fmla="*/ 1267 w 2291"/>
                    <a:gd name="T63" fmla="*/ 12 h 1206"/>
                    <a:gd name="T64" fmla="*/ 1327 w 2291"/>
                    <a:gd name="T65" fmla="*/ 14 h 1206"/>
                    <a:gd name="T66" fmla="*/ 1387 w 2291"/>
                    <a:gd name="T67" fmla="*/ 25 h 1206"/>
                    <a:gd name="T68" fmla="*/ 1444 w 2291"/>
                    <a:gd name="T69" fmla="*/ 44 h 1206"/>
                    <a:gd name="T70" fmla="*/ 1525 w 2291"/>
                    <a:gd name="T71" fmla="*/ 64 h 1206"/>
                    <a:gd name="T72" fmla="*/ 1569 w 2291"/>
                    <a:gd name="T73" fmla="*/ 85 h 1206"/>
                    <a:gd name="T74" fmla="*/ 1626 w 2291"/>
                    <a:gd name="T75" fmla="*/ 104 h 1206"/>
                    <a:gd name="T76" fmla="*/ 1680 w 2291"/>
                    <a:gd name="T77" fmla="*/ 131 h 1206"/>
                    <a:gd name="T78" fmla="*/ 1729 w 2291"/>
                    <a:gd name="T79" fmla="*/ 165 h 1206"/>
                    <a:gd name="T80" fmla="*/ 1802 w 2291"/>
                    <a:gd name="T81" fmla="*/ 207 h 1206"/>
                    <a:gd name="T82" fmla="*/ 1837 w 2291"/>
                    <a:gd name="T83" fmla="*/ 240 h 1206"/>
                    <a:gd name="T84" fmla="*/ 1886 w 2291"/>
                    <a:gd name="T85" fmla="*/ 274 h 1206"/>
                    <a:gd name="T86" fmla="*/ 1930 w 2291"/>
                    <a:gd name="T87" fmla="*/ 315 h 1206"/>
                    <a:gd name="T88" fmla="*/ 1968 w 2291"/>
                    <a:gd name="T89" fmla="*/ 362 h 1206"/>
                    <a:gd name="T90" fmla="*/ 2027 w 2291"/>
                    <a:gd name="T91" fmla="*/ 422 h 1206"/>
                    <a:gd name="T92" fmla="*/ 2052 w 2291"/>
                    <a:gd name="T93" fmla="*/ 464 h 1206"/>
                    <a:gd name="T94" fmla="*/ 2090 w 2291"/>
                    <a:gd name="T95" fmla="*/ 511 h 1206"/>
                    <a:gd name="T96" fmla="*/ 2122 w 2291"/>
                    <a:gd name="T97" fmla="*/ 562 h 1206"/>
                    <a:gd name="T98" fmla="*/ 2146 w 2291"/>
                    <a:gd name="T99" fmla="*/ 617 h 1206"/>
                    <a:gd name="T100" fmla="*/ 2187 w 2291"/>
                    <a:gd name="T101" fmla="*/ 691 h 1206"/>
                    <a:gd name="T102" fmla="*/ 2200 w 2291"/>
                    <a:gd name="T103" fmla="*/ 737 h 1206"/>
                    <a:gd name="T104" fmla="*/ 2225 w 2291"/>
                    <a:gd name="T105" fmla="*/ 792 h 1206"/>
                    <a:gd name="T106" fmla="*/ 2243 w 2291"/>
                    <a:gd name="T107" fmla="*/ 850 h 1206"/>
                    <a:gd name="T108" fmla="*/ 2252 w 2291"/>
                    <a:gd name="T109" fmla="*/ 909 h 1206"/>
                    <a:gd name="T110" fmla="*/ 2274 w 2291"/>
                    <a:gd name="T111" fmla="*/ 991 h 1206"/>
                    <a:gd name="T112" fmla="*/ 2275 w 2291"/>
                    <a:gd name="T113" fmla="*/ 1039 h 1206"/>
                    <a:gd name="T114" fmla="*/ 2287 w 2291"/>
                    <a:gd name="T115" fmla="*/ 1098 h 1206"/>
                    <a:gd name="T116" fmla="*/ 2290 w 2291"/>
                    <a:gd name="T117" fmla="*/ 1158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91" h="1206">
                      <a:moveTo>
                        <a:pt x="0" y="1200"/>
                      </a:moveTo>
                      <a:cubicBezTo>
                        <a:pt x="0" y="1202"/>
                        <a:pt x="0" y="1204"/>
                        <a:pt x="0" y="1206"/>
                      </a:cubicBezTo>
                      <a:cubicBezTo>
                        <a:pt x="5" y="1206"/>
                        <a:pt x="5" y="1206"/>
                        <a:pt x="5" y="1206"/>
                      </a:cubicBezTo>
                      <a:cubicBezTo>
                        <a:pt x="5" y="1204"/>
                        <a:pt x="5" y="1202"/>
                        <a:pt x="5" y="1201"/>
                      </a:cubicBezTo>
                      <a:lnTo>
                        <a:pt x="0" y="1200"/>
                      </a:lnTo>
                      <a:close/>
                      <a:moveTo>
                        <a:pt x="0" y="1176"/>
                      </a:moveTo>
                      <a:cubicBezTo>
                        <a:pt x="0" y="1180"/>
                        <a:pt x="0" y="1184"/>
                        <a:pt x="0" y="1188"/>
                      </a:cubicBezTo>
                      <a:cubicBezTo>
                        <a:pt x="5" y="1189"/>
                        <a:pt x="5" y="1189"/>
                        <a:pt x="5" y="1189"/>
                      </a:cubicBezTo>
                      <a:cubicBezTo>
                        <a:pt x="5" y="1185"/>
                        <a:pt x="5" y="1181"/>
                        <a:pt x="5" y="1177"/>
                      </a:cubicBezTo>
                      <a:lnTo>
                        <a:pt x="0" y="1176"/>
                      </a:lnTo>
                      <a:close/>
                      <a:moveTo>
                        <a:pt x="1" y="1152"/>
                      </a:moveTo>
                      <a:cubicBezTo>
                        <a:pt x="1" y="1156"/>
                        <a:pt x="1" y="1160"/>
                        <a:pt x="0" y="1164"/>
                      </a:cubicBezTo>
                      <a:cubicBezTo>
                        <a:pt x="6" y="1165"/>
                        <a:pt x="6" y="1165"/>
                        <a:pt x="6" y="1165"/>
                      </a:cubicBezTo>
                      <a:cubicBezTo>
                        <a:pt x="6" y="1161"/>
                        <a:pt x="6" y="1157"/>
                        <a:pt x="6" y="1153"/>
                      </a:cubicBezTo>
                      <a:cubicBezTo>
                        <a:pt x="1" y="1152"/>
                        <a:pt x="1" y="1152"/>
                        <a:pt x="1" y="1152"/>
                      </a:cubicBezTo>
                      <a:close/>
                      <a:moveTo>
                        <a:pt x="2" y="1128"/>
                      </a:moveTo>
                      <a:cubicBezTo>
                        <a:pt x="2" y="1132"/>
                        <a:pt x="2" y="1136"/>
                        <a:pt x="1" y="1140"/>
                      </a:cubicBezTo>
                      <a:cubicBezTo>
                        <a:pt x="7" y="1141"/>
                        <a:pt x="7" y="1141"/>
                        <a:pt x="7" y="1141"/>
                      </a:cubicBezTo>
                      <a:cubicBezTo>
                        <a:pt x="7" y="1137"/>
                        <a:pt x="7" y="1133"/>
                        <a:pt x="7" y="1129"/>
                      </a:cubicBezTo>
                      <a:lnTo>
                        <a:pt x="2" y="1128"/>
                      </a:lnTo>
                      <a:close/>
                      <a:moveTo>
                        <a:pt x="4" y="1104"/>
                      </a:moveTo>
                      <a:cubicBezTo>
                        <a:pt x="3" y="1108"/>
                        <a:pt x="3" y="1112"/>
                        <a:pt x="3" y="1116"/>
                      </a:cubicBezTo>
                      <a:cubicBezTo>
                        <a:pt x="8" y="1117"/>
                        <a:pt x="8" y="1117"/>
                        <a:pt x="8" y="1117"/>
                      </a:cubicBezTo>
                      <a:cubicBezTo>
                        <a:pt x="8" y="1113"/>
                        <a:pt x="9" y="1109"/>
                        <a:pt x="9" y="1105"/>
                      </a:cubicBezTo>
                      <a:lnTo>
                        <a:pt x="4" y="1104"/>
                      </a:lnTo>
                      <a:close/>
                      <a:moveTo>
                        <a:pt x="6" y="1080"/>
                      </a:moveTo>
                      <a:cubicBezTo>
                        <a:pt x="5" y="1084"/>
                        <a:pt x="5" y="1088"/>
                        <a:pt x="5" y="1092"/>
                      </a:cubicBezTo>
                      <a:cubicBezTo>
                        <a:pt x="10" y="1093"/>
                        <a:pt x="10" y="1093"/>
                        <a:pt x="10" y="1093"/>
                      </a:cubicBezTo>
                      <a:cubicBezTo>
                        <a:pt x="10" y="1089"/>
                        <a:pt x="11" y="1085"/>
                        <a:pt x="11" y="1081"/>
                      </a:cubicBezTo>
                      <a:lnTo>
                        <a:pt x="6" y="1080"/>
                      </a:lnTo>
                      <a:close/>
                      <a:moveTo>
                        <a:pt x="8" y="1057"/>
                      </a:moveTo>
                      <a:cubicBezTo>
                        <a:pt x="8" y="1061"/>
                        <a:pt x="7" y="1065"/>
                        <a:pt x="7" y="1069"/>
                      </a:cubicBezTo>
                      <a:cubicBezTo>
                        <a:pt x="12" y="1069"/>
                        <a:pt x="12" y="1069"/>
                        <a:pt x="12" y="1069"/>
                      </a:cubicBezTo>
                      <a:cubicBezTo>
                        <a:pt x="12" y="1065"/>
                        <a:pt x="13" y="1061"/>
                        <a:pt x="13" y="1057"/>
                      </a:cubicBezTo>
                      <a:lnTo>
                        <a:pt x="8" y="1057"/>
                      </a:lnTo>
                      <a:close/>
                      <a:moveTo>
                        <a:pt x="11" y="1033"/>
                      </a:moveTo>
                      <a:cubicBezTo>
                        <a:pt x="10" y="1037"/>
                        <a:pt x="10" y="1041"/>
                        <a:pt x="9" y="1045"/>
                      </a:cubicBezTo>
                      <a:cubicBezTo>
                        <a:pt x="15" y="1045"/>
                        <a:pt x="15" y="1045"/>
                        <a:pt x="15" y="1045"/>
                      </a:cubicBezTo>
                      <a:cubicBezTo>
                        <a:pt x="15" y="1041"/>
                        <a:pt x="16" y="1037"/>
                        <a:pt x="16" y="1033"/>
                      </a:cubicBezTo>
                      <a:lnTo>
                        <a:pt x="11" y="1033"/>
                      </a:lnTo>
                      <a:close/>
                      <a:moveTo>
                        <a:pt x="14" y="1009"/>
                      </a:moveTo>
                      <a:cubicBezTo>
                        <a:pt x="14" y="1013"/>
                        <a:pt x="13" y="1017"/>
                        <a:pt x="12" y="1021"/>
                      </a:cubicBezTo>
                      <a:cubicBezTo>
                        <a:pt x="18" y="1022"/>
                        <a:pt x="18" y="1022"/>
                        <a:pt x="18" y="1022"/>
                      </a:cubicBezTo>
                      <a:cubicBezTo>
                        <a:pt x="18" y="1018"/>
                        <a:pt x="19" y="1014"/>
                        <a:pt x="19" y="1010"/>
                      </a:cubicBezTo>
                      <a:lnTo>
                        <a:pt x="14" y="1009"/>
                      </a:lnTo>
                      <a:close/>
                      <a:moveTo>
                        <a:pt x="18" y="985"/>
                      </a:moveTo>
                      <a:cubicBezTo>
                        <a:pt x="17" y="989"/>
                        <a:pt x="17" y="993"/>
                        <a:pt x="16" y="997"/>
                      </a:cubicBezTo>
                      <a:cubicBezTo>
                        <a:pt x="21" y="998"/>
                        <a:pt x="21" y="998"/>
                        <a:pt x="21" y="998"/>
                      </a:cubicBezTo>
                      <a:cubicBezTo>
                        <a:pt x="22" y="994"/>
                        <a:pt x="22" y="990"/>
                        <a:pt x="23" y="986"/>
                      </a:cubicBezTo>
                      <a:lnTo>
                        <a:pt x="18" y="985"/>
                      </a:lnTo>
                      <a:close/>
                      <a:moveTo>
                        <a:pt x="22" y="961"/>
                      </a:moveTo>
                      <a:cubicBezTo>
                        <a:pt x="21" y="965"/>
                        <a:pt x="21" y="969"/>
                        <a:pt x="20" y="973"/>
                      </a:cubicBezTo>
                      <a:cubicBezTo>
                        <a:pt x="25" y="974"/>
                        <a:pt x="25" y="974"/>
                        <a:pt x="25" y="974"/>
                      </a:cubicBezTo>
                      <a:cubicBezTo>
                        <a:pt x="26" y="970"/>
                        <a:pt x="27" y="966"/>
                        <a:pt x="27" y="962"/>
                      </a:cubicBezTo>
                      <a:lnTo>
                        <a:pt x="22" y="961"/>
                      </a:lnTo>
                      <a:close/>
                      <a:moveTo>
                        <a:pt x="27" y="938"/>
                      </a:moveTo>
                      <a:cubicBezTo>
                        <a:pt x="26" y="942"/>
                        <a:pt x="25" y="946"/>
                        <a:pt x="24" y="950"/>
                      </a:cubicBezTo>
                      <a:cubicBezTo>
                        <a:pt x="30" y="951"/>
                        <a:pt x="30" y="951"/>
                        <a:pt x="30" y="951"/>
                      </a:cubicBezTo>
                      <a:cubicBezTo>
                        <a:pt x="30" y="947"/>
                        <a:pt x="31" y="943"/>
                        <a:pt x="32" y="939"/>
                      </a:cubicBezTo>
                      <a:lnTo>
                        <a:pt x="27" y="938"/>
                      </a:lnTo>
                      <a:close/>
                      <a:moveTo>
                        <a:pt x="32" y="914"/>
                      </a:moveTo>
                      <a:cubicBezTo>
                        <a:pt x="31" y="918"/>
                        <a:pt x="30" y="922"/>
                        <a:pt x="29" y="926"/>
                      </a:cubicBezTo>
                      <a:cubicBezTo>
                        <a:pt x="34" y="927"/>
                        <a:pt x="34" y="927"/>
                        <a:pt x="34" y="927"/>
                      </a:cubicBezTo>
                      <a:cubicBezTo>
                        <a:pt x="35" y="923"/>
                        <a:pt x="36" y="919"/>
                        <a:pt x="37" y="915"/>
                      </a:cubicBezTo>
                      <a:lnTo>
                        <a:pt x="32" y="914"/>
                      </a:lnTo>
                      <a:close/>
                      <a:moveTo>
                        <a:pt x="37" y="891"/>
                      </a:moveTo>
                      <a:cubicBezTo>
                        <a:pt x="36" y="895"/>
                        <a:pt x="35" y="899"/>
                        <a:pt x="34" y="903"/>
                      </a:cubicBezTo>
                      <a:cubicBezTo>
                        <a:pt x="40" y="904"/>
                        <a:pt x="40" y="904"/>
                        <a:pt x="40" y="904"/>
                      </a:cubicBezTo>
                      <a:cubicBezTo>
                        <a:pt x="40" y="900"/>
                        <a:pt x="41" y="896"/>
                        <a:pt x="42" y="892"/>
                      </a:cubicBezTo>
                      <a:lnTo>
                        <a:pt x="37" y="891"/>
                      </a:lnTo>
                      <a:close/>
                      <a:moveTo>
                        <a:pt x="43" y="868"/>
                      </a:moveTo>
                      <a:cubicBezTo>
                        <a:pt x="42" y="871"/>
                        <a:pt x="41" y="875"/>
                        <a:pt x="40" y="879"/>
                      </a:cubicBezTo>
                      <a:cubicBezTo>
                        <a:pt x="45" y="881"/>
                        <a:pt x="45" y="881"/>
                        <a:pt x="45" y="881"/>
                      </a:cubicBezTo>
                      <a:cubicBezTo>
                        <a:pt x="46" y="877"/>
                        <a:pt x="47" y="873"/>
                        <a:pt x="48" y="869"/>
                      </a:cubicBezTo>
                      <a:lnTo>
                        <a:pt x="43" y="868"/>
                      </a:lnTo>
                      <a:close/>
                      <a:moveTo>
                        <a:pt x="49" y="844"/>
                      </a:moveTo>
                      <a:cubicBezTo>
                        <a:pt x="48" y="848"/>
                        <a:pt x="47" y="852"/>
                        <a:pt x="46" y="856"/>
                      </a:cubicBezTo>
                      <a:cubicBezTo>
                        <a:pt x="51" y="857"/>
                        <a:pt x="51" y="857"/>
                        <a:pt x="51" y="857"/>
                      </a:cubicBezTo>
                      <a:cubicBezTo>
                        <a:pt x="52" y="854"/>
                        <a:pt x="53" y="850"/>
                        <a:pt x="54" y="846"/>
                      </a:cubicBezTo>
                      <a:lnTo>
                        <a:pt x="49" y="844"/>
                      </a:lnTo>
                      <a:close/>
                      <a:moveTo>
                        <a:pt x="56" y="821"/>
                      </a:moveTo>
                      <a:cubicBezTo>
                        <a:pt x="55" y="825"/>
                        <a:pt x="54" y="829"/>
                        <a:pt x="53" y="833"/>
                      </a:cubicBezTo>
                      <a:cubicBezTo>
                        <a:pt x="58" y="834"/>
                        <a:pt x="58" y="834"/>
                        <a:pt x="58" y="834"/>
                      </a:cubicBezTo>
                      <a:cubicBezTo>
                        <a:pt x="59" y="831"/>
                        <a:pt x="60" y="827"/>
                        <a:pt x="61" y="823"/>
                      </a:cubicBezTo>
                      <a:lnTo>
                        <a:pt x="56" y="821"/>
                      </a:lnTo>
                      <a:close/>
                      <a:moveTo>
                        <a:pt x="63" y="798"/>
                      </a:moveTo>
                      <a:cubicBezTo>
                        <a:pt x="62" y="802"/>
                        <a:pt x="61" y="806"/>
                        <a:pt x="60" y="810"/>
                      </a:cubicBezTo>
                      <a:cubicBezTo>
                        <a:pt x="65" y="811"/>
                        <a:pt x="65" y="811"/>
                        <a:pt x="65" y="811"/>
                      </a:cubicBezTo>
                      <a:cubicBezTo>
                        <a:pt x="66" y="808"/>
                        <a:pt x="67" y="804"/>
                        <a:pt x="68" y="800"/>
                      </a:cubicBezTo>
                      <a:cubicBezTo>
                        <a:pt x="63" y="798"/>
                        <a:pt x="63" y="798"/>
                        <a:pt x="63" y="798"/>
                      </a:cubicBezTo>
                      <a:close/>
                      <a:moveTo>
                        <a:pt x="71" y="776"/>
                      </a:moveTo>
                      <a:cubicBezTo>
                        <a:pt x="70" y="779"/>
                        <a:pt x="68" y="783"/>
                        <a:pt x="67" y="787"/>
                      </a:cubicBezTo>
                      <a:cubicBezTo>
                        <a:pt x="72" y="789"/>
                        <a:pt x="72" y="789"/>
                        <a:pt x="72" y="789"/>
                      </a:cubicBezTo>
                      <a:cubicBezTo>
                        <a:pt x="73" y="785"/>
                        <a:pt x="75" y="781"/>
                        <a:pt x="76" y="777"/>
                      </a:cubicBezTo>
                      <a:lnTo>
                        <a:pt x="71" y="776"/>
                      </a:lnTo>
                      <a:close/>
                      <a:moveTo>
                        <a:pt x="79" y="753"/>
                      </a:moveTo>
                      <a:cubicBezTo>
                        <a:pt x="78" y="757"/>
                        <a:pt x="76" y="760"/>
                        <a:pt x="75" y="764"/>
                      </a:cubicBezTo>
                      <a:cubicBezTo>
                        <a:pt x="80" y="766"/>
                        <a:pt x="80" y="766"/>
                        <a:pt x="80" y="766"/>
                      </a:cubicBezTo>
                      <a:cubicBezTo>
                        <a:pt x="81" y="762"/>
                        <a:pt x="83" y="759"/>
                        <a:pt x="84" y="755"/>
                      </a:cubicBezTo>
                      <a:lnTo>
                        <a:pt x="79" y="753"/>
                      </a:lnTo>
                      <a:close/>
                      <a:moveTo>
                        <a:pt x="88" y="730"/>
                      </a:moveTo>
                      <a:cubicBezTo>
                        <a:pt x="86" y="734"/>
                        <a:pt x="85" y="738"/>
                        <a:pt x="83" y="742"/>
                      </a:cubicBezTo>
                      <a:cubicBezTo>
                        <a:pt x="88" y="744"/>
                        <a:pt x="88" y="744"/>
                        <a:pt x="88" y="744"/>
                      </a:cubicBezTo>
                      <a:cubicBezTo>
                        <a:pt x="90" y="740"/>
                        <a:pt x="91" y="736"/>
                        <a:pt x="93" y="732"/>
                      </a:cubicBezTo>
                      <a:lnTo>
                        <a:pt x="88" y="730"/>
                      </a:lnTo>
                      <a:close/>
                      <a:moveTo>
                        <a:pt x="97" y="708"/>
                      </a:moveTo>
                      <a:cubicBezTo>
                        <a:pt x="95" y="712"/>
                        <a:pt x="94" y="716"/>
                        <a:pt x="92" y="719"/>
                      </a:cubicBezTo>
                      <a:cubicBezTo>
                        <a:pt x="97" y="721"/>
                        <a:pt x="97" y="721"/>
                        <a:pt x="97" y="721"/>
                      </a:cubicBezTo>
                      <a:cubicBezTo>
                        <a:pt x="98" y="718"/>
                        <a:pt x="100" y="714"/>
                        <a:pt x="101" y="710"/>
                      </a:cubicBezTo>
                      <a:lnTo>
                        <a:pt x="97" y="708"/>
                      </a:lnTo>
                      <a:close/>
                      <a:moveTo>
                        <a:pt x="106" y="686"/>
                      </a:moveTo>
                      <a:cubicBezTo>
                        <a:pt x="104" y="690"/>
                        <a:pt x="103" y="693"/>
                        <a:pt x="101" y="697"/>
                      </a:cubicBezTo>
                      <a:cubicBezTo>
                        <a:pt x="106" y="699"/>
                        <a:pt x="106" y="699"/>
                        <a:pt x="106" y="699"/>
                      </a:cubicBezTo>
                      <a:cubicBezTo>
                        <a:pt x="108" y="695"/>
                        <a:pt x="109" y="692"/>
                        <a:pt x="111" y="688"/>
                      </a:cubicBezTo>
                      <a:lnTo>
                        <a:pt x="106" y="686"/>
                      </a:lnTo>
                      <a:close/>
                      <a:moveTo>
                        <a:pt x="116" y="664"/>
                      </a:moveTo>
                      <a:cubicBezTo>
                        <a:pt x="114" y="668"/>
                        <a:pt x="112" y="671"/>
                        <a:pt x="111" y="675"/>
                      </a:cubicBezTo>
                      <a:cubicBezTo>
                        <a:pt x="116" y="677"/>
                        <a:pt x="116" y="677"/>
                        <a:pt x="116" y="677"/>
                      </a:cubicBezTo>
                      <a:cubicBezTo>
                        <a:pt x="117" y="674"/>
                        <a:pt x="119" y="670"/>
                        <a:pt x="121" y="666"/>
                      </a:cubicBezTo>
                      <a:cubicBezTo>
                        <a:pt x="116" y="664"/>
                        <a:pt x="116" y="664"/>
                        <a:pt x="116" y="664"/>
                      </a:cubicBezTo>
                      <a:close/>
                      <a:moveTo>
                        <a:pt x="126" y="642"/>
                      </a:moveTo>
                      <a:cubicBezTo>
                        <a:pt x="124" y="646"/>
                        <a:pt x="123" y="649"/>
                        <a:pt x="121" y="653"/>
                      </a:cubicBezTo>
                      <a:cubicBezTo>
                        <a:pt x="126" y="655"/>
                        <a:pt x="126" y="655"/>
                        <a:pt x="126" y="655"/>
                      </a:cubicBezTo>
                      <a:cubicBezTo>
                        <a:pt x="127" y="652"/>
                        <a:pt x="129" y="648"/>
                        <a:pt x="131" y="645"/>
                      </a:cubicBezTo>
                      <a:lnTo>
                        <a:pt x="126" y="642"/>
                      </a:lnTo>
                      <a:close/>
                      <a:moveTo>
                        <a:pt x="137" y="621"/>
                      </a:moveTo>
                      <a:cubicBezTo>
                        <a:pt x="135" y="624"/>
                        <a:pt x="133" y="628"/>
                        <a:pt x="131" y="631"/>
                      </a:cubicBezTo>
                      <a:cubicBezTo>
                        <a:pt x="136" y="634"/>
                        <a:pt x="136" y="634"/>
                        <a:pt x="136" y="634"/>
                      </a:cubicBezTo>
                      <a:cubicBezTo>
                        <a:pt x="138" y="630"/>
                        <a:pt x="140" y="627"/>
                        <a:pt x="141" y="623"/>
                      </a:cubicBezTo>
                      <a:lnTo>
                        <a:pt x="137" y="621"/>
                      </a:lnTo>
                      <a:close/>
                      <a:moveTo>
                        <a:pt x="148" y="599"/>
                      </a:moveTo>
                      <a:cubicBezTo>
                        <a:pt x="146" y="603"/>
                        <a:pt x="144" y="606"/>
                        <a:pt x="142" y="610"/>
                      </a:cubicBezTo>
                      <a:cubicBezTo>
                        <a:pt x="147" y="612"/>
                        <a:pt x="147" y="612"/>
                        <a:pt x="147" y="612"/>
                      </a:cubicBezTo>
                      <a:cubicBezTo>
                        <a:pt x="149" y="609"/>
                        <a:pt x="151" y="605"/>
                        <a:pt x="153" y="602"/>
                      </a:cubicBezTo>
                      <a:lnTo>
                        <a:pt x="148" y="599"/>
                      </a:lnTo>
                      <a:close/>
                      <a:moveTo>
                        <a:pt x="159" y="578"/>
                      </a:moveTo>
                      <a:cubicBezTo>
                        <a:pt x="157" y="582"/>
                        <a:pt x="155" y="585"/>
                        <a:pt x="153" y="589"/>
                      </a:cubicBezTo>
                      <a:cubicBezTo>
                        <a:pt x="158" y="591"/>
                        <a:pt x="158" y="591"/>
                        <a:pt x="158" y="591"/>
                      </a:cubicBezTo>
                      <a:cubicBezTo>
                        <a:pt x="160" y="588"/>
                        <a:pt x="162" y="584"/>
                        <a:pt x="164" y="581"/>
                      </a:cubicBezTo>
                      <a:lnTo>
                        <a:pt x="159" y="578"/>
                      </a:lnTo>
                      <a:close/>
                      <a:moveTo>
                        <a:pt x="171" y="557"/>
                      </a:moveTo>
                      <a:cubicBezTo>
                        <a:pt x="169" y="561"/>
                        <a:pt x="167" y="564"/>
                        <a:pt x="165" y="568"/>
                      </a:cubicBezTo>
                      <a:cubicBezTo>
                        <a:pt x="170" y="570"/>
                        <a:pt x="170" y="570"/>
                        <a:pt x="170" y="570"/>
                      </a:cubicBezTo>
                      <a:cubicBezTo>
                        <a:pt x="172" y="567"/>
                        <a:pt x="174" y="564"/>
                        <a:pt x="176" y="560"/>
                      </a:cubicBezTo>
                      <a:lnTo>
                        <a:pt x="171" y="557"/>
                      </a:lnTo>
                      <a:close/>
                      <a:moveTo>
                        <a:pt x="184" y="537"/>
                      </a:moveTo>
                      <a:cubicBezTo>
                        <a:pt x="182" y="540"/>
                        <a:pt x="179" y="544"/>
                        <a:pt x="177" y="547"/>
                      </a:cubicBezTo>
                      <a:cubicBezTo>
                        <a:pt x="182" y="550"/>
                        <a:pt x="182" y="550"/>
                        <a:pt x="182" y="550"/>
                      </a:cubicBezTo>
                      <a:cubicBezTo>
                        <a:pt x="184" y="546"/>
                        <a:pt x="186" y="543"/>
                        <a:pt x="188" y="540"/>
                      </a:cubicBezTo>
                      <a:lnTo>
                        <a:pt x="184" y="537"/>
                      </a:lnTo>
                      <a:close/>
                      <a:moveTo>
                        <a:pt x="196" y="516"/>
                      </a:moveTo>
                      <a:cubicBezTo>
                        <a:pt x="194" y="520"/>
                        <a:pt x="192" y="523"/>
                        <a:pt x="190" y="527"/>
                      </a:cubicBezTo>
                      <a:cubicBezTo>
                        <a:pt x="195" y="529"/>
                        <a:pt x="195" y="529"/>
                        <a:pt x="195" y="529"/>
                      </a:cubicBezTo>
                      <a:cubicBezTo>
                        <a:pt x="197" y="526"/>
                        <a:pt x="199" y="523"/>
                        <a:pt x="201" y="519"/>
                      </a:cubicBezTo>
                      <a:lnTo>
                        <a:pt x="196" y="516"/>
                      </a:lnTo>
                      <a:close/>
                      <a:moveTo>
                        <a:pt x="210" y="496"/>
                      </a:moveTo>
                      <a:cubicBezTo>
                        <a:pt x="207" y="500"/>
                        <a:pt x="205" y="503"/>
                        <a:pt x="203" y="506"/>
                      </a:cubicBezTo>
                      <a:cubicBezTo>
                        <a:pt x="207" y="509"/>
                        <a:pt x="207" y="509"/>
                        <a:pt x="207" y="509"/>
                      </a:cubicBezTo>
                      <a:cubicBezTo>
                        <a:pt x="210" y="506"/>
                        <a:pt x="212" y="503"/>
                        <a:pt x="214" y="499"/>
                      </a:cubicBezTo>
                      <a:lnTo>
                        <a:pt x="210" y="496"/>
                      </a:lnTo>
                      <a:close/>
                      <a:moveTo>
                        <a:pt x="223" y="477"/>
                      </a:moveTo>
                      <a:cubicBezTo>
                        <a:pt x="221" y="480"/>
                        <a:pt x="219" y="483"/>
                        <a:pt x="216" y="486"/>
                      </a:cubicBezTo>
                      <a:cubicBezTo>
                        <a:pt x="221" y="490"/>
                        <a:pt x="221" y="490"/>
                        <a:pt x="221" y="490"/>
                      </a:cubicBezTo>
                      <a:cubicBezTo>
                        <a:pt x="223" y="486"/>
                        <a:pt x="225" y="483"/>
                        <a:pt x="228" y="480"/>
                      </a:cubicBezTo>
                      <a:lnTo>
                        <a:pt x="223" y="477"/>
                      </a:lnTo>
                      <a:close/>
                      <a:moveTo>
                        <a:pt x="237" y="457"/>
                      </a:moveTo>
                      <a:cubicBezTo>
                        <a:pt x="235" y="460"/>
                        <a:pt x="232" y="464"/>
                        <a:pt x="230" y="467"/>
                      </a:cubicBezTo>
                      <a:cubicBezTo>
                        <a:pt x="234" y="470"/>
                        <a:pt x="234" y="470"/>
                        <a:pt x="234" y="470"/>
                      </a:cubicBezTo>
                      <a:cubicBezTo>
                        <a:pt x="237" y="467"/>
                        <a:pt x="239" y="464"/>
                        <a:pt x="241" y="460"/>
                      </a:cubicBezTo>
                      <a:lnTo>
                        <a:pt x="237" y="457"/>
                      </a:lnTo>
                      <a:close/>
                      <a:moveTo>
                        <a:pt x="251" y="438"/>
                      </a:moveTo>
                      <a:cubicBezTo>
                        <a:pt x="249" y="441"/>
                        <a:pt x="247" y="444"/>
                        <a:pt x="244" y="448"/>
                      </a:cubicBezTo>
                      <a:cubicBezTo>
                        <a:pt x="249" y="451"/>
                        <a:pt x="249" y="451"/>
                        <a:pt x="249" y="451"/>
                      </a:cubicBezTo>
                      <a:cubicBezTo>
                        <a:pt x="251" y="448"/>
                        <a:pt x="253" y="444"/>
                        <a:pt x="256" y="441"/>
                      </a:cubicBezTo>
                      <a:lnTo>
                        <a:pt x="251" y="438"/>
                      </a:lnTo>
                      <a:close/>
                      <a:moveTo>
                        <a:pt x="266" y="419"/>
                      </a:moveTo>
                      <a:cubicBezTo>
                        <a:pt x="264" y="422"/>
                        <a:pt x="261" y="425"/>
                        <a:pt x="259" y="429"/>
                      </a:cubicBezTo>
                      <a:cubicBezTo>
                        <a:pt x="263" y="432"/>
                        <a:pt x="263" y="432"/>
                        <a:pt x="263" y="432"/>
                      </a:cubicBezTo>
                      <a:cubicBezTo>
                        <a:pt x="265" y="429"/>
                        <a:pt x="268" y="426"/>
                        <a:pt x="270" y="422"/>
                      </a:cubicBezTo>
                      <a:lnTo>
                        <a:pt x="266" y="419"/>
                      </a:lnTo>
                      <a:close/>
                      <a:moveTo>
                        <a:pt x="281" y="401"/>
                      </a:moveTo>
                      <a:cubicBezTo>
                        <a:pt x="279" y="404"/>
                        <a:pt x="276" y="407"/>
                        <a:pt x="274" y="410"/>
                      </a:cubicBezTo>
                      <a:cubicBezTo>
                        <a:pt x="278" y="413"/>
                        <a:pt x="278" y="413"/>
                        <a:pt x="278" y="413"/>
                      </a:cubicBezTo>
                      <a:cubicBezTo>
                        <a:pt x="280" y="410"/>
                        <a:pt x="283" y="407"/>
                        <a:pt x="285" y="404"/>
                      </a:cubicBezTo>
                      <a:lnTo>
                        <a:pt x="281" y="401"/>
                      </a:lnTo>
                      <a:close/>
                      <a:moveTo>
                        <a:pt x="297" y="382"/>
                      </a:moveTo>
                      <a:cubicBezTo>
                        <a:pt x="294" y="385"/>
                        <a:pt x="292" y="388"/>
                        <a:pt x="289" y="391"/>
                      </a:cubicBezTo>
                      <a:cubicBezTo>
                        <a:pt x="293" y="395"/>
                        <a:pt x="293" y="395"/>
                        <a:pt x="293" y="395"/>
                      </a:cubicBezTo>
                      <a:cubicBezTo>
                        <a:pt x="296" y="392"/>
                        <a:pt x="298" y="389"/>
                        <a:pt x="301" y="386"/>
                      </a:cubicBezTo>
                      <a:lnTo>
                        <a:pt x="297" y="382"/>
                      </a:lnTo>
                      <a:close/>
                      <a:moveTo>
                        <a:pt x="313" y="364"/>
                      </a:moveTo>
                      <a:cubicBezTo>
                        <a:pt x="310" y="367"/>
                        <a:pt x="307" y="370"/>
                        <a:pt x="305" y="373"/>
                      </a:cubicBezTo>
                      <a:cubicBezTo>
                        <a:pt x="309" y="377"/>
                        <a:pt x="309" y="377"/>
                        <a:pt x="309" y="377"/>
                      </a:cubicBezTo>
                      <a:cubicBezTo>
                        <a:pt x="311" y="374"/>
                        <a:pt x="314" y="371"/>
                        <a:pt x="317" y="368"/>
                      </a:cubicBezTo>
                      <a:lnTo>
                        <a:pt x="313" y="364"/>
                      </a:lnTo>
                      <a:close/>
                      <a:moveTo>
                        <a:pt x="329" y="347"/>
                      </a:moveTo>
                      <a:cubicBezTo>
                        <a:pt x="326" y="350"/>
                        <a:pt x="324" y="353"/>
                        <a:pt x="321" y="355"/>
                      </a:cubicBezTo>
                      <a:cubicBezTo>
                        <a:pt x="325" y="359"/>
                        <a:pt x="325" y="359"/>
                        <a:pt x="325" y="359"/>
                      </a:cubicBezTo>
                      <a:cubicBezTo>
                        <a:pt x="328" y="356"/>
                        <a:pt x="330" y="353"/>
                        <a:pt x="333" y="350"/>
                      </a:cubicBezTo>
                      <a:lnTo>
                        <a:pt x="329" y="347"/>
                      </a:lnTo>
                      <a:close/>
                      <a:moveTo>
                        <a:pt x="346" y="329"/>
                      </a:moveTo>
                      <a:cubicBezTo>
                        <a:pt x="343" y="332"/>
                        <a:pt x="340" y="335"/>
                        <a:pt x="337" y="338"/>
                      </a:cubicBezTo>
                      <a:cubicBezTo>
                        <a:pt x="341" y="342"/>
                        <a:pt x="341" y="342"/>
                        <a:pt x="341" y="342"/>
                      </a:cubicBezTo>
                      <a:cubicBezTo>
                        <a:pt x="344" y="339"/>
                        <a:pt x="347" y="336"/>
                        <a:pt x="350" y="333"/>
                      </a:cubicBezTo>
                      <a:lnTo>
                        <a:pt x="346" y="329"/>
                      </a:lnTo>
                      <a:close/>
                      <a:moveTo>
                        <a:pt x="363" y="313"/>
                      </a:moveTo>
                      <a:cubicBezTo>
                        <a:pt x="360" y="315"/>
                        <a:pt x="357" y="318"/>
                        <a:pt x="354" y="321"/>
                      </a:cubicBezTo>
                      <a:cubicBezTo>
                        <a:pt x="358" y="325"/>
                        <a:pt x="358" y="325"/>
                        <a:pt x="358" y="325"/>
                      </a:cubicBezTo>
                      <a:cubicBezTo>
                        <a:pt x="361" y="322"/>
                        <a:pt x="364" y="319"/>
                        <a:pt x="367" y="316"/>
                      </a:cubicBezTo>
                      <a:lnTo>
                        <a:pt x="363" y="313"/>
                      </a:lnTo>
                      <a:close/>
                      <a:moveTo>
                        <a:pt x="380" y="296"/>
                      </a:moveTo>
                      <a:cubicBezTo>
                        <a:pt x="377" y="299"/>
                        <a:pt x="374" y="301"/>
                        <a:pt x="372" y="304"/>
                      </a:cubicBezTo>
                      <a:cubicBezTo>
                        <a:pt x="375" y="308"/>
                        <a:pt x="375" y="308"/>
                        <a:pt x="375" y="308"/>
                      </a:cubicBezTo>
                      <a:cubicBezTo>
                        <a:pt x="378" y="305"/>
                        <a:pt x="381" y="303"/>
                        <a:pt x="384" y="300"/>
                      </a:cubicBezTo>
                      <a:lnTo>
                        <a:pt x="380" y="296"/>
                      </a:lnTo>
                      <a:close/>
                      <a:moveTo>
                        <a:pt x="398" y="280"/>
                      </a:moveTo>
                      <a:cubicBezTo>
                        <a:pt x="395" y="282"/>
                        <a:pt x="392" y="285"/>
                        <a:pt x="389" y="288"/>
                      </a:cubicBezTo>
                      <a:cubicBezTo>
                        <a:pt x="393" y="292"/>
                        <a:pt x="393" y="292"/>
                        <a:pt x="393" y="292"/>
                      </a:cubicBezTo>
                      <a:cubicBezTo>
                        <a:pt x="396" y="289"/>
                        <a:pt x="399" y="286"/>
                        <a:pt x="402" y="284"/>
                      </a:cubicBezTo>
                      <a:lnTo>
                        <a:pt x="398" y="280"/>
                      </a:lnTo>
                      <a:close/>
                      <a:moveTo>
                        <a:pt x="416" y="264"/>
                      </a:moveTo>
                      <a:cubicBezTo>
                        <a:pt x="413" y="267"/>
                        <a:pt x="410" y="269"/>
                        <a:pt x="407" y="272"/>
                      </a:cubicBezTo>
                      <a:cubicBezTo>
                        <a:pt x="411" y="276"/>
                        <a:pt x="411" y="276"/>
                        <a:pt x="411" y="276"/>
                      </a:cubicBezTo>
                      <a:cubicBezTo>
                        <a:pt x="414" y="273"/>
                        <a:pt x="417" y="271"/>
                        <a:pt x="420" y="268"/>
                      </a:cubicBezTo>
                      <a:lnTo>
                        <a:pt x="416" y="264"/>
                      </a:lnTo>
                      <a:close/>
                      <a:moveTo>
                        <a:pt x="435" y="249"/>
                      </a:moveTo>
                      <a:cubicBezTo>
                        <a:pt x="432" y="251"/>
                        <a:pt x="428" y="254"/>
                        <a:pt x="425" y="256"/>
                      </a:cubicBezTo>
                      <a:cubicBezTo>
                        <a:pt x="429" y="260"/>
                        <a:pt x="429" y="260"/>
                        <a:pt x="429" y="260"/>
                      </a:cubicBezTo>
                      <a:cubicBezTo>
                        <a:pt x="432" y="258"/>
                        <a:pt x="435" y="255"/>
                        <a:pt x="438" y="253"/>
                      </a:cubicBezTo>
                      <a:lnTo>
                        <a:pt x="435" y="249"/>
                      </a:lnTo>
                      <a:close/>
                      <a:moveTo>
                        <a:pt x="453" y="234"/>
                      </a:moveTo>
                      <a:cubicBezTo>
                        <a:pt x="450" y="236"/>
                        <a:pt x="447" y="239"/>
                        <a:pt x="444" y="241"/>
                      </a:cubicBezTo>
                      <a:cubicBezTo>
                        <a:pt x="447" y="245"/>
                        <a:pt x="447" y="245"/>
                        <a:pt x="447" y="245"/>
                      </a:cubicBezTo>
                      <a:cubicBezTo>
                        <a:pt x="451" y="243"/>
                        <a:pt x="454" y="240"/>
                        <a:pt x="457" y="238"/>
                      </a:cubicBezTo>
                      <a:lnTo>
                        <a:pt x="453" y="234"/>
                      </a:lnTo>
                      <a:close/>
                      <a:moveTo>
                        <a:pt x="473" y="219"/>
                      </a:moveTo>
                      <a:cubicBezTo>
                        <a:pt x="469" y="221"/>
                        <a:pt x="466" y="224"/>
                        <a:pt x="463" y="226"/>
                      </a:cubicBezTo>
                      <a:cubicBezTo>
                        <a:pt x="466" y="231"/>
                        <a:pt x="466" y="231"/>
                        <a:pt x="466" y="231"/>
                      </a:cubicBezTo>
                      <a:cubicBezTo>
                        <a:pt x="469" y="228"/>
                        <a:pt x="473" y="226"/>
                        <a:pt x="476" y="223"/>
                      </a:cubicBezTo>
                      <a:lnTo>
                        <a:pt x="473" y="219"/>
                      </a:lnTo>
                      <a:close/>
                      <a:moveTo>
                        <a:pt x="492" y="205"/>
                      </a:moveTo>
                      <a:cubicBezTo>
                        <a:pt x="489" y="207"/>
                        <a:pt x="486" y="210"/>
                        <a:pt x="482" y="212"/>
                      </a:cubicBezTo>
                      <a:cubicBezTo>
                        <a:pt x="485" y="216"/>
                        <a:pt x="485" y="216"/>
                        <a:pt x="485" y="216"/>
                      </a:cubicBezTo>
                      <a:cubicBezTo>
                        <a:pt x="489" y="214"/>
                        <a:pt x="492" y="212"/>
                        <a:pt x="495" y="209"/>
                      </a:cubicBezTo>
                      <a:lnTo>
                        <a:pt x="492" y="205"/>
                      </a:lnTo>
                      <a:close/>
                      <a:moveTo>
                        <a:pt x="512" y="191"/>
                      </a:moveTo>
                      <a:cubicBezTo>
                        <a:pt x="509" y="193"/>
                        <a:pt x="505" y="196"/>
                        <a:pt x="502" y="198"/>
                      </a:cubicBezTo>
                      <a:cubicBezTo>
                        <a:pt x="505" y="202"/>
                        <a:pt x="505" y="202"/>
                        <a:pt x="505" y="202"/>
                      </a:cubicBezTo>
                      <a:cubicBezTo>
                        <a:pt x="508" y="200"/>
                        <a:pt x="512" y="198"/>
                        <a:pt x="515" y="196"/>
                      </a:cubicBezTo>
                      <a:lnTo>
                        <a:pt x="512" y="191"/>
                      </a:lnTo>
                      <a:close/>
                      <a:moveTo>
                        <a:pt x="532" y="178"/>
                      </a:moveTo>
                      <a:cubicBezTo>
                        <a:pt x="529" y="180"/>
                        <a:pt x="525" y="182"/>
                        <a:pt x="522" y="184"/>
                      </a:cubicBezTo>
                      <a:cubicBezTo>
                        <a:pt x="525" y="189"/>
                        <a:pt x="525" y="189"/>
                        <a:pt x="525" y="189"/>
                      </a:cubicBezTo>
                      <a:cubicBezTo>
                        <a:pt x="528" y="187"/>
                        <a:pt x="531" y="184"/>
                        <a:pt x="535" y="182"/>
                      </a:cubicBezTo>
                      <a:lnTo>
                        <a:pt x="532" y="178"/>
                      </a:lnTo>
                      <a:close/>
                      <a:moveTo>
                        <a:pt x="552" y="165"/>
                      </a:moveTo>
                      <a:cubicBezTo>
                        <a:pt x="549" y="167"/>
                        <a:pt x="545" y="169"/>
                        <a:pt x="542" y="171"/>
                      </a:cubicBezTo>
                      <a:cubicBezTo>
                        <a:pt x="545" y="176"/>
                        <a:pt x="545" y="176"/>
                        <a:pt x="545" y="176"/>
                      </a:cubicBezTo>
                      <a:cubicBezTo>
                        <a:pt x="548" y="174"/>
                        <a:pt x="552" y="172"/>
                        <a:pt x="555" y="169"/>
                      </a:cubicBezTo>
                      <a:cubicBezTo>
                        <a:pt x="552" y="165"/>
                        <a:pt x="552" y="165"/>
                        <a:pt x="552" y="165"/>
                      </a:cubicBezTo>
                      <a:close/>
                      <a:moveTo>
                        <a:pt x="573" y="152"/>
                      </a:moveTo>
                      <a:cubicBezTo>
                        <a:pt x="569" y="155"/>
                        <a:pt x="566" y="157"/>
                        <a:pt x="563" y="159"/>
                      </a:cubicBezTo>
                      <a:cubicBezTo>
                        <a:pt x="565" y="163"/>
                        <a:pt x="565" y="163"/>
                        <a:pt x="565" y="163"/>
                      </a:cubicBezTo>
                      <a:cubicBezTo>
                        <a:pt x="569" y="161"/>
                        <a:pt x="572" y="159"/>
                        <a:pt x="576" y="157"/>
                      </a:cubicBezTo>
                      <a:lnTo>
                        <a:pt x="573" y="152"/>
                      </a:lnTo>
                      <a:close/>
                      <a:moveTo>
                        <a:pt x="594" y="141"/>
                      </a:moveTo>
                      <a:cubicBezTo>
                        <a:pt x="590" y="142"/>
                        <a:pt x="587" y="144"/>
                        <a:pt x="583" y="146"/>
                      </a:cubicBezTo>
                      <a:cubicBezTo>
                        <a:pt x="586" y="151"/>
                        <a:pt x="586" y="151"/>
                        <a:pt x="586" y="151"/>
                      </a:cubicBezTo>
                      <a:cubicBezTo>
                        <a:pt x="590" y="149"/>
                        <a:pt x="593" y="147"/>
                        <a:pt x="597" y="145"/>
                      </a:cubicBezTo>
                      <a:lnTo>
                        <a:pt x="594" y="141"/>
                      </a:lnTo>
                      <a:close/>
                      <a:moveTo>
                        <a:pt x="615" y="129"/>
                      </a:moveTo>
                      <a:cubicBezTo>
                        <a:pt x="612" y="131"/>
                        <a:pt x="608" y="133"/>
                        <a:pt x="604" y="135"/>
                      </a:cubicBezTo>
                      <a:cubicBezTo>
                        <a:pt x="607" y="139"/>
                        <a:pt x="607" y="139"/>
                        <a:pt x="607" y="139"/>
                      </a:cubicBezTo>
                      <a:cubicBezTo>
                        <a:pt x="611" y="137"/>
                        <a:pt x="614" y="136"/>
                        <a:pt x="618" y="134"/>
                      </a:cubicBezTo>
                      <a:lnTo>
                        <a:pt x="615" y="129"/>
                      </a:lnTo>
                      <a:close/>
                      <a:moveTo>
                        <a:pt x="637" y="118"/>
                      </a:moveTo>
                      <a:cubicBezTo>
                        <a:pt x="633" y="120"/>
                        <a:pt x="629" y="122"/>
                        <a:pt x="626" y="123"/>
                      </a:cubicBezTo>
                      <a:cubicBezTo>
                        <a:pt x="628" y="128"/>
                        <a:pt x="628" y="128"/>
                        <a:pt x="628" y="128"/>
                      </a:cubicBezTo>
                      <a:cubicBezTo>
                        <a:pt x="632" y="126"/>
                        <a:pt x="635" y="125"/>
                        <a:pt x="639" y="123"/>
                      </a:cubicBezTo>
                      <a:lnTo>
                        <a:pt x="637" y="118"/>
                      </a:lnTo>
                      <a:close/>
                      <a:moveTo>
                        <a:pt x="658" y="107"/>
                      </a:moveTo>
                      <a:cubicBezTo>
                        <a:pt x="655" y="109"/>
                        <a:pt x="651" y="111"/>
                        <a:pt x="647" y="113"/>
                      </a:cubicBezTo>
                      <a:cubicBezTo>
                        <a:pt x="650" y="117"/>
                        <a:pt x="650" y="117"/>
                        <a:pt x="650" y="117"/>
                      </a:cubicBezTo>
                      <a:cubicBezTo>
                        <a:pt x="653" y="116"/>
                        <a:pt x="657" y="114"/>
                        <a:pt x="661" y="112"/>
                      </a:cubicBezTo>
                      <a:lnTo>
                        <a:pt x="658" y="107"/>
                      </a:lnTo>
                      <a:close/>
                      <a:moveTo>
                        <a:pt x="680" y="97"/>
                      </a:moveTo>
                      <a:cubicBezTo>
                        <a:pt x="677" y="99"/>
                        <a:pt x="673" y="101"/>
                        <a:pt x="669" y="102"/>
                      </a:cubicBezTo>
                      <a:cubicBezTo>
                        <a:pt x="671" y="107"/>
                        <a:pt x="671" y="107"/>
                        <a:pt x="671" y="107"/>
                      </a:cubicBezTo>
                      <a:cubicBezTo>
                        <a:pt x="675" y="105"/>
                        <a:pt x="679" y="104"/>
                        <a:pt x="682" y="102"/>
                      </a:cubicBezTo>
                      <a:lnTo>
                        <a:pt x="680" y="97"/>
                      </a:lnTo>
                      <a:close/>
                      <a:moveTo>
                        <a:pt x="702" y="88"/>
                      </a:moveTo>
                      <a:cubicBezTo>
                        <a:pt x="699" y="89"/>
                        <a:pt x="695" y="91"/>
                        <a:pt x="691" y="92"/>
                      </a:cubicBezTo>
                      <a:cubicBezTo>
                        <a:pt x="693" y="97"/>
                        <a:pt x="693" y="97"/>
                        <a:pt x="693" y="97"/>
                      </a:cubicBezTo>
                      <a:cubicBezTo>
                        <a:pt x="697" y="96"/>
                        <a:pt x="701" y="94"/>
                        <a:pt x="704" y="93"/>
                      </a:cubicBezTo>
                      <a:lnTo>
                        <a:pt x="702" y="88"/>
                      </a:lnTo>
                      <a:close/>
                      <a:moveTo>
                        <a:pt x="725" y="79"/>
                      </a:moveTo>
                      <a:cubicBezTo>
                        <a:pt x="721" y="80"/>
                        <a:pt x="717" y="82"/>
                        <a:pt x="713" y="83"/>
                      </a:cubicBezTo>
                      <a:cubicBezTo>
                        <a:pt x="715" y="88"/>
                        <a:pt x="715" y="88"/>
                        <a:pt x="715" y="88"/>
                      </a:cubicBezTo>
                      <a:cubicBezTo>
                        <a:pt x="719" y="87"/>
                        <a:pt x="723" y="85"/>
                        <a:pt x="727" y="84"/>
                      </a:cubicBezTo>
                      <a:lnTo>
                        <a:pt x="725" y="79"/>
                      </a:lnTo>
                      <a:close/>
                      <a:moveTo>
                        <a:pt x="747" y="70"/>
                      </a:moveTo>
                      <a:cubicBezTo>
                        <a:pt x="743" y="71"/>
                        <a:pt x="740" y="73"/>
                        <a:pt x="736" y="74"/>
                      </a:cubicBezTo>
                      <a:cubicBezTo>
                        <a:pt x="738" y="79"/>
                        <a:pt x="738" y="79"/>
                        <a:pt x="738" y="79"/>
                      </a:cubicBezTo>
                      <a:cubicBezTo>
                        <a:pt x="741" y="78"/>
                        <a:pt x="745" y="76"/>
                        <a:pt x="749" y="75"/>
                      </a:cubicBezTo>
                      <a:lnTo>
                        <a:pt x="747" y="70"/>
                      </a:lnTo>
                      <a:close/>
                      <a:moveTo>
                        <a:pt x="770" y="62"/>
                      </a:moveTo>
                      <a:cubicBezTo>
                        <a:pt x="766" y="63"/>
                        <a:pt x="762" y="65"/>
                        <a:pt x="758" y="66"/>
                      </a:cubicBezTo>
                      <a:cubicBezTo>
                        <a:pt x="760" y="71"/>
                        <a:pt x="760" y="71"/>
                        <a:pt x="760" y="71"/>
                      </a:cubicBezTo>
                      <a:cubicBezTo>
                        <a:pt x="764" y="70"/>
                        <a:pt x="768" y="68"/>
                        <a:pt x="771" y="67"/>
                      </a:cubicBezTo>
                      <a:lnTo>
                        <a:pt x="770" y="62"/>
                      </a:lnTo>
                      <a:close/>
                      <a:moveTo>
                        <a:pt x="793" y="54"/>
                      </a:moveTo>
                      <a:cubicBezTo>
                        <a:pt x="789" y="56"/>
                        <a:pt x="785" y="57"/>
                        <a:pt x="781" y="58"/>
                      </a:cubicBezTo>
                      <a:cubicBezTo>
                        <a:pt x="783" y="63"/>
                        <a:pt x="783" y="63"/>
                        <a:pt x="783" y="63"/>
                      </a:cubicBezTo>
                      <a:cubicBezTo>
                        <a:pt x="787" y="62"/>
                        <a:pt x="790" y="61"/>
                        <a:pt x="794" y="60"/>
                      </a:cubicBezTo>
                      <a:lnTo>
                        <a:pt x="793" y="54"/>
                      </a:lnTo>
                      <a:close/>
                      <a:moveTo>
                        <a:pt x="815" y="47"/>
                      </a:moveTo>
                      <a:cubicBezTo>
                        <a:pt x="812" y="48"/>
                        <a:pt x="808" y="50"/>
                        <a:pt x="804" y="51"/>
                      </a:cubicBezTo>
                      <a:cubicBezTo>
                        <a:pt x="806" y="56"/>
                        <a:pt x="806" y="56"/>
                        <a:pt x="806" y="56"/>
                      </a:cubicBezTo>
                      <a:cubicBezTo>
                        <a:pt x="809" y="55"/>
                        <a:pt x="813" y="54"/>
                        <a:pt x="817" y="52"/>
                      </a:cubicBezTo>
                      <a:lnTo>
                        <a:pt x="815" y="47"/>
                      </a:lnTo>
                      <a:close/>
                      <a:moveTo>
                        <a:pt x="839" y="41"/>
                      </a:moveTo>
                      <a:cubicBezTo>
                        <a:pt x="835" y="42"/>
                        <a:pt x="831" y="43"/>
                        <a:pt x="827" y="44"/>
                      </a:cubicBezTo>
                      <a:cubicBezTo>
                        <a:pt x="829" y="49"/>
                        <a:pt x="829" y="49"/>
                        <a:pt x="829" y="49"/>
                      </a:cubicBezTo>
                      <a:cubicBezTo>
                        <a:pt x="832" y="48"/>
                        <a:pt x="836" y="47"/>
                        <a:pt x="840" y="46"/>
                      </a:cubicBezTo>
                      <a:lnTo>
                        <a:pt x="839" y="41"/>
                      </a:lnTo>
                      <a:close/>
                      <a:moveTo>
                        <a:pt x="862" y="35"/>
                      </a:moveTo>
                      <a:cubicBezTo>
                        <a:pt x="858" y="36"/>
                        <a:pt x="854" y="37"/>
                        <a:pt x="850" y="38"/>
                      </a:cubicBezTo>
                      <a:cubicBezTo>
                        <a:pt x="852" y="43"/>
                        <a:pt x="852" y="43"/>
                        <a:pt x="852" y="43"/>
                      </a:cubicBezTo>
                      <a:cubicBezTo>
                        <a:pt x="855" y="42"/>
                        <a:pt x="859" y="41"/>
                        <a:pt x="863" y="40"/>
                      </a:cubicBezTo>
                      <a:lnTo>
                        <a:pt x="862" y="35"/>
                      </a:lnTo>
                      <a:close/>
                      <a:moveTo>
                        <a:pt x="885" y="29"/>
                      </a:moveTo>
                      <a:cubicBezTo>
                        <a:pt x="881" y="30"/>
                        <a:pt x="877" y="31"/>
                        <a:pt x="874" y="32"/>
                      </a:cubicBezTo>
                      <a:cubicBezTo>
                        <a:pt x="875" y="37"/>
                        <a:pt x="875" y="37"/>
                        <a:pt x="875" y="37"/>
                      </a:cubicBezTo>
                      <a:cubicBezTo>
                        <a:pt x="879" y="36"/>
                        <a:pt x="883" y="35"/>
                        <a:pt x="886" y="34"/>
                      </a:cubicBezTo>
                      <a:lnTo>
                        <a:pt x="885" y="29"/>
                      </a:lnTo>
                      <a:close/>
                      <a:moveTo>
                        <a:pt x="909" y="24"/>
                      </a:moveTo>
                      <a:cubicBezTo>
                        <a:pt x="905" y="25"/>
                        <a:pt x="901" y="26"/>
                        <a:pt x="897" y="26"/>
                      </a:cubicBezTo>
                      <a:cubicBezTo>
                        <a:pt x="898" y="32"/>
                        <a:pt x="898" y="32"/>
                        <a:pt x="898" y="32"/>
                      </a:cubicBezTo>
                      <a:cubicBezTo>
                        <a:pt x="902" y="31"/>
                        <a:pt x="906" y="30"/>
                        <a:pt x="910" y="29"/>
                      </a:cubicBezTo>
                      <a:lnTo>
                        <a:pt x="909" y="24"/>
                      </a:lnTo>
                      <a:close/>
                      <a:moveTo>
                        <a:pt x="932" y="19"/>
                      </a:moveTo>
                      <a:cubicBezTo>
                        <a:pt x="928" y="20"/>
                        <a:pt x="925" y="21"/>
                        <a:pt x="921" y="22"/>
                      </a:cubicBezTo>
                      <a:cubicBezTo>
                        <a:pt x="922" y="27"/>
                        <a:pt x="922" y="27"/>
                        <a:pt x="922" y="27"/>
                      </a:cubicBezTo>
                      <a:cubicBezTo>
                        <a:pt x="926" y="26"/>
                        <a:pt x="929" y="25"/>
                        <a:pt x="933" y="25"/>
                      </a:cubicBezTo>
                      <a:lnTo>
                        <a:pt x="932" y="19"/>
                      </a:lnTo>
                      <a:close/>
                      <a:moveTo>
                        <a:pt x="956" y="15"/>
                      </a:moveTo>
                      <a:cubicBezTo>
                        <a:pt x="952" y="16"/>
                        <a:pt x="948" y="17"/>
                        <a:pt x="944" y="17"/>
                      </a:cubicBezTo>
                      <a:cubicBezTo>
                        <a:pt x="945" y="23"/>
                        <a:pt x="945" y="23"/>
                        <a:pt x="945" y="23"/>
                      </a:cubicBezTo>
                      <a:cubicBezTo>
                        <a:pt x="949" y="22"/>
                        <a:pt x="953" y="21"/>
                        <a:pt x="957" y="21"/>
                      </a:cubicBezTo>
                      <a:lnTo>
                        <a:pt x="956" y="15"/>
                      </a:lnTo>
                      <a:close/>
                      <a:moveTo>
                        <a:pt x="980" y="12"/>
                      </a:moveTo>
                      <a:cubicBezTo>
                        <a:pt x="976" y="12"/>
                        <a:pt x="972" y="13"/>
                        <a:pt x="968" y="13"/>
                      </a:cubicBezTo>
                      <a:cubicBezTo>
                        <a:pt x="969" y="19"/>
                        <a:pt x="969" y="19"/>
                        <a:pt x="969" y="19"/>
                      </a:cubicBezTo>
                      <a:cubicBezTo>
                        <a:pt x="973" y="18"/>
                        <a:pt x="977" y="18"/>
                        <a:pt x="981" y="17"/>
                      </a:cubicBezTo>
                      <a:lnTo>
                        <a:pt x="980" y="12"/>
                      </a:lnTo>
                      <a:close/>
                      <a:moveTo>
                        <a:pt x="1004" y="9"/>
                      </a:moveTo>
                      <a:cubicBezTo>
                        <a:pt x="1000" y="9"/>
                        <a:pt x="996" y="10"/>
                        <a:pt x="992" y="10"/>
                      </a:cubicBezTo>
                      <a:cubicBezTo>
                        <a:pt x="993" y="15"/>
                        <a:pt x="993" y="15"/>
                        <a:pt x="993" y="15"/>
                      </a:cubicBezTo>
                      <a:cubicBezTo>
                        <a:pt x="996" y="15"/>
                        <a:pt x="1000" y="14"/>
                        <a:pt x="1004" y="14"/>
                      </a:cubicBezTo>
                      <a:lnTo>
                        <a:pt x="1004" y="9"/>
                      </a:lnTo>
                      <a:close/>
                      <a:moveTo>
                        <a:pt x="1028" y="6"/>
                      </a:moveTo>
                      <a:cubicBezTo>
                        <a:pt x="1024" y="6"/>
                        <a:pt x="1020" y="7"/>
                        <a:pt x="1016" y="7"/>
                      </a:cubicBezTo>
                      <a:cubicBezTo>
                        <a:pt x="1016" y="13"/>
                        <a:pt x="1016" y="13"/>
                        <a:pt x="1016" y="13"/>
                      </a:cubicBezTo>
                      <a:cubicBezTo>
                        <a:pt x="1020" y="12"/>
                        <a:pt x="1024" y="12"/>
                        <a:pt x="1028" y="11"/>
                      </a:cubicBezTo>
                      <a:lnTo>
                        <a:pt x="1028" y="6"/>
                      </a:lnTo>
                      <a:close/>
                      <a:moveTo>
                        <a:pt x="1052" y="4"/>
                      </a:moveTo>
                      <a:cubicBezTo>
                        <a:pt x="1048" y="4"/>
                        <a:pt x="1044" y="5"/>
                        <a:pt x="1040" y="5"/>
                      </a:cubicBezTo>
                      <a:cubicBezTo>
                        <a:pt x="1040" y="10"/>
                        <a:pt x="1040" y="10"/>
                        <a:pt x="1040" y="10"/>
                      </a:cubicBezTo>
                      <a:cubicBezTo>
                        <a:pt x="1044" y="10"/>
                        <a:pt x="1048" y="10"/>
                        <a:pt x="1052" y="9"/>
                      </a:cubicBezTo>
                      <a:lnTo>
                        <a:pt x="1052" y="4"/>
                      </a:lnTo>
                      <a:close/>
                      <a:moveTo>
                        <a:pt x="1076" y="2"/>
                      </a:moveTo>
                      <a:cubicBezTo>
                        <a:pt x="1072" y="2"/>
                        <a:pt x="1068" y="3"/>
                        <a:pt x="1064" y="3"/>
                      </a:cubicBezTo>
                      <a:cubicBezTo>
                        <a:pt x="1064" y="8"/>
                        <a:pt x="1064" y="8"/>
                        <a:pt x="1064" y="8"/>
                      </a:cubicBezTo>
                      <a:cubicBezTo>
                        <a:pt x="1068" y="8"/>
                        <a:pt x="1072" y="8"/>
                        <a:pt x="1076" y="8"/>
                      </a:cubicBezTo>
                      <a:lnTo>
                        <a:pt x="1076" y="2"/>
                      </a:lnTo>
                      <a:close/>
                      <a:moveTo>
                        <a:pt x="1100" y="1"/>
                      </a:moveTo>
                      <a:cubicBezTo>
                        <a:pt x="1096" y="1"/>
                        <a:pt x="1092" y="1"/>
                        <a:pt x="1088" y="2"/>
                      </a:cubicBezTo>
                      <a:cubicBezTo>
                        <a:pt x="1088" y="7"/>
                        <a:pt x="1088" y="7"/>
                        <a:pt x="1088" y="7"/>
                      </a:cubicBezTo>
                      <a:cubicBezTo>
                        <a:pt x="1092" y="7"/>
                        <a:pt x="1096" y="7"/>
                        <a:pt x="1100" y="6"/>
                      </a:cubicBezTo>
                      <a:lnTo>
                        <a:pt x="1100" y="1"/>
                      </a:lnTo>
                      <a:close/>
                      <a:moveTo>
                        <a:pt x="1124" y="0"/>
                      </a:moveTo>
                      <a:cubicBezTo>
                        <a:pt x="1120" y="1"/>
                        <a:pt x="1116" y="1"/>
                        <a:pt x="1112" y="1"/>
                      </a:cubicBezTo>
                      <a:cubicBezTo>
                        <a:pt x="1112" y="6"/>
                        <a:pt x="1112" y="6"/>
                        <a:pt x="1112" y="6"/>
                      </a:cubicBezTo>
                      <a:cubicBezTo>
                        <a:pt x="1116" y="6"/>
                        <a:pt x="1120" y="6"/>
                        <a:pt x="1124" y="6"/>
                      </a:cubicBezTo>
                      <a:cubicBezTo>
                        <a:pt x="1124" y="0"/>
                        <a:pt x="1124" y="0"/>
                        <a:pt x="1124" y="0"/>
                      </a:cubicBezTo>
                      <a:close/>
                      <a:moveTo>
                        <a:pt x="1148" y="0"/>
                      </a:moveTo>
                      <a:cubicBezTo>
                        <a:pt x="1147" y="0"/>
                        <a:pt x="1146" y="0"/>
                        <a:pt x="1145" y="0"/>
                      </a:cubicBezTo>
                      <a:cubicBezTo>
                        <a:pt x="1142" y="0"/>
                        <a:pt x="1139" y="0"/>
                        <a:pt x="1136" y="0"/>
                      </a:cubicBezTo>
                      <a:cubicBezTo>
                        <a:pt x="1136" y="6"/>
                        <a:pt x="1136" y="6"/>
                        <a:pt x="1136" y="6"/>
                      </a:cubicBezTo>
                      <a:cubicBezTo>
                        <a:pt x="1139" y="6"/>
                        <a:pt x="1142" y="6"/>
                        <a:pt x="1145" y="6"/>
                      </a:cubicBezTo>
                      <a:cubicBezTo>
                        <a:pt x="1146" y="6"/>
                        <a:pt x="1147" y="6"/>
                        <a:pt x="1148" y="6"/>
                      </a:cubicBezTo>
                      <a:lnTo>
                        <a:pt x="1148" y="0"/>
                      </a:lnTo>
                      <a:close/>
                      <a:moveTo>
                        <a:pt x="1172" y="1"/>
                      </a:moveTo>
                      <a:cubicBezTo>
                        <a:pt x="1168" y="0"/>
                        <a:pt x="1164" y="0"/>
                        <a:pt x="1160" y="0"/>
                      </a:cubicBezTo>
                      <a:cubicBezTo>
                        <a:pt x="1160" y="6"/>
                        <a:pt x="1160" y="6"/>
                        <a:pt x="1160" y="6"/>
                      </a:cubicBezTo>
                      <a:cubicBezTo>
                        <a:pt x="1164" y="6"/>
                        <a:pt x="1168" y="6"/>
                        <a:pt x="1172" y="6"/>
                      </a:cubicBezTo>
                      <a:lnTo>
                        <a:pt x="1172" y="1"/>
                      </a:lnTo>
                      <a:close/>
                      <a:moveTo>
                        <a:pt x="1196" y="1"/>
                      </a:moveTo>
                      <a:cubicBezTo>
                        <a:pt x="1192" y="1"/>
                        <a:pt x="1188" y="1"/>
                        <a:pt x="1184" y="1"/>
                      </a:cubicBezTo>
                      <a:cubicBezTo>
                        <a:pt x="1184" y="6"/>
                        <a:pt x="1184" y="6"/>
                        <a:pt x="1184" y="6"/>
                      </a:cubicBezTo>
                      <a:cubicBezTo>
                        <a:pt x="1188" y="6"/>
                        <a:pt x="1192" y="6"/>
                        <a:pt x="1196" y="7"/>
                      </a:cubicBezTo>
                      <a:lnTo>
                        <a:pt x="1196" y="1"/>
                      </a:lnTo>
                      <a:close/>
                      <a:moveTo>
                        <a:pt x="1220" y="3"/>
                      </a:moveTo>
                      <a:cubicBezTo>
                        <a:pt x="1216" y="2"/>
                        <a:pt x="1212" y="2"/>
                        <a:pt x="1208" y="2"/>
                      </a:cubicBezTo>
                      <a:cubicBezTo>
                        <a:pt x="1208" y="7"/>
                        <a:pt x="1208" y="7"/>
                        <a:pt x="1208" y="7"/>
                      </a:cubicBezTo>
                      <a:cubicBezTo>
                        <a:pt x="1212" y="7"/>
                        <a:pt x="1215" y="8"/>
                        <a:pt x="1219" y="8"/>
                      </a:cubicBezTo>
                      <a:lnTo>
                        <a:pt x="1220" y="3"/>
                      </a:lnTo>
                      <a:close/>
                      <a:moveTo>
                        <a:pt x="1244" y="4"/>
                      </a:moveTo>
                      <a:cubicBezTo>
                        <a:pt x="1240" y="4"/>
                        <a:pt x="1236" y="4"/>
                        <a:pt x="1232" y="3"/>
                      </a:cubicBezTo>
                      <a:cubicBezTo>
                        <a:pt x="1231" y="9"/>
                        <a:pt x="1231" y="9"/>
                        <a:pt x="1231" y="9"/>
                      </a:cubicBezTo>
                      <a:cubicBezTo>
                        <a:pt x="1235" y="9"/>
                        <a:pt x="1239" y="9"/>
                        <a:pt x="1243" y="10"/>
                      </a:cubicBezTo>
                      <a:lnTo>
                        <a:pt x="1244" y="4"/>
                      </a:lnTo>
                      <a:close/>
                      <a:moveTo>
                        <a:pt x="1268" y="6"/>
                      </a:moveTo>
                      <a:cubicBezTo>
                        <a:pt x="1264" y="6"/>
                        <a:pt x="1260" y="6"/>
                        <a:pt x="1256" y="5"/>
                      </a:cubicBezTo>
                      <a:cubicBezTo>
                        <a:pt x="1255" y="11"/>
                        <a:pt x="1255" y="11"/>
                        <a:pt x="1255" y="11"/>
                      </a:cubicBezTo>
                      <a:cubicBezTo>
                        <a:pt x="1259" y="11"/>
                        <a:pt x="1263" y="11"/>
                        <a:pt x="1267" y="12"/>
                      </a:cubicBezTo>
                      <a:lnTo>
                        <a:pt x="1268" y="6"/>
                      </a:lnTo>
                      <a:close/>
                      <a:moveTo>
                        <a:pt x="1292" y="9"/>
                      </a:moveTo>
                      <a:cubicBezTo>
                        <a:pt x="1288" y="9"/>
                        <a:pt x="1284" y="8"/>
                        <a:pt x="1280" y="8"/>
                      </a:cubicBezTo>
                      <a:cubicBezTo>
                        <a:pt x="1279" y="13"/>
                        <a:pt x="1279" y="13"/>
                        <a:pt x="1279" y="13"/>
                      </a:cubicBezTo>
                      <a:cubicBezTo>
                        <a:pt x="1283" y="14"/>
                        <a:pt x="1287" y="14"/>
                        <a:pt x="1291" y="14"/>
                      </a:cubicBezTo>
                      <a:lnTo>
                        <a:pt x="1292" y="9"/>
                      </a:lnTo>
                      <a:close/>
                      <a:moveTo>
                        <a:pt x="1315" y="12"/>
                      </a:moveTo>
                      <a:cubicBezTo>
                        <a:pt x="1312" y="12"/>
                        <a:pt x="1308" y="11"/>
                        <a:pt x="1304" y="11"/>
                      </a:cubicBezTo>
                      <a:cubicBezTo>
                        <a:pt x="1303" y="16"/>
                        <a:pt x="1303" y="16"/>
                        <a:pt x="1303" y="16"/>
                      </a:cubicBezTo>
                      <a:cubicBezTo>
                        <a:pt x="1307" y="17"/>
                        <a:pt x="1311" y="17"/>
                        <a:pt x="1315" y="18"/>
                      </a:cubicBezTo>
                      <a:lnTo>
                        <a:pt x="1315" y="12"/>
                      </a:lnTo>
                      <a:close/>
                      <a:moveTo>
                        <a:pt x="1339" y="16"/>
                      </a:moveTo>
                      <a:cubicBezTo>
                        <a:pt x="1335" y="15"/>
                        <a:pt x="1331" y="15"/>
                        <a:pt x="1327" y="14"/>
                      </a:cubicBezTo>
                      <a:cubicBezTo>
                        <a:pt x="1327" y="19"/>
                        <a:pt x="1327" y="19"/>
                        <a:pt x="1327" y="19"/>
                      </a:cubicBezTo>
                      <a:cubicBezTo>
                        <a:pt x="1330" y="20"/>
                        <a:pt x="1334" y="21"/>
                        <a:pt x="1338" y="21"/>
                      </a:cubicBezTo>
                      <a:lnTo>
                        <a:pt x="1339" y="16"/>
                      </a:lnTo>
                      <a:close/>
                      <a:moveTo>
                        <a:pt x="1363" y="20"/>
                      </a:moveTo>
                      <a:cubicBezTo>
                        <a:pt x="1359" y="19"/>
                        <a:pt x="1355" y="19"/>
                        <a:pt x="1351" y="18"/>
                      </a:cubicBezTo>
                      <a:cubicBezTo>
                        <a:pt x="1350" y="23"/>
                        <a:pt x="1350" y="23"/>
                        <a:pt x="1350" y="23"/>
                      </a:cubicBezTo>
                      <a:cubicBezTo>
                        <a:pt x="1354" y="24"/>
                        <a:pt x="1358" y="25"/>
                        <a:pt x="1362" y="25"/>
                      </a:cubicBezTo>
                      <a:cubicBezTo>
                        <a:pt x="1363" y="20"/>
                        <a:pt x="1363" y="20"/>
                        <a:pt x="1363" y="20"/>
                      </a:cubicBezTo>
                      <a:close/>
                      <a:moveTo>
                        <a:pt x="1387" y="25"/>
                      </a:moveTo>
                      <a:cubicBezTo>
                        <a:pt x="1383" y="24"/>
                        <a:pt x="1379" y="23"/>
                        <a:pt x="1375" y="23"/>
                      </a:cubicBezTo>
                      <a:cubicBezTo>
                        <a:pt x="1374" y="28"/>
                        <a:pt x="1374" y="28"/>
                        <a:pt x="1374" y="28"/>
                      </a:cubicBezTo>
                      <a:cubicBezTo>
                        <a:pt x="1378" y="29"/>
                        <a:pt x="1382" y="29"/>
                        <a:pt x="1385" y="30"/>
                      </a:cubicBezTo>
                      <a:lnTo>
                        <a:pt x="1387" y="25"/>
                      </a:lnTo>
                      <a:close/>
                      <a:moveTo>
                        <a:pt x="1410" y="30"/>
                      </a:moveTo>
                      <a:cubicBezTo>
                        <a:pt x="1406" y="29"/>
                        <a:pt x="1402" y="28"/>
                        <a:pt x="1398" y="27"/>
                      </a:cubicBezTo>
                      <a:cubicBezTo>
                        <a:pt x="1397" y="33"/>
                        <a:pt x="1397" y="33"/>
                        <a:pt x="1397" y="33"/>
                      </a:cubicBezTo>
                      <a:cubicBezTo>
                        <a:pt x="1401" y="34"/>
                        <a:pt x="1405" y="34"/>
                        <a:pt x="1409" y="35"/>
                      </a:cubicBezTo>
                      <a:lnTo>
                        <a:pt x="1410" y="30"/>
                      </a:lnTo>
                      <a:close/>
                      <a:moveTo>
                        <a:pt x="1433" y="36"/>
                      </a:moveTo>
                      <a:cubicBezTo>
                        <a:pt x="1429" y="35"/>
                        <a:pt x="1426" y="34"/>
                        <a:pt x="1422" y="33"/>
                      </a:cubicBezTo>
                      <a:cubicBezTo>
                        <a:pt x="1420" y="38"/>
                        <a:pt x="1420" y="38"/>
                        <a:pt x="1420" y="38"/>
                      </a:cubicBezTo>
                      <a:cubicBezTo>
                        <a:pt x="1424" y="39"/>
                        <a:pt x="1428" y="40"/>
                        <a:pt x="1432" y="41"/>
                      </a:cubicBezTo>
                      <a:lnTo>
                        <a:pt x="1433" y="36"/>
                      </a:lnTo>
                      <a:close/>
                      <a:moveTo>
                        <a:pt x="1457" y="42"/>
                      </a:moveTo>
                      <a:cubicBezTo>
                        <a:pt x="1453" y="41"/>
                        <a:pt x="1449" y="40"/>
                        <a:pt x="1445" y="39"/>
                      </a:cubicBezTo>
                      <a:cubicBezTo>
                        <a:pt x="1444" y="44"/>
                        <a:pt x="1444" y="44"/>
                        <a:pt x="1444" y="44"/>
                      </a:cubicBezTo>
                      <a:cubicBezTo>
                        <a:pt x="1447" y="45"/>
                        <a:pt x="1451" y="46"/>
                        <a:pt x="1455" y="47"/>
                      </a:cubicBezTo>
                      <a:lnTo>
                        <a:pt x="1457" y="42"/>
                      </a:lnTo>
                      <a:close/>
                      <a:moveTo>
                        <a:pt x="1480" y="49"/>
                      </a:moveTo>
                      <a:cubicBezTo>
                        <a:pt x="1476" y="48"/>
                        <a:pt x="1472" y="46"/>
                        <a:pt x="1468" y="45"/>
                      </a:cubicBezTo>
                      <a:cubicBezTo>
                        <a:pt x="1467" y="50"/>
                        <a:pt x="1467" y="50"/>
                        <a:pt x="1467" y="50"/>
                      </a:cubicBezTo>
                      <a:cubicBezTo>
                        <a:pt x="1471" y="52"/>
                        <a:pt x="1474" y="53"/>
                        <a:pt x="1478" y="54"/>
                      </a:cubicBezTo>
                      <a:lnTo>
                        <a:pt x="1480" y="49"/>
                      </a:lnTo>
                      <a:close/>
                      <a:moveTo>
                        <a:pt x="1503" y="56"/>
                      </a:moveTo>
                      <a:cubicBezTo>
                        <a:pt x="1499" y="55"/>
                        <a:pt x="1495" y="53"/>
                        <a:pt x="1491" y="52"/>
                      </a:cubicBezTo>
                      <a:cubicBezTo>
                        <a:pt x="1490" y="57"/>
                        <a:pt x="1490" y="57"/>
                        <a:pt x="1490" y="57"/>
                      </a:cubicBezTo>
                      <a:cubicBezTo>
                        <a:pt x="1493" y="59"/>
                        <a:pt x="1497" y="60"/>
                        <a:pt x="1501" y="61"/>
                      </a:cubicBezTo>
                      <a:lnTo>
                        <a:pt x="1503" y="56"/>
                      </a:lnTo>
                      <a:close/>
                      <a:moveTo>
                        <a:pt x="1525" y="64"/>
                      </a:moveTo>
                      <a:cubicBezTo>
                        <a:pt x="1522" y="62"/>
                        <a:pt x="1518" y="61"/>
                        <a:pt x="1514" y="60"/>
                      </a:cubicBezTo>
                      <a:cubicBezTo>
                        <a:pt x="1512" y="65"/>
                        <a:pt x="1512" y="65"/>
                        <a:pt x="1512" y="65"/>
                      </a:cubicBezTo>
                      <a:cubicBezTo>
                        <a:pt x="1516" y="66"/>
                        <a:pt x="1520" y="67"/>
                        <a:pt x="1524" y="69"/>
                      </a:cubicBezTo>
                      <a:lnTo>
                        <a:pt x="1525" y="64"/>
                      </a:lnTo>
                      <a:close/>
                      <a:moveTo>
                        <a:pt x="1548" y="72"/>
                      </a:moveTo>
                      <a:cubicBezTo>
                        <a:pt x="1544" y="70"/>
                        <a:pt x="1541" y="69"/>
                        <a:pt x="1537" y="68"/>
                      </a:cubicBezTo>
                      <a:cubicBezTo>
                        <a:pt x="1535" y="73"/>
                        <a:pt x="1535" y="73"/>
                        <a:pt x="1535" y="73"/>
                      </a:cubicBezTo>
                      <a:cubicBezTo>
                        <a:pt x="1539" y="74"/>
                        <a:pt x="1542" y="75"/>
                        <a:pt x="1546" y="77"/>
                      </a:cubicBezTo>
                      <a:lnTo>
                        <a:pt x="1548" y="72"/>
                      </a:lnTo>
                      <a:close/>
                      <a:moveTo>
                        <a:pt x="1571" y="80"/>
                      </a:moveTo>
                      <a:cubicBezTo>
                        <a:pt x="1567" y="79"/>
                        <a:pt x="1563" y="77"/>
                        <a:pt x="1559" y="76"/>
                      </a:cubicBezTo>
                      <a:cubicBezTo>
                        <a:pt x="1557" y="81"/>
                        <a:pt x="1557" y="81"/>
                        <a:pt x="1557" y="81"/>
                      </a:cubicBezTo>
                      <a:cubicBezTo>
                        <a:pt x="1561" y="82"/>
                        <a:pt x="1565" y="84"/>
                        <a:pt x="1569" y="85"/>
                      </a:cubicBezTo>
                      <a:lnTo>
                        <a:pt x="1571" y="80"/>
                      </a:lnTo>
                      <a:close/>
                      <a:moveTo>
                        <a:pt x="1593" y="90"/>
                      </a:moveTo>
                      <a:cubicBezTo>
                        <a:pt x="1589" y="88"/>
                        <a:pt x="1585" y="86"/>
                        <a:pt x="1582" y="85"/>
                      </a:cubicBezTo>
                      <a:cubicBezTo>
                        <a:pt x="1580" y="90"/>
                        <a:pt x="1580" y="90"/>
                        <a:pt x="1580" y="90"/>
                      </a:cubicBezTo>
                      <a:cubicBezTo>
                        <a:pt x="1583" y="91"/>
                        <a:pt x="1587" y="93"/>
                        <a:pt x="1591" y="95"/>
                      </a:cubicBezTo>
                      <a:lnTo>
                        <a:pt x="1593" y="90"/>
                      </a:lnTo>
                      <a:close/>
                      <a:moveTo>
                        <a:pt x="1615" y="99"/>
                      </a:moveTo>
                      <a:cubicBezTo>
                        <a:pt x="1611" y="98"/>
                        <a:pt x="1607" y="96"/>
                        <a:pt x="1604" y="94"/>
                      </a:cubicBezTo>
                      <a:cubicBezTo>
                        <a:pt x="1602" y="99"/>
                        <a:pt x="1602" y="99"/>
                        <a:pt x="1602" y="99"/>
                      </a:cubicBezTo>
                      <a:cubicBezTo>
                        <a:pt x="1605" y="101"/>
                        <a:pt x="1609" y="103"/>
                        <a:pt x="1613" y="104"/>
                      </a:cubicBezTo>
                      <a:lnTo>
                        <a:pt x="1615" y="99"/>
                      </a:lnTo>
                      <a:close/>
                      <a:moveTo>
                        <a:pt x="1637" y="109"/>
                      </a:moveTo>
                      <a:cubicBezTo>
                        <a:pt x="1633" y="108"/>
                        <a:pt x="1629" y="106"/>
                        <a:pt x="1626" y="104"/>
                      </a:cubicBezTo>
                      <a:cubicBezTo>
                        <a:pt x="1623" y="109"/>
                        <a:pt x="1623" y="109"/>
                        <a:pt x="1623" y="109"/>
                      </a:cubicBezTo>
                      <a:cubicBezTo>
                        <a:pt x="1627" y="111"/>
                        <a:pt x="1631" y="113"/>
                        <a:pt x="1634" y="114"/>
                      </a:cubicBezTo>
                      <a:lnTo>
                        <a:pt x="1637" y="109"/>
                      </a:lnTo>
                      <a:close/>
                      <a:moveTo>
                        <a:pt x="1658" y="120"/>
                      </a:moveTo>
                      <a:cubicBezTo>
                        <a:pt x="1655" y="118"/>
                        <a:pt x="1651" y="116"/>
                        <a:pt x="1647" y="115"/>
                      </a:cubicBezTo>
                      <a:cubicBezTo>
                        <a:pt x="1645" y="119"/>
                        <a:pt x="1645" y="119"/>
                        <a:pt x="1645" y="119"/>
                      </a:cubicBezTo>
                      <a:cubicBezTo>
                        <a:pt x="1649" y="121"/>
                        <a:pt x="1652" y="123"/>
                        <a:pt x="1656" y="125"/>
                      </a:cubicBezTo>
                      <a:lnTo>
                        <a:pt x="1658" y="120"/>
                      </a:lnTo>
                      <a:close/>
                      <a:moveTo>
                        <a:pt x="1680" y="131"/>
                      </a:moveTo>
                      <a:cubicBezTo>
                        <a:pt x="1676" y="129"/>
                        <a:pt x="1672" y="127"/>
                        <a:pt x="1669" y="126"/>
                      </a:cubicBezTo>
                      <a:cubicBezTo>
                        <a:pt x="1666" y="130"/>
                        <a:pt x="1666" y="130"/>
                        <a:pt x="1666" y="130"/>
                      </a:cubicBezTo>
                      <a:cubicBezTo>
                        <a:pt x="1670" y="132"/>
                        <a:pt x="1673" y="134"/>
                        <a:pt x="1677" y="136"/>
                      </a:cubicBezTo>
                      <a:lnTo>
                        <a:pt x="1680" y="131"/>
                      </a:lnTo>
                      <a:close/>
                      <a:moveTo>
                        <a:pt x="1701" y="143"/>
                      </a:moveTo>
                      <a:cubicBezTo>
                        <a:pt x="1697" y="141"/>
                        <a:pt x="1694" y="139"/>
                        <a:pt x="1690" y="137"/>
                      </a:cubicBezTo>
                      <a:cubicBezTo>
                        <a:pt x="1688" y="142"/>
                        <a:pt x="1688" y="142"/>
                        <a:pt x="1688" y="142"/>
                      </a:cubicBezTo>
                      <a:cubicBezTo>
                        <a:pt x="1691" y="143"/>
                        <a:pt x="1695" y="145"/>
                        <a:pt x="1698" y="147"/>
                      </a:cubicBezTo>
                      <a:lnTo>
                        <a:pt x="1701" y="143"/>
                      </a:lnTo>
                      <a:close/>
                      <a:moveTo>
                        <a:pt x="1721" y="155"/>
                      </a:moveTo>
                      <a:cubicBezTo>
                        <a:pt x="1718" y="153"/>
                        <a:pt x="1715" y="151"/>
                        <a:pt x="1711" y="149"/>
                      </a:cubicBezTo>
                      <a:cubicBezTo>
                        <a:pt x="1708" y="153"/>
                        <a:pt x="1708" y="153"/>
                        <a:pt x="1708" y="153"/>
                      </a:cubicBezTo>
                      <a:cubicBezTo>
                        <a:pt x="1712" y="155"/>
                        <a:pt x="1715" y="157"/>
                        <a:pt x="1719" y="159"/>
                      </a:cubicBezTo>
                      <a:lnTo>
                        <a:pt x="1721" y="155"/>
                      </a:lnTo>
                      <a:close/>
                      <a:moveTo>
                        <a:pt x="1742" y="167"/>
                      </a:moveTo>
                      <a:cubicBezTo>
                        <a:pt x="1738" y="165"/>
                        <a:pt x="1735" y="163"/>
                        <a:pt x="1732" y="161"/>
                      </a:cubicBezTo>
                      <a:cubicBezTo>
                        <a:pt x="1729" y="165"/>
                        <a:pt x="1729" y="165"/>
                        <a:pt x="1729" y="165"/>
                      </a:cubicBezTo>
                      <a:cubicBezTo>
                        <a:pt x="1732" y="167"/>
                        <a:pt x="1736" y="170"/>
                        <a:pt x="1739" y="172"/>
                      </a:cubicBezTo>
                      <a:lnTo>
                        <a:pt x="1742" y="167"/>
                      </a:lnTo>
                      <a:close/>
                      <a:moveTo>
                        <a:pt x="1762" y="180"/>
                      </a:moveTo>
                      <a:cubicBezTo>
                        <a:pt x="1759" y="178"/>
                        <a:pt x="1755" y="176"/>
                        <a:pt x="1752" y="174"/>
                      </a:cubicBezTo>
                      <a:cubicBezTo>
                        <a:pt x="1749" y="178"/>
                        <a:pt x="1749" y="178"/>
                        <a:pt x="1749" y="178"/>
                      </a:cubicBezTo>
                      <a:cubicBezTo>
                        <a:pt x="1752" y="180"/>
                        <a:pt x="1756" y="182"/>
                        <a:pt x="1759" y="184"/>
                      </a:cubicBezTo>
                      <a:lnTo>
                        <a:pt x="1762" y="180"/>
                      </a:lnTo>
                      <a:close/>
                      <a:moveTo>
                        <a:pt x="1782" y="193"/>
                      </a:moveTo>
                      <a:cubicBezTo>
                        <a:pt x="1779" y="191"/>
                        <a:pt x="1775" y="189"/>
                        <a:pt x="1772" y="187"/>
                      </a:cubicBezTo>
                      <a:cubicBezTo>
                        <a:pt x="1769" y="191"/>
                        <a:pt x="1769" y="191"/>
                        <a:pt x="1769" y="191"/>
                      </a:cubicBezTo>
                      <a:cubicBezTo>
                        <a:pt x="1772" y="193"/>
                        <a:pt x="1776" y="196"/>
                        <a:pt x="1779" y="198"/>
                      </a:cubicBezTo>
                      <a:cubicBezTo>
                        <a:pt x="1782" y="193"/>
                        <a:pt x="1782" y="193"/>
                        <a:pt x="1782" y="193"/>
                      </a:cubicBezTo>
                      <a:close/>
                      <a:moveTo>
                        <a:pt x="1802" y="207"/>
                      </a:moveTo>
                      <a:cubicBezTo>
                        <a:pt x="1798" y="205"/>
                        <a:pt x="1795" y="202"/>
                        <a:pt x="1792" y="200"/>
                      </a:cubicBezTo>
                      <a:cubicBezTo>
                        <a:pt x="1789" y="205"/>
                        <a:pt x="1789" y="205"/>
                        <a:pt x="1789" y="205"/>
                      </a:cubicBezTo>
                      <a:cubicBezTo>
                        <a:pt x="1792" y="207"/>
                        <a:pt x="1795" y="209"/>
                        <a:pt x="1799" y="211"/>
                      </a:cubicBezTo>
                      <a:lnTo>
                        <a:pt x="1802" y="207"/>
                      </a:lnTo>
                      <a:close/>
                      <a:moveTo>
                        <a:pt x="1821" y="221"/>
                      </a:moveTo>
                      <a:cubicBezTo>
                        <a:pt x="1818" y="219"/>
                        <a:pt x="1815" y="217"/>
                        <a:pt x="1811" y="214"/>
                      </a:cubicBezTo>
                      <a:cubicBezTo>
                        <a:pt x="1808" y="218"/>
                        <a:pt x="1808" y="218"/>
                        <a:pt x="1808" y="218"/>
                      </a:cubicBezTo>
                      <a:cubicBezTo>
                        <a:pt x="1811" y="221"/>
                        <a:pt x="1815" y="223"/>
                        <a:pt x="1818" y="226"/>
                      </a:cubicBezTo>
                      <a:lnTo>
                        <a:pt x="1821" y="221"/>
                      </a:lnTo>
                      <a:close/>
                      <a:moveTo>
                        <a:pt x="1840" y="236"/>
                      </a:moveTo>
                      <a:cubicBezTo>
                        <a:pt x="1837" y="233"/>
                        <a:pt x="1834" y="231"/>
                        <a:pt x="1831" y="229"/>
                      </a:cubicBezTo>
                      <a:cubicBezTo>
                        <a:pt x="1827" y="233"/>
                        <a:pt x="1827" y="233"/>
                        <a:pt x="1827" y="233"/>
                      </a:cubicBezTo>
                      <a:cubicBezTo>
                        <a:pt x="1830" y="235"/>
                        <a:pt x="1834" y="238"/>
                        <a:pt x="1837" y="240"/>
                      </a:cubicBezTo>
                      <a:lnTo>
                        <a:pt x="1840" y="236"/>
                      </a:lnTo>
                      <a:close/>
                      <a:moveTo>
                        <a:pt x="1859" y="251"/>
                      </a:moveTo>
                      <a:cubicBezTo>
                        <a:pt x="1856" y="248"/>
                        <a:pt x="1853" y="246"/>
                        <a:pt x="1849" y="243"/>
                      </a:cubicBezTo>
                      <a:cubicBezTo>
                        <a:pt x="1846" y="248"/>
                        <a:pt x="1846" y="248"/>
                        <a:pt x="1846" y="248"/>
                      </a:cubicBezTo>
                      <a:cubicBezTo>
                        <a:pt x="1849" y="250"/>
                        <a:pt x="1852" y="253"/>
                        <a:pt x="1855" y="255"/>
                      </a:cubicBezTo>
                      <a:lnTo>
                        <a:pt x="1859" y="251"/>
                      </a:lnTo>
                      <a:close/>
                      <a:moveTo>
                        <a:pt x="1877" y="266"/>
                      </a:moveTo>
                      <a:cubicBezTo>
                        <a:pt x="1874" y="264"/>
                        <a:pt x="1871" y="261"/>
                        <a:pt x="1868" y="259"/>
                      </a:cubicBezTo>
                      <a:cubicBezTo>
                        <a:pt x="1865" y="263"/>
                        <a:pt x="1865" y="263"/>
                        <a:pt x="1865" y="263"/>
                      </a:cubicBezTo>
                      <a:cubicBezTo>
                        <a:pt x="1868" y="265"/>
                        <a:pt x="1871" y="268"/>
                        <a:pt x="1874" y="270"/>
                      </a:cubicBezTo>
                      <a:lnTo>
                        <a:pt x="1877" y="266"/>
                      </a:lnTo>
                      <a:close/>
                      <a:moveTo>
                        <a:pt x="1895" y="282"/>
                      </a:moveTo>
                      <a:cubicBezTo>
                        <a:pt x="1892" y="280"/>
                        <a:pt x="1889" y="277"/>
                        <a:pt x="1886" y="274"/>
                      </a:cubicBezTo>
                      <a:cubicBezTo>
                        <a:pt x="1883" y="278"/>
                        <a:pt x="1883" y="278"/>
                        <a:pt x="1883" y="278"/>
                      </a:cubicBezTo>
                      <a:cubicBezTo>
                        <a:pt x="1886" y="281"/>
                        <a:pt x="1889" y="284"/>
                        <a:pt x="1892" y="286"/>
                      </a:cubicBezTo>
                      <a:lnTo>
                        <a:pt x="1895" y="282"/>
                      </a:lnTo>
                      <a:close/>
                      <a:moveTo>
                        <a:pt x="1913" y="299"/>
                      </a:moveTo>
                      <a:cubicBezTo>
                        <a:pt x="1910" y="296"/>
                        <a:pt x="1907" y="293"/>
                        <a:pt x="1904" y="290"/>
                      </a:cubicBezTo>
                      <a:cubicBezTo>
                        <a:pt x="1901" y="294"/>
                        <a:pt x="1901" y="294"/>
                        <a:pt x="1901" y="294"/>
                      </a:cubicBezTo>
                      <a:cubicBezTo>
                        <a:pt x="1904" y="297"/>
                        <a:pt x="1906" y="300"/>
                        <a:pt x="1909" y="302"/>
                      </a:cubicBezTo>
                      <a:lnTo>
                        <a:pt x="1913" y="299"/>
                      </a:lnTo>
                      <a:close/>
                      <a:moveTo>
                        <a:pt x="1930" y="315"/>
                      </a:moveTo>
                      <a:cubicBezTo>
                        <a:pt x="1928" y="312"/>
                        <a:pt x="1925" y="310"/>
                        <a:pt x="1922" y="307"/>
                      </a:cubicBezTo>
                      <a:cubicBezTo>
                        <a:pt x="1918" y="311"/>
                        <a:pt x="1918" y="311"/>
                        <a:pt x="1918" y="311"/>
                      </a:cubicBezTo>
                      <a:cubicBezTo>
                        <a:pt x="1921" y="313"/>
                        <a:pt x="1924" y="316"/>
                        <a:pt x="1927" y="319"/>
                      </a:cubicBezTo>
                      <a:lnTo>
                        <a:pt x="1930" y="315"/>
                      </a:lnTo>
                      <a:close/>
                      <a:moveTo>
                        <a:pt x="1947" y="332"/>
                      </a:moveTo>
                      <a:cubicBezTo>
                        <a:pt x="1945" y="329"/>
                        <a:pt x="1942" y="326"/>
                        <a:pt x="1939" y="324"/>
                      </a:cubicBezTo>
                      <a:cubicBezTo>
                        <a:pt x="1935" y="327"/>
                        <a:pt x="1935" y="327"/>
                        <a:pt x="1935" y="327"/>
                      </a:cubicBezTo>
                      <a:cubicBezTo>
                        <a:pt x="1938" y="330"/>
                        <a:pt x="1941" y="333"/>
                        <a:pt x="1944" y="336"/>
                      </a:cubicBezTo>
                      <a:cubicBezTo>
                        <a:pt x="1947" y="332"/>
                        <a:pt x="1947" y="332"/>
                        <a:pt x="1947" y="332"/>
                      </a:cubicBezTo>
                      <a:close/>
                      <a:moveTo>
                        <a:pt x="1964" y="350"/>
                      </a:moveTo>
                      <a:cubicBezTo>
                        <a:pt x="1961" y="347"/>
                        <a:pt x="1959" y="344"/>
                        <a:pt x="1956" y="341"/>
                      </a:cubicBezTo>
                      <a:cubicBezTo>
                        <a:pt x="1952" y="344"/>
                        <a:pt x="1952" y="344"/>
                        <a:pt x="1952" y="344"/>
                      </a:cubicBezTo>
                      <a:cubicBezTo>
                        <a:pt x="1955" y="347"/>
                        <a:pt x="1957" y="350"/>
                        <a:pt x="1960" y="353"/>
                      </a:cubicBezTo>
                      <a:lnTo>
                        <a:pt x="1964" y="350"/>
                      </a:lnTo>
                      <a:close/>
                      <a:moveTo>
                        <a:pt x="1980" y="367"/>
                      </a:moveTo>
                      <a:cubicBezTo>
                        <a:pt x="1978" y="364"/>
                        <a:pt x="1975" y="361"/>
                        <a:pt x="1972" y="358"/>
                      </a:cubicBezTo>
                      <a:cubicBezTo>
                        <a:pt x="1968" y="362"/>
                        <a:pt x="1968" y="362"/>
                        <a:pt x="1968" y="362"/>
                      </a:cubicBezTo>
                      <a:cubicBezTo>
                        <a:pt x="1971" y="365"/>
                        <a:pt x="1974" y="368"/>
                        <a:pt x="1976" y="371"/>
                      </a:cubicBezTo>
                      <a:lnTo>
                        <a:pt x="1980" y="367"/>
                      </a:lnTo>
                      <a:close/>
                      <a:moveTo>
                        <a:pt x="1996" y="385"/>
                      </a:moveTo>
                      <a:cubicBezTo>
                        <a:pt x="1994" y="382"/>
                        <a:pt x="1991" y="379"/>
                        <a:pt x="1988" y="376"/>
                      </a:cubicBezTo>
                      <a:cubicBezTo>
                        <a:pt x="1984" y="380"/>
                        <a:pt x="1984" y="380"/>
                        <a:pt x="1984" y="380"/>
                      </a:cubicBezTo>
                      <a:cubicBezTo>
                        <a:pt x="1987" y="383"/>
                        <a:pt x="1990" y="386"/>
                        <a:pt x="1992" y="389"/>
                      </a:cubicBezTo>
                      <a:lnTo>
                        <a:pt x="1996" y="385"/>
                      </a:lnTo>
                      <a:close/>
                      <a:moveTo>
                        <a:pt x="2012" y="404"/>
                      </a:moveTo>
                      <a:cubicBezTo>
                        <a:pt x="2009" y="401"/>
                        <a:pt x="2007" y="398"/>
                        <a:pt x="2004" y="394"/>
                      </a:cubicBezTo>
                      <a:cubicBezTo>
                        <a:pt x="2000" y="398"/>
                        <a:pt x="2000" y="398"/>
                        <a:pt x="2000" y="398"/>
                      </a:cubicBezTo>
                      <a:cubicBezTo>
                        <a:pt x="2003" y="401"/>
                        <a:pt x="2005" y="404"/>
                        <a:pt x="2008" y="407"/>
                      </a:cubicBezTo>
                      <a:lnTo>
                        <a:pt x="2012" y="404"/>
                      </a:lnTo>
                      <a:close/>
                      <a:moveTo>
                        <a:pt x="2027" y="422"/>
                      </a:moveTo>
                      <a:cubicBezTo>
                        <a:pt x="2025" y="419"/>
                        <a:pt x="2022" y="416"/>
                        <a:pt x="2020" y="413"/>
                      </a:cubicBezTo>
                      <a:cubicBezTo>
                        <a:pt x="2015" y="416"/>
                        <a:pt x="2015" y="416"/>
                        <a:pt x="2015" y="416"/>
                      </a:cubicBezTo>
                      <a:cubicBezTo>
                        <a:pt x="2018" y="420"/>
                        <a:pt x="2020" y="423"/>
                        <a:pt x="2023" y="426"/>
                      </a:cubicBezTo>
                      <a:lnTo>
                        <a:pt x="2027" y="422"/>
                      </a:lnTo>
                      <a:close/>
                      <a:moveTo>
                        <a:pt x="2042" y="441"/>
                      </a:moveTo>
                      <a:cubicBezTo>
                        <a:pt x="2039" y="438"/>
                        <a:pt x="2037" y="435"/>
                        <a:pt x="2034" y="432"/>
                      </a:cubicBezTo>
                      <a:cubicBezTo>
                        <a:pt x="2030" y="435"/>
                        <a:pt x="2030" y="435"/>
                        <a:pt x="2030" y="435"/>
                      </a:cubicBezTo>
                      <a:cubicBezTo>
                        <a:pt x="2033" y="438"/>
                        <a:pt x="2035" y="442"/>
                        <a:pt x="2038" y="445"/>
                      </a:cubicBezTo>
                      <a:lnTo>
                        <a:pt x="2042" y="441"/>
                      </a:lnTo>
                      <a:close/>
                      <a:moveTo>
                        <a:pt x="2056" y="461"/>
                      </a:moveTo>
                      <a:cubicBezTo>
                        <a:pt x="2054" y="458"/>
                        <a:pt x="2051" y="454"/>
                        <a:pt x="2049" y="451"/>
                      </a:cubicBezTo>
                      <a:cubicBezTo>
                        <a:pt x="2045" y="454"/>
                        <a:pt x="2045" y="454"/>
                        <a:pt x="2045" y="454"/>
                      </a:cubicBezTo>
                      <a:cubicBezTo>
                        <a:pt x="2047" y="458"/>
                        <a:pt x="2050" y="461"/>
                        <a:pt x="2052" y="464"/>
                      </a:cubicBezTo>
                      <a:lnTo>
                        <a:pt x="2056" y="461"/>
                      </a:lnTo>
                      <a:close/>
                      <a:moveTo>
                        <a:pt x="2070" y="481"/>
                      </a:moveTo>
                      <a:cubicBezTo>
                        <a:pt x="2068" y="477"/>
                        <a:pt x="2066" y="474"/>
                        <a:pt x="2063" y="471"/>
                      </a:cubicBezTo>
                      <a:cubicBezTo>
                        <a:pt x="2059" y="474"/>
                        <a:pt x="2059" y="474"/>
                        <a:pt x="2059" y="474"/>
                      </a:cubicBezTo>
                      <a:cubicBezTo>
                        <a:pt x="2061" y="477"/>
                        <a:pt x="2063" y="480"/>
                        <a:pt x="2066" y="484"/>
                      </a:cubicBezTo>
                      <a:lnTo>
                        <a:pt x="2070" y="481"/>
                      </a:lnTo>
                      <a:close/>
                      <a:moveTo>
                        <a:pt x="2084" y="500"/>
                      </a:moveTo>
                      <a:cubicBezTo>
                        <a:pt x="2082" y="497"/>
                        <a:pt x="2079" y="494"/>
                        <a:pt x="2077" y="490"/>
                      </a:cubicBezTo>
                      <a:cubicBezTo>
                        <a:pt x="2073" y="493"/>
                        <a:pt x="2073" y="493"/>
                        <a:pt x="2073" y="493"/>
                      </a:cubicBezTo>
                      <a:cubicBezTo>
                        <a:pt x="2075" y="497"/>
                        <a:pt x="2077" y="500"/>
                        <a:pt x="2079" y="503"/>
                      </a:cubicBezTo>
                      <a:lnTo>
                        <a:pt x="2084" y="500"/>
                      </a:lnTo>
                      <a:close/>
                      <a:moveTo>
                        <a:pt x="2097" y="521"/>
                      </a:moveTo>
                      <a:cubicBezTo>
                        <a:pt x="2095" y="517"/>
                        <a:pt x="2093" y="514"/>
                        <a:pt x="2090" y="511"/>
                      </a:cubicBezTo>
                      <a:cubicBezTo>
                        <a:pt x="2086" y="513"/>
                        <a:pt x="2086" y="513"/>
                        <a:pt x="2086" y="513"/>
                      </a:cubicBezTo>
                      <a:cubicBezTo>
                        <a:pt x="2088" y="517"/>
                        <a:pt x="2090" y="520"/>
                        <a:pt x="2092" y="524"/>
                      </a:cubicBezTo>
                      <a:lnTo>
                        <a:pt x="2097" y="521"/>
                      </a:lnTo>
                      <a:close/>
                      <a:moveTo>
                        <a:pt x="2110" y="541"/>
                      </a:moveTo>
                      <a:cubicBezTo>
                        <a:pt x="2108" y="538"/>
                        <a:pt x="2105" y="534"/>
                        <a:pt x="2103" y="531"/>
                      </a:cubicBezTo>
                      <a:cubicBezTo>
                        <a:pt x="2099" y="534"/>
                        <a:pt x="2099" y="534"/>
                        <a:pt x="2099" y="534"/>
                      </a:cubicBezTo>
                      <a:cubicBezTo>
                        <a:pt x="2101" y="537"/>
                        <a:pt x="2103" y="541"/>
                        <a:pt x="2105" y="544"/>
                      </a:cubicBezTo>
                      <a:lnTo>
                        <a:pt x="2110" y="541"/>
                      </a:lnTo>
                      <a:close/>
                      <a:moveTo>
                        <a:pt x="2122" y="562"/>
                      </a:moveTo>
                      <a:cubicBezTo>
                        <a:pt x="2120" y="558"/>
                        <a:pt x="2118" y="555"/>
                        <a:pt x="2116" y="552"/>
                      </a:cubicBezTo>
                      <a:cubicBezTo>
                        <a:pt x="2111" y="554"/>
                        <a:pt x="2111" y="554"/>
                        <a:pt x="2111" y="554"/>
                      </a:cubicBezTo>
                      <a:cubicBezTo>
                        <a:pt x="2113" y="558"/>
                        <a:pt x="2115" y="561"/>
                        <a:pt x="2117" y="565"/>
                      </a:cubicBezTo>
                      <a:lnTo>
                        <a:pt x="2122" y="562"/>
                      </a:lnTo>
                      <a:close/>
                      <a:moveTo>
                        <a:pt x="2134" y="583"/>
                      </a:moveTo>
                      <a:cubicBezTo>
                        <a:pt x="2132" y="579"/>
                        <a:pt x="2130" y="576"/>
                        <a:pt x="2128" y="572"/>
                      </a:cubicBezTo>
                      <a:cubicBezTo>
                        <a:pt x="2123" y="575"/>
                        <a:pt x="2123" y="575"/>
                        <a:pt x="2123" y="575"/>
                      </a:cubicBezTo>
                      <a:cubicBezTo>
                        <a:pt x="2125" y="579"/>
                        <a:pt x="2127" y="582"/>
                        <a:pt x="2129" y="586"/>
                      </a:cubicBezTo>
                      <a:lnTo>
                        <a:pt x="2134" y="583"/>
                      </a:lnTo>
                      <a:close/>
                      <a:moveTo>
                        <a:pt x="2145" y="604"/>
                      </a:moveTo>
                      <a:cubicBezTo>
                        <a:pt x="2143" y="601"/>
                        <a:pt x="2142" y="597"/>
                        <a:pt x="2140" y="594"/>
                      </a:cubicBezTo>
                      <a:cubicBezTo>
                        <a:pt x="2135" y="596"/>
                        <a:pt x="2135" y="596"/>
                        <a:pt x="2135" y="596"/>
                      </a:cubicBezTo>
                      <a:cubicBezTo>
                        <a:pt x="2137" y="600"/>
                        <a:pt x="2139" y="603"/>
                        <a:pt x="2141" y="607"/>
                      </a:cubicBezTo>
                      <a:lnTo>
                        <a:pt x="2145" y="604"/>
                      </a:lnTo>
                      <a:close/>
                      <a:moveTo>
                        <a:pt x="2156" y="626"/>
                      </a:moveTo>
                      <a:cubicBezTo>
                        <a:pt x="2155" y="622"/>
                        <a:pt x="2153" y="618"/>
                        <a:pt x="2151" y="615"/>
                      </a:cubicBezTo>
                      <a:cubicBezTo>
                        <a:pt x="2146" y="617"/>
                        <a:pt x="2146" y="617"/>
                        <a:pt x="2146" y="617"/>
                      </a:cubicBezTo>
                      <a:cubicBezTo>
                        <a:pt x="2148" y="621"/>
                        <a:pt x="2150" y="624"/>
                        <a:pt x="2152" y="628"/>
                      </a:cubicBezTo>
                      <a:lnTo>
                        <a:pt x="2156" y="626"/>
                      </a:lnTo>
                      <a:close/>
                      <a:moveTo>
                        <a:pt x="2167" y="647"/>
                      </a:moveTo>
                      <a:cubicBezTo>
                        <a:pt x="2165" y="644"/>
                        <a:pt x="2164" y="640"/>
                        <a:pt x="2162" y="636"/>
                      </a:cubicBezTo>
                      <a:cubicBezTo>
                        <a:pt x="2157" y="639"/>
                        <a:pt x="2157" y="639"/>
                        <a:pt x="2157" y="639"/>
                      </a:cubicBezTo>
                      <a:cubicBezTo>
                        <a:pt x="2159" y="642"/>
                        <a:pt x="2160" y="646"/>
                        <a:pt x="2162" y="650"/>
                      </a:cubicBezTo>
                      <a:lnTo>
                        <a:pt x="2167" y="647"/>
                      </a:lnTo>
                      <a:close/>
                      <a:moveTo>
                        <a:pt x="2177" y="669"/>
                      </a:moveTo>
                      <a:cubicBezTo>
                        <a:pt x="2175" y="665"/>
                        <a:pt x="2174" y="662"/>
                        <a:pt x="2172" y="658"/>
                      </a:cubicBezTo>
                      <a:cubicBezTo>
                        <a:pt x="2167" y="660"/>
                        <a:pt x="2167" y="660"/>
                        <a:pt x="2167" y="660"/>
                      </a:cubicBezTo>
                      <a:cubicBezTo>
                        <a:pt x="2169" y="664"/>
                        <a:pt x="2171" y="668"/>
                        <a:pt x="2172" y="671"/>
                      </a:cubicBezTo>
                      <a:cubicBezTo>
                        <a:pt x="2177" y="669"/>
                        <a:pt x="2177" y="669"/>
                        <a:pt x="2177" y="669"/>
                      </a:cubicBezTo>
                      <a:close/>
                      <a:moveTo>
                        <a:pt x="2187" y="691"/>
                      </a:moveTo>
                      <a:cubicBezTo>
                        <a:pt x="2185" y="687"/>
                        <a:pt x="2184" y="684"/>
                        <a:pt x="2182" y="680"/>
                      </a:cubicBezTo>
                      <a:cubicBezTo>
                        <a:pt x="2177" y="682"/>
                        <a:pt x="2177" y="682"/>
                        <a:pt x="2177" y="682"/>
                      </a:cubicBezTo>
                      <a:cubicBezTo>
                        <a:pt x="2179" y="686"/>
                        <a:pt x="2180" y="689"/>
                        <a:pt x="2182" y="693"/>
                      </a:cubicBezTo>
                      <a:cubicBezTo>
                        <a:pt x="2187" y="691"/>
                        <a:pt x="2187" y="691"/>
                        <a:pt x="2187" y="691"/>
                      </a:cubicBezTo>
                      <a:close/>
                      <a:moveTo>
                        <a:pt x="2196" y="713"/>
                      </a:moveTo>
                      <a:cubicBezTo>
                        <a:pt x="2195" y="709"/>
                        <a:pt x="2193" y="706"/>
                        <a:pt x="2192" y="702"/>
                      </a:cubicBezTo>
                      <a:cubicBezTo>
                        <a:pt x="2187" y="704"/>
                        <a:pt x="2187" y="704"/>
                        <a:pt x="2187" y="704"/>
                      </a:cubicBezTo>
                      <a:cubicBezTo>
                        <a:pt x="2188" y="708"/>
                        <a:pt x="2190" y="712"/>
                        <a:pt x="2191" y="715"/>
                      </a:cubicBezTo>
                      <a:lnTo>
                        <a:pt x="2196" y="713"/>
                      </a:lnTo>
                      <a:close/>
                      <a:moveTo>
                        <a:pt x="2205" y="736"/>
                      </a:moveTo>
                      <a:cubicBezTo>
                        <a:pt x="2204" y="732"/>
                        <a:pt x="2202" y="728"/>
                        <a:pt x="2201" y="724"/>
                      </a:cubicBezTo>
                      <a:cubicBezTo>
                        <a:pt x="2196" y="726"/>
                        <a:pt x="2196" y="726"/>
                        <a:pt x="2196" y="726"/>
                      </a:cubicBezTo>
                      <a:cubicBezTo>
                        <a:pt x="2197" y="730"/>
                        <a:pt x="2199" y="734"/>
                        <a:pt x="2200" y="737"/>
                      </a:cubicBezTo>
                      <a:lnTo>
                        <a:pt x="2205" y="736"/>
                      </a:lnTo>
                      <a:close/>
                      <a:moveTo>
                        <a:pt x="2213" y="758"/>
                      </a:moveTo>
                      <a:cubicBezTo>
                        <a:pt x="2212" y="754"/>
                        <a:pt x="2211" y="751"/>
                        <a:pt x="2209" y="747"/>
                      </a:cubicBezTo>
                      <a:cubicBezTo>
                        <a:pt x="2204" y="749"/>
                        <a:pt x="2204" y="749"/>
                        <a:pt x="2204" y="749"/>
                      </a:cubicBezTo>
                      <a:cubicBezTo>
                        <a:pt x="2206" y="752"/>
                        <a:pt x="2207" y="756"/>
                        <a:pt x="2208" y="760"/>
                      </a:cubicBezTo>
                      <a:lnTo>
                        <a:pt x="2213" y="758"/>
                      </a:lnTo>
                      <a:close/>
                      <a:moveTo>
                        <a:pt x="2221" y="781"/>
                      </a:moveTo>
                      <a:cubicBezTo>
                        <a:pt x="2220" y="777"/>
                        <a:pt x="2219" y="773"/>
                        <a:pt x="2217" y="769"/>
                      </a:cubicBezTo>
                      <a:cubicBezTo>
                        <a:pt x="2212" y="771"/>
                        <a:pt x="2212" y="771"/>
                        <a:pt x="2212" y="771"/>
                      </a:cubicBezTo>
                      <a:cubicBezTo>
                        <a:pt x="2214" y="775"/>
                        <a:pt x="2215" y="779"/>
                        <a:pt x="2216" y="783"/>
                      </a:cubicBezTo>
                      <a:lnTo>
                        <a:pt x="2221" y="781"/>
                      </a:lnTo>
                      <a:close/>
                      <a:moveTo>
                        <a:pt x="2229" y="804"/>
                      </a:moveTo>
                      <a:cubicBezTo>
                        <a:pt x="2228" y="800"/>
                        <a:pt x="2226" y="796"/>
                        <a:pt x="2225" y="792"/>
                      </a:cubicBezTo>
                      <a:cubicBezTo>
                        <a:pt x="2220" y="794"/>
                        <a:pt x="2220" y="794"/>
                        <a:pt x="2220" y="794"/>
                      </a:cubicBezTo>
                      <a:cubicBezTo>
                        <a:pt x="2221" y="798"/>
                        <a:pt x="2223" y="801"/>
                        <a:pt x="2224" y="805"/>
                      </a:cubicBezTo>
                      <a:lnTo>
                        <a:pt x="2229" y="804"/>
                      </a:lnTo>
                      <a:close/>
                      <a:moveTo>
                        <a:pt x="2236" y="827"/>
                      </a:moveTo>
                      <a:cubicBezTo>
                        <a:pt x="2235" y="823"/>
                        <a:pt x="2234" y="819"/>
                        <a:pt x="2233" y="815"/>
                      </a:cubicBezTo>
                      <a:cubicBezTo>
                        <a:pt x="2227" y="817"/>
                        <a:pt x="2227" y="817"/>
                        <a:pt x="2227" y="817"/>
                      </a:cubicBezTo>
                      <a:cubicBezTo>
                        <a:pt x="2229" y="820"/>
                        <a:pt x="2230" y="824"/>
                        <a:pt x="2231" y="828"/>
                      </a:cubicBezTo>
                      <a:lnTo>
                        <a:pt x="2236" y="827"/>
                      </a:lnTo>
                      <a:close/>
                      <a:moveTo>
                        <a:pt x="2243" y="850"/>
                      </a:moveTo>
                      <a:cubicBezTo>
                        <a:pt x="2242" y="846"/>
                        <a:pt x="2241" y="842"/>
                        <a:pt x="2239" y="838"/>
                      </a:cubicBezTo>
                      <a:cubicBezTo>
                        <a:pt x="2234" y="840"/>
                        <a:pt x="2234" y="840"/>
                        <a:pt x="2234" y="840"/>
                      </a:cubicBezTo>
                      <a:cubicBezTo>
                        <a:pt x="2235" y="843"/>
                        <a:pt x="2237" y="847"/>
                        <a:pt x="2238" y="851"/>
                      </a:cubicBezTo>
                      <a:lnTo>
                        <a:pt x="2243" y="850"/>
                      </a:lnTo>
                      <a:close/>
                      <a:moveTo>
                        <a:pt x="2249" y="873"/>
                      </a:moveTo>
                      <a:cubicBezTo>
                        <a:pt x="2248" y="869"/>
                        <a:pt x="2247" y="865"/>
                        <a:pt x="2246" y="861"/>
                      </a:cubicBezTo>
                      <a:cubicBezTo>
                        <a:pt x="2241" y="863"/>
                        <a:pt x="2241" y="863"/>
                        <a:pt x="2241" y="863"/>
                      </a:cubicBezTo>
                      <a:cubicBezTo>
                        <a:pt x="2242" y="867"/>
                        <a:pt x="2243" y="870"/>
                        <a:pt x="2244" y="874"/>
                      </a:cubicBezTo>
                      <a:lnTo>
                        <a:pt x="2249" y="873"/>
                      </a:lnTo>
                      <a:close/>
                      <a:moveTo>
                        <a:pt x="2255" y="896"/>
                      </a:moveTo>
                      <a:cubicBezTo>
                        <a:pt x="2254" y="892"/>
                        <a:pt x="2253" y="888"/>
                        <a:pt x="2252" y="885"/>
                      </a:cubicBezTo>
                      <a:cubicBezTo>
                        <a:pt x="2247" y="886"/>
                        <a:pt x="2247" y="886"/>
                        <a:pt x="2247" y="886"/>
                      </a:cubicBezTo>
                      <a:cubicBezTo>
                        <a:pt x="2248" y="890"/>
                        <a:pt x="2249" y="894"/>
                        <a:pt x="2250" y="898"/>
                      </a:cubicBezTo>
                      <a:cubicBezTo>
                        <a:pt x="2255" y="896"/>
                        <a:pt x="2255" y="896"/>
                        <a:pt x="2255" y="896"/>
                      </a:cubicBezTo>
                      <a:close/>
                      <a:moveTo>
                        <a:pt x="2260" y="920"/>
                      </a:moveTo>
                      <a:cubicBezTo>
                        <a:pt x="2259" y="916"/>
                        <a:pt x="2258" y="912"/>
                        <a:pt x="2258" y="908"/>
                      </a:cubicBezTo>
                      <a:cubicBezTo>
                        <a:pt x="2252" y="909"/>
                        <a:pt x="2252" y="909"/>
                        <a:pt x="2252" y="909"/>
                      </a:cubicBezTo>
                      <a:cubicBezTo>
                        <a:pt x="2253" y="913"/>
                        <a:pt x="2254" y="917"/>
                        <a:pt x="2255" y="921"/>
                      </a:cubicBezTo>
                      <a:lnTo>
                        <a:pt x="2260" y="920"/>
                      </a:lnTo>
                      <a:close/>
                      <a:moveTo>
                        <a:pt x="2265" y="943"/>
                      </a:moveTo>
                      <a:cubicBezTo>
                        <a:pt x="2264" y="939"/>
                        <a:pt x="2263" y="935"/>
                        <a:pt x="2263" y="931"/>
                      </a:cubicBezTo>
                      <a:cubicBezTo>
                        <a:pt x="2257" y="933"/>
                        <a:pt x="2257" y="933"/>
                        <a:pt x="2257" y="933"/>
                      </a:cubicBezTo>
                      <a:cubicBezTo>
                        <a:pt x="2258" y="936"/>
                        <a:pt x="2259" y="940"/>
                        <a:pt x="2260" y="944"/>
                      </a:cubicBezTo>
                      <a:lnTo>
                        <a:pt x="2265" y="943"/>
                      </a:lnTo>
                      <a:close/>
                      <a:moveTo>
                        <a:pt x="2270" y="967"/>
                      </a:moveTo>
                      <a:cubicBezTo>
                        <a:pt x="2269" y="963"/>
                        <a:pt x="2268" y="959"/>
                        <a:pt x="2267" y="955"/>
                      </a:cubicBezTo>
                      <a:cubicBezTo>
                        <a:pt x="2262" y="956"/>
                        <a:pt x="2262" y="956"/>
                        <a:pt x="2262" y="956"/>
                      </a:cubicBezTo>
                      <a:cubicBezTo>
                        <a:pt x="2263" y="960"/>
                        <a:pt x="2264" y="964"/>
                        <a:pt x="2264" y="968"/>
                      </a:cubicBezTo>
                      <a:lnTo>
                        <a:pt x="2270" y="967"/>
                      </a:lnTo>
                      <a:close/>
                      <a:moveTo>
                        <a:pt x="2274" y="991"/>
                      </a:moveTo>
                      <a:cubicBezTo>
                        <a:pt x="2273" y="987"/>
                        <a:pt x="2272" y="983"/>
                        <a:pt x="2272" y="979"/>
                      </a:cubicBezTo>
                      <a:cubicBezTo>
                        <a:pt x="2266" y="980"/>
                        <a:pt x="2266" y="980"/>
                        <a:pt x="2266" y="980"/>
                      </a:cubicBezTo>
                      <a:cubicBezTo>
                        <a:pt x="2267" y="984"/>
                        <a:pt x="2268" y="987"/>
                        <a:pt x="2268" y="991"/>
                      </a:cubicBezTo>
                      <a:lnTo>
                        <a:pt x="2274" y="991"/>
                      </a:lnTo>
                      <a:close/>
                      <a:moveTo>
                        <a:pt x="2277" y="1014"/>
                      </a:moveTo>
                      <a:cubicBezTo>
                        <a:pt x="2277" y="1010"/>
                        <a:pt x="2276" y="1006"/>
                        <a:pt x="2275" y="1002"/>
                      </a:cubicBezTo>
                      <a:cubicBezTo>
                        <a:pt x="2270" y="1003"/>
                        <a:pt x="2270" y="1003"/>
                        <a:pt x="2270" y="1003"/>
                      </a:cubicBezTo>
                      <a:cubicBezTo>
                        <a:pt x="2271" y="1007"/>
                        <a:pt x="2271" y="1011"/>
                        <a:pt x="2272" y="1015"/>
                      </a:cubicBezTo>
                      <a:lnTo>
                        <a:pt x="2277" y="1014"/>
                      </a:lnTo>
                      <a:close/>
                      <a:moveTo>
                        <a:pt x="2280" y="1038"/>
                      </a:moveTo>
                      <a:cubicBezTo>
                        <a:pt x="2280" y="1034"/>
                        <a:pt x="2279" y="1030"/>
                        <a:pt x="2279" y="1026"/>
                      </a:cubicBezTo>
                      <a:cubicBezTo>
                        <a:pt x="2274" y="1027"/>
                        <a:pt x="2274" y="1027"/>
                        <a:pt x="2274" y="1027"/>
                      </a:cubicBezTo>
                      <a:cubicBezTo>
                        <a:pt x="2274" y="1031"/>
                        <a:pt x="2275" y="1035"/>
                        <a:pt x="2275" y="1039"/>
                      </a:cubicBezTo>
                      <a:lnTo>
                        <a:pt x="2280" y="1038"/>
                      </a:lnTo>
                      <a:close/>
                      <a:moveTo>
                        <a:pt x="2283" y="1062"/>
                      </a:moveTo>
                      <a:cubicBezTo>
                        <a:pt x="2283" y="1058"/>
                        <a:pt x="2282" y="1054"/>
                        <a:pt x="2282" y="1050"/>
                      </a:cubicBezTo>
                      <a:cubicBezTo>
                        <a:pt x="2277" y="1051"/>
                        <a:pt x="2277" y="1051"/>
                        <a:pt x="2277" y="1051"/>
                      </a:cubicBezTo>
                      <a:cubicBezTo>
                        <a:pt x="2277" y="1055"/>
                        <a:pt x="2277" y="1059"/>
                        <a:pt x="2278" y="1063"/>
                      </a:cubicBezTo>
                      <a:lnTo>
                        <a:pt x="2283" y="1062"/>
                      </a:lnTo>
                      <a:close/>
                      <a:moveTo>
                        <a:pt x="2286" y="1086"/>
                      </a:moveTo>
                      <a:cubicBezTo>
                        <a:pt x="2285" y="1082"/>
                        <a:pt x="2285" y="1078"/>
                        <a:pt x="2284" y="1074"/>
                      </a:cubicBezTo>
                      <a:cubicBezTo>
                        <a:pt x="2279" y="1075"/>
                        <a:pt x="2279" y="1075"/>
                        <a:pt x="2279" y="1075"/>
                      </a:cubicBezTo>
                      <a:cubicBezTo>
                        <a:pt x="2279" y="1079"/>
                        <a:pt x="2280" y="1083"/>
                        <a:pt x="2280" y="1086"/>
                      </a:cubicBezTo>
                      <a:lnTo>
                        <a:pt x="2286" y="1086"/>
                      </a:lnTo>
                      <a:close/>
                      <a:moveTo>
                        <a:pt x="2287" y="1110"/>
                      </a:moveTo>
                      <a:cubicBezTo>
                        <a:pt x="2287" y="1106"/>
                        <a:pt x="2287" y="1102"/>
                        <a:pt x="2287" y="1098"/>
                      </a:cubicBezTo>
                      <a:cubicBezTo>
                        <a:pt x="2281" y="1098"/>
                        <a:pt x="2281" y="1098"/>
                        <a:pt x="2281" y="1098"/>
                      </a:cubicBezTo>
                      <a:cubicBezTo>
                        <a:pt x="2281" y="1102"/>
                        <a:pt x="2282" y="1106"/>
                        <a:pt x="2282" y="1110"/>
                      </a:cubicBezTo>
                      <a:lnTo>
                        <a:pt x="2287" y="1110"/>
                      </a:lnTo>
                      <a:close/>
                      <a:moveTo>
                        <a:pt x="2289" y="1134"/>
                      </a:moveTo>
                      <a:cubicBezTo>
                        <a:pt x="2289" y="1130"/>
                        <a:pt x="2288" y="1126"/>
                        <a:pt x="2288" y="1122"/>
                      </a:cubicBezTo>
                      <a:cubicBezTo>
                        <a:pt x="2283" y="1122"/>
                        <a:pt x="2283" y="1122"/>
                        <a:pt x="2283" y="1122"/>
                      </a:cubicBezTo>
                      <a:cubicBezTo>
                        <a:pt x="2283" y="1126"/>
                        <a:pt x="2283" y="1130"/>
                        <a:pt x="2284" y="1134"/>
                      </a:cubicBezTo>
                      <a:lnTo>
                        <a:pt x="2289" y="1134"/>
                      </a:lnTo>
                      <a:close/>
                      <a:moveTo>
                        <a:pt x="2290" y="1158"/>
                      </a:moveTo>
                      <a:cubicBezTo>
                        <a:pt x="2290" y="1154"/>
                        <a:pt x="2290" y="1150"/>
                        <a:pt x="2289" y="1146"/>
                      </a:cubicBezTo>
                      <a:cubicBezTo>
                        <a:pt x="2284" y="1146"/>
                        <a:pt x="2284" y="1146"/>
                        <a:pt x="2284" y="1146"/>
                      </a:cubicBezTo>
                      <a:cubicBezTo>
                        <a:pt x="2284" y="1150"/>
                        <a:pt x="2284" y="1154"/>
                        <a:pt x="2285" y="1158"/>
                      </a:cubicBezTo>
                      <a:lnTo>
                        <a:pt x="2290" y="1158"/>
                      </a:lnTo>
                      <a:close/>
                      <a:moveTo>
                        <a:pt x="2291" y="1182"/>
                      </a:moveTo>
                      <a:cubicBezTo>
                        <a:pt x="2290" y="1178"/>
                        <a:pt x="2290" y="1174"/>
                        <a:pt x="2290" y="1170"/>
                      </a:cubicBezTo>
                      <a:cubicBezTo>
                        <a:pt x="2285" y="1170"/>
                        <a:pt x="2285" y="1170"/>
                        <a:pt x="2285" y="1170"/>
                      </a:cubicBezTo>
                      <a:cubicBezTo>
                        <a:pt x="2285" y="1174"/>
                        <a:pt x="2285" y="1178"/>
                        <a:pt x="2285" y="1182"/>
                      </a:cubicBezTo>
                      <a:lnTo>
                        <a:pt x="2291" y="1182"/>
                      </a:lnTo>
                      <a:close/>
                      <a:moveTo>
                        <a:pt x="2291" y="1206"/>
                      </a:moveTo>
                      <a:cubicBezTo>
                        <a:pt x="2291" y="1202"/>
                        <a:pt x="2291" y="1198"/>
                        <a:pt x="2291" y="1194"/>
                      </a:cubicBezTo>
                      <a:cubicBezTo>
                        <a:pt x="2285" y="1194"/>
                        <a:pt x="2285" y="1194"/>
                        <a:pt x="2285" y="1194"/>
                      </a:cubicBezTo>
                      <a:cubicBezTo>
                        <a:pt x="2285" y="1198"/>
                        <a:pt x="2285" y="1202"/>
                        <a:pt x="2285" y="1206"/>
                      </a:cubicBezTo>
                      <a:lnTo>
                        <a:pt x="2291" y="1206"/>
                      </a:ln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57" name="Oval 141"/>
                <p:cNvSpPr>
                  <a:spLocks noChangeArrowheads="1"/>
                </p:cNvSpPr>
                <p:nvPr/>
              </p:nvSpPr>
              <p:spPr bwMode="auto">
                <a:xfrm>
                  <a:off x="8412975" y="1862916"/>
                  <a:ext cx="1045389" cy="1045389"/>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58" name="Freeform 142"/>
                <p:cNvSpPr>
                  <a:spLocks noEditPoints="1"/>
                </p:cNvSpPr>
                <p:nvPr/>
              </p:nvSpPr>
              <p:spPr bwMode="auto">
                <a:xfrm>
                  <a:off x="8394689" y="1844629"/>
                  <a:ext cx="1081200" cy="1081200"/>
                </a:xfrm>
                <a:custGeom>
                  <a:avLst/>
                  <a:gdLst>
                    <a:gd name="T0" fmla="*/ 300 w 600"/>
                    <a:gd name="T1" fmla="*/ 20 h 600"/>
                    <a:gd name="T2" fmla="*/ 580 w 600"/>
                    <a:gd name="T3" fmla="*/ 300 h 600"/>
                    <a:gd name="T4" fmla="*/ 300 w 600"/>
                    <a:gd name="T5" fmla="*/ 580 h 600"/>
                    <a:gd name="T6" fmla="*/ 20 w 600"/>
                    <a:gd name="T7" fmla="*/ 300 h 600"/>
                    <a:gd name="T8" fmla="*/ 300 w 600"/>
                    <a:gd name="T9" fmla="*/ 20 h 600"/>
                    <a:gd name="T10" fmla="*/ 300 w 600"/>
                    <a:gd name="T11" fmla="*/ 0 h 600"/>
                    <a:gd name="T12" fmla="*/ 0 w 600"/>
                    <a:gd name="T13" fmla="*/ 300 h 600"/>
                    <a:gd name="T14" fmla="*/ 300 w 600"/>
                    <a:gd name="T15" fmla="*/ 600 h 600"/>
                    <a:gd name="T16" fmla="*/ 600 w 600"/>
                    <a:gd name="T17" fmla="*/ 300 h 600"/>
                    <a:gd name="T18" fmla="*/ 300 w 600"/>
                    <a:gd name="T19"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20"/>
                      </a:moveTo>
                      <a:cubicBezTo>
                        <a:pt x="455" y="20"/>
                        <a:pt x="580" y="145"/>
                        <a:pt x="580" y="300"/>
                      </a:cubicBezTo>
                      <a:cubicBezTo>
                        <a:pt x="580" y="455"/>
                        <a:pt x="455" y="580"/>
                        <a:pt x="300" y="580"/>
                      </a:cubicBezTo>
                      <a:cubicBezTo>
                        <a:pt x="145" y="580"/>
                        <a:pt x="20" y="455"/>
                        <a:pt x="20" y="300"/>
                      </a:cubicBezTo>
                      <a:cubicBezTo>
                        <a:pt x="20" y="145"/>
                        <a:pt x="145" y="20"/>
                        <a:pt x="300" y="20"/>
                      </a:cubicBezTo>
                      <a:moveTo>
                        <a:pt x="300" y="0"/>
                      </a:moveTo>
                      <a:cubicBezTo>
                        <a:pt x="135" y="0"/>
                        <a:pt x="0" y="135"/>
                        <a:pt x="0" y="300"/>
                      </a:cubicBezTo>
                      <a:cubicBezTo>
                        <a:pt x="0" y="465"/>
                        <a:pt x="135" y="600"/>
                        <a:pt x="300" y="600"/>
                      </a:cubicBezTo>
                      <a:cubicBezTo>
                        <a:pt x="465" y="600"/>
                        <a:pt x="600" y="465"/>
                        <a:pt x="600" y="300"/>
                      </a:cubicBezTo>
                      <a:cubicBezTo>
                        <a:pt x="600" y="135"/>
                        <a:pt x="465" y="0"/>
                        <a:pt x="300" y="0"/>
                      </a:cubicBezTo>
                      <a:close/>
                    </a:path>
                  </a:pathLst>
                </a:custGeom>
                <a:solidFill>
                  <a:schemeClr val="accent3"/>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59" name="Freeform 143"/>
                <p:cNvSpPr/>
                <p:nvPr/>
              </p:nvSpPr>
              <p:spPr bwMode="auto">
                <a:xfrm>
                  <a:off x="9670947" y="2387134"/>
                  <a:ext cx="1145966" cy="1045389"/>
                </a:xfrm>
                <a:custGeom>
                  <a:avLst/>
                  <a:gdLst>
                    <a:gd name="T0" fmla="*/ 318 w 636"/>
                    <a:gd name="T1" fmla="*/ 580 h 580"/>
                    <a:gd name="T2" fmla="*/ 113 w 636"/>
                    <a:gd name="T3" fmla="*/ 496 h 580"/>
                    <a:gd name="T4" fmla="*/ 113 w 636"/>
                    <a:gd name="T5" fmla="*/ 85 h 580"/>
                    <a:gd name="T6" fmla="*/ 318 w 636"/>
                    <a:gd name="T7" fmla="*/ 0 h 580"/>
                    <a:gd name="T8" fmla="*/ 523 w 636"/>
                    <a:gd name="T9" fmla="*/ 85 h 580"/>
                    <a:gd name="T10" fmla="*/ 523 w 636"/>
                    <a:gd name="T11" fmla="*/ 496 h 580"/>
                    <a:gd name="T12" fmla="*/ 318 w 636"/>
                    <a:gd name="T13" fmla="*/ 580 h 580"/>
                  </a:gdLst>
                  <a:ahLst/>
                  <a:cxnLst>
                    <a:cxn ang="0">
                      <a:pos x="T0" y="T1"/>
                    </a:cxn>
                    <a:cxn ang="0">
                      <a:pos x="T2" y="T3"/>
                    </a:cxn>
                    <a:cxn ang="0">
                      <a:pos x="T4" y="T5"/>
                    </a:cxn>
                    <a:cxn ang="0">
                      <a:pos x="T6" y="T7"/>
                    </a:cxn>
                    <a:cxn ang="0">
                      <a:pos x="T8" y="T9"/>
                    </a:cxn>
                    <a:cxn ang="0">
                      <a:pos x="T10" y="T11"/>
                    </a:cxn>
                    <a:cxn ang="0">
                      <a:pos x="T12" y="T13"/>
                    </a:cxn>
                  </a:cxnLst>
                  <a:rect l="0" t="0" r="r" b="b"/>
                  <a:pathLst>
                    <a:path w="636" h="580">
                      <a:moveTo>
                        <a:pt x="318" y="580"/>
                      </a:moveTo>
                      <a:cubicBezTo>
                        <a:pt x="240" y="580"/>
                        <a:pt x="168" y="550"/>
                        <a:pt x="113" y="496"/>
                      </a:cubicBezTo>
                      <a:cubicBezTo>
                        <a:pt x="0" y="382"/>
                        <a:pt x="0" y="198"/>
                        <a:pt x="113" y="85"/>
                      </a:cubicBezTo>
                      <a:cubicBezTo>
                        <a:pt x="168" y="31"/>
                        <a:pt x="240" y="0"/>
                        <a:pt x="318" y="0"/>
                      </a:cubicBezTo>
                      <a:cubicBezTo>
                        <a:pt x="395" y="0"/>
                        <a:pt x="468" y="31"/>
                        <a:pt x="523" y="85"/>
                      </a:cubicBezTo>
                      <a:cubicBezTo>
                        <a:pt x="636" y="198"/>
                        <a:pt x="636" y="382"/>
                        <a:pt x="523" y="496"/>
                      </a:cubicBezTo>
                      <a:cubicBezTo>
                        <a:pt x="468" y="550"/>
                        <a:pt x="395" y="580"/>
                        <a:pt x="318" y="58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60" name="Freeform 144"/>
                <p:cNvSpPr>
                  <a:spLocks noEditPoints="1"/>
                </p:cNvSpPr>
                <p:nvPr/>
              </p:nvSpPr>
              <p:spPr bwMode="auto">
                <a:xfrm>
                  <a:off x="9651136" y="2369609"/>
                  <a:ext cx="1185587" cy="1081200"/>
                </a:xfrm>
                <a:custGeom>
                  <a:avLst/>
                  <a:gdLst>
                    <a:gd name="T0" fmla="*/ 329 w 658"/>
                    <a:gd name="T1" fmla="*/ 20 h 600"/>
                    <a:gd name="T2" fmla="*/ 527 w 658"/>
                    <a:gd name="T3" fmla="*/ 102 h 600"/>
                    <a:gd name="T4" fmla="*/ 527 w 658"/>
                    <a:gd name="T5" fmla="*/ 498 h 600"/>
                    <a:gd name="T6" fmla="*/ 329 w 658"/>
                    <a:gd name="T7" fmla="*/ 580 h 600"/>
                    <a:gd name="T8" fmla="*/ 131 w 658"/>
                    <a:gd name="T9" fmla="*/ 498 h 600"/>
                    <a:gd name="T10" fmla="*/ 131 w 658"/>
                    <a:gd name="T11" fmla="*/ 102 h 600"/>
                    <a:gd name="T12" fmla="*/ 329 w 658"/>
                    <a:gd name="T13" fmla="*/ 20 h 600"/>
                    <a:gd name="T14" fmla="*/ 329 w 658"/>
                    <a:gd name="T15" fmla="*/ 0 h 600"/>
                    <a:gd name="T16" fmla="*/ 117 w 658"/>
                    <a:gd name="T17" fmla="*/ 88 h 600"/>
                    <a:gd name="T18" fmla="*/ 117 w 658"/>
                    <a:gd name="T19" fmla="*/ 513 h 600"/>
                    <a:gd name="T20" fmla="*/ 329 w 658"/>
                    <a:gd name="T21" fmla="*/ 600 h 600"/>
                    <a:gd name="T22" fmla="*/ 541 w 658"/>
                    <a:gd name="T23" fmla="*/ 513 h 600"/>
                    <a:gd name="T24" fmla="*/ 541 w 658"/>
                    <a:gd name="T25" fmla="*/ 88 h 600"/>
                    <a:gd name="T26" fmla="*/ 329 w 658"/>
                    <a:gd name="T2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8" h="600">
                      <a:moveTo>
                        <a:pt x="329" y="20"/>
                      </a:moveTo>
                      <a:cubicBezTo>
                        <a:pt x="400" y="20"/>
                        <a:pt x="472" y="48"/>
                        <a:pt x="527" y="102"/>
                      </a:cubicBezTo>
                      <a:cubicBezTo>
                        <a:pt x="636" y="212"/>
                        <a:pt x="636" y="389"/>
                        <a:pt x="527" y="498"/>
                      </a:cubicBezTo>
                      <a:cubicBezTo>
                        <a:pt x="472" y="553"/>
                        <a:pt x="400" y="580"/>
                        <a:pt x="329" y="580"/>
                      </a:cubicBezTo>
                      <a:cubicBezTo>
                        <a:pt x="257" y="580"/>
                        <a:pt x="185" y="553"/>
                        <a:pt x="131" y="498"/>
                      </a:cubicBezTo>
                      <a:cubicBezTo>
                        <a:pt x="21" y="389"/>
                        <a:pt x="21" y="212"/>
                        <a:pt x="131" y="102"/>
                      </a:cubicBezTo>
                      <a:cubicBezTo>
                        <a:pt x="185" y="48"/>
                        <a:pt x="257" y="20"/>
                        <a:pt x="329" y="20"/>
                      </a:cubicBezTo>
                      <a:moveTo>
                        <a:pt x="329" y="0"/>
                      </a:moveTo>
                      <a:cubicBezTo>
                        <a:pt x="249" y="0"/>
                        <a:pt x="173" y="32"/>
                        <a:pt x="117" y="88"/>
                      </a:cubicBezTo>
                      <a:cubicBezTo>
                        <a:pt x="0" y="205"/>
                        <a:pt x="0" y="396"/>
                        <a:pt x="117" y="513"/>
                      </a:cubicBezTo>
                      <a:cubicBezTo>
                        <a:pt x="173" y="569"/>
                        <a:pt x="249" y="600"/>
                        <a:pt x="329" y="600"/>
                      </a:cubicBezTo>
                      <a:cubicBezTo>
                        <a:pt x="409" y="600"/>
                        <a:pt x="484" y="569"/>
                        <a:pt x="541" y="513"/>
                      </a:cubicBezTo>
                      <a:cubicBezTo>
                        <a:pt x="658" y="396"/>
                        <a:pt x="658" y="205"/>
                        <a:pt x="541" y="88"/>
                      </a:cubicBezTo>
                      <a:cubicBezTo>
                        <a:pt x="484" y="32"/>
                        <a:pt x="409" y="0"/>
                        <a:pt x="329" y="0"/>
                      </a:cubicBezTo>
                      <a:close/>
                    </a:path>
                  </a:pathLst>
                </a:custGeom>
                <a:solidFill>
                  <a:schemeClr val="accent4"/>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61" name="Oval 145"/>
                <p:cNvSpPr>
                  <a:spLocks noChangeArrowheads="1"/>
                </p:cNvSpPr>
                <p:nvPr/>
              </p:nvSpPr>
              <p:spPr bwMode="auto">
                <a:xfrm>
                  <a:off x="10275931" y="3686251"/>
                  <a:ext cx="1045389" cy="1045389"/>
                </a:xfrm>
                <a:prstGeom prst="ellipse">
                  <a:avLst/>
                </a:prstGeom>
                <a:solidFill>
                  <a:schemeClr val="accent1"/>
                </a:solidFill>
                <a:ln w="9525">
                  <a:noFill/>
                  <a:round/>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62" name="Freeform 146"/>
                <p:cNvSpPr>
                  <a:spLocks noEditPoints="1"/>
                </p:cNvSpPr>
                <p:nvPr/>
              </p:nvSpPr>
              <p:spPr bwMode="auto">
                <a:xfrm>
                  <a:off x="10258407" y="3668726"/>
                  <a:ext cx="1081200" cy="1081200"/>
                </a:xfrm>
                <a:custGeom>
                  <a:avLst/>
                  <a:gdLst>
                    <a:gd name="T0" fmla="*/ 300 w 600"/>
                    <a:gd name="T1" fmla="*/ 20 h 600"/>
                    <a:gd name="T2" fmla="*/ 580 w 600"/>
                    <a:gd name="T3" fmla="*/ 300 h 600"/>
                    <a:gd name="T4" fmla="*/ 300 w 600"/>
                    <a:gd name="T5" fmla="*/ 580 h 600"/>
                    <a:gd name="T6" fmla="*/ 20 w 600"/>
                    <a:gd name="T7" fmla="*/ 300 h 600"/>
                    <a:gd name="T8" fmla="*/ 300 w 600"/>
                    <a:gd name="T9" fmla="*/ 20 h 600"/>
                    <a:gd name="T10" fmla="*/ 300 w 600"/>
                    <a:gd name="T11" fmla="*/ 0 h 600"/>
                    <a:gd name="T12" fmla="*/ 300 w 600"/>
                    <a:gd name="T13" fmla="*/ 0 h 600"/>
                    <a:gd name="T14" fmla="*/ 0 w 600"/>
                    <a:gd name="T15" fmla="*/ 300 h 600"/>
                    <a:gd name="T16" fmla="*/ 300 w 600"/>
                    <a:gd name="T17" fmla="*/ 600 h 600"/>
                    <a:gd name="T18" fmla="*/ 600 w 600"/>
                    <a:gd name="T19" fmla="*/ 300 h 600"/>
                    <a:gd name="T20" fmla="*/ 300 w 600"/>
                    <a:gd name="T2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600">
                      <a:moveTo>
                        <a:pt x="300" y="20"/>
                      </a:moveTo>
                      <a:cubicBezTo>
                        <a:pt x="455" y="20"/>
                        <a:pt x="580" y="145"/>
                        <a:pt x="580" y="300"/>
                      </a:cubicBezTo>
                      <a:cubicBezTo>
                        <a:pt x="580" y="455"/>
                        <a:pt x="455" y="580"/>
                        <a:pt x="300" y="580"/>
                      </a:cubicBezTo>
                      <a:cubicBezTo>
                        <a:pt x="146" y="580"/>
                        <a:pt x="20" y="455"/>
                        <a:pt x="20" y="300"/>
                      </a:cubicBezTo>
                      <a:cubicBezTo>
                        <a:pt x="20" y="145"/>
                        <a:pt x="146" y="20"/>
                        <a:pt x="300" y="20"/>
                      </a:cubicBezTo>
                      <a:moveTo>
                        <a:pt x="300" y="0"/>
                      </a:moveTo>
                      <a:cubicBezTo>
                        <a:pt x="300" y="0"/>
                        <a:pt x="300" y="0"/>
                        <a:pt x="300" y="0"/>
                      </a:cubicBezTo>
                      <a:cubicBezTo>
                        <a:pt x="135" y="0"/>
                        <a:pt x="0" y="135"/>
                        <a:pt x="0" y="300"/>
                      </a:cubicBezTo>
                      <a:cubicBezTo>
                        <a:pt x="0" y="465"/>
                        <a:pt x="135" y="600"/>
                        <a:pt x="300" y="600"/>
                      </a:cubicBezTo>
                      <a:cubicBezTo>
                        <a:pt x="466" y="600"/>
                        <a:pt x="600" y="465"/>
                        <a:pt x="600" y="300"/>
                      </a:cubicBezTo>
                      <a:cubicBezTo>
                        <a:pt x="600" y="135"/>
                        <a:pt x="466" y="0"/>
                        <a:pt x="300" y="0"/>
                      </a:cubicBezTo>
                      <a:close/>
                    </a:path>
                  </a:pathLst>
                </a:custGeom>
                <a:solidFill>
                  <a:schemeClr val="accent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63" name="Freeform 147"/>
                <p:cNvSpPr/>
                <p:nvPr/>
              </p:nvSpPr>
              <p:spPr bwMode="auto">
                <a:xfrm>
                  <a:off x="7054427" y="2387134"/>
                  <a:ext cx="1145966" cy="1045389"/>
                </a:xfrm>
                <a:custGeom>
                  <a:avLst/>
                  <a:gdLst>
                    <a:gd name="T0" fmla="*/ 318 w 636"/>
                    <a:gd name="T1" fmla="*/ 580 h 580"/>
                    <a:gd name="T2" fmla="*/ 113 w 636"/>
                    <a:gd name="T3" fmla="*/ 496 h 580"/>
                    <a:gd name="T4" fmla="*/ 113 w 636"/>
                    <a:gd name="T5" fmla="*/ 85 h 580"/>
                    <a:gd name="T6" fmla="*/ 318 w 636"/>
                    <a:gd name="T7" fmla="*/ 0 h 580"/>
                    <a:gd name="T8" fmla="*/ 523 w 636"/>
                    <a:gd name="T9" fmla="*/ 85 h 580"/>
                    <a:gd name="T10" fmla="*/ 523 w 636"/>
                    <a:gd name="T11" fmla="*/ 496 h 580"/>
                    <a:gd name="T12" fmla="*/ 318 w 636"/>
                    <a:gd name="T13" fmla="*/ 580 h 580"/>
                  </a:gdLst>
                  <a:ahLst/>
                  <a:cxnLst>
                    <a:cxn ang="0">
                      <a:pos x="T0" y="T1"/>
                    </a:cxn>
                    <a:cxn ang="0">
                      <a:pos x="T2" y="T3"/>
                    </a:cxn>
                    <a:cxn ang="0">
                      <a:pos x="T4" y="T5"/>
                    </a:cxn>
                    <a:cxn ang="0">
                      <a:pos x="T6" y="T7"/>
                    </a:cxn>
                    <a:cxn ang="0">
                      <a:pos x="T8" y="T9"/>
                    </a:cxn>
                    <a:cxn ang="0">
                      <a:pos x="T10" y="T11"/>
                    </a:cxn>
                    <a:cxn ang="0">
                      <a:pos x="T12" y="T13"/>
                    </a:cxn>
                  </a:cxnLst>
                  <a:rect l="0" t="0" r="r" b="b"/>
                  <a:pathLst>
                    <a:path w="636" h="580">
                      <a:moveTo>
                        <a:pt x="318" y="580"/>
                      </a:moveTo>
                      <a:cubicBezTo>
                        <a:pt x="241" y="580"/>
                        <a:pt x="168" y="550"/>
                        <a:pt x="113" y="496"/>
                      </a:cubicBezTo>
                      <a:cubicBezTo>
                        <a:pt x="0" y="382"/>
                        <a:pt x="0" y="198"/>
                        <a:pt x="113" y="85"/>
                      </a:cubicBezTo>
                      <a:cubicBezTo>
                        <a:pt x="168" y="31"/>
                        <a:pt x="241" y="0"/>
                        <a:pt x="318" y="0"/>
                      </a:cubicBezTo>
                      <a:cubicBezTo>
                        <a:pt x="396" y="0"/>
                        <a:pt x="468" y="31"/>
                        <a:pt x="523" y="85"/>
                      </a:cubicBezTo>
                      <a:cubicBezTo>
                        <a:pt x="636" y="198"/>
                        <a:pt x="636" y="382"/>
                        <a:pt x="523" y="496"/>
                      </a:cubicBezTo>
                      <a:cubicBezTo>
                        <a:pt x="468" y="550"/>
                        <a:pt x="396" y="580"/>
                        <a:pt x="318" y="58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64" name="Freeform 148"/>
                <p:cNvSpPr>
                  <a:spLocks noEditPoints="1"/>
                </p:cNvSpPr>
                <p:nvPr/>
              </p:nvSpPr>
              <p:spPr bwMode="auto">
                <a:xfrm>
                  <a:off x="7034615" y="2369609"/>
                  <a:ext cx="1185587" cy="1081200"/>
                </a:xfrm>
                <a:custGeom>
                  <a:avLst/>
                  <a:gdLst>
                    <a:gd name="T0" fmla="*/ 329 w 658"/>
                    <a:gd name="T1" fmla="*/ 20 h 600"/>
                    <a:gd name="T2" fmla="*/ 527 w 658"/>
                    <a:gd name="T3" fmla="*/ 102 h 600"/>
                    <a:gd name="T4" fmla="*/ 527 w 658"/>
                    <a:gd name="T5" fmla="*/ 498 h 600"/>
                    <a:gd name="T6" fmla="*/ 329 w 658"/>
                    <a:gd name="T7" fmla="*/ 580 h 600"/>
                    <a:gd name="T8" fmla="*/ 131 w 658"/>
                    <a:gd name="T9" fmla="*/ 498 h 600"/>
                    <a:gd name="T10" fmla="*/ 131 w 658"/>
                    <a:gd name="T11" fmla="*/ 102 h 600"/>
                    <a:gd name="T12" fmla="*/ 329 w 658"/>
                    <a:gd name="T13" fmla="*/ 20 h 600"/>
                    <a:gd name="T14" fmla="*/ 329 w 658"/>
                    <a:gd name="T15" fmla="*/ 0 h 600"/>
                    <a:gd name="T16" fmla="*/ 117 w 658"/>
                    <a:gd name="T17" fmla="*/ 88 h 600"/>
                    <a:gd name="T18" fmla="*/ 117 w 658"/>
                    <a:gd name="T19" fmla="*/ 513 h 600"/>
                    <a:gd name="T20" fmla="*/ 329 w 658"/>
                    <a:gd name="T21" fmla="*/ 600 h 600"/>
                    <a:gd name="T22" fmla="*/ 541 w 658"/>
                    <a:gd name="T23" fmla="*/ 513 h 600"/>
                    <a:gd name="T24" fmla="*/ 541 w 658"/>
                    <a:gd name="T25" fmla="*/ 88 h 600"/>
                    <a:gd name="T26" fmla="*/ 329 w 658"/>
                    <a:gd name="T2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8" h="600">
                      <a:moveTo>
                        <a:pt x="329" y="20"/>
                      </a:moveTo>
                      <a:cubicBezTo>
                        <a:pt x="401" y="20"/>
                        <a:pt x="473" y="48"/>
                        <a:pt x="527" y="102"/>
                      </a:cubicBezTo>
                      <a:cubicBezTo>
                        <a:pt x="637" y="212"/>
                        <a:pt x="637" y="389"/>
                        <a:pt x="527" y="498"/>
                      </a:cubicBezTo>
                      <a:cubicBezTo>
                        <a:pt x="473" y="553"/>
                        <a:pt x="401" y="580"/>
                        <a:pt x="329" y="580"/>
                      </a:cubicBezTo>
                      <a:cubicBezTo>
                        <a:pt x="258" y="580"/>
                        <a:pt x="186" y="553"/>
                        <a:pt x="131" y="498"/>
                      </a:cubicBezTo>
                      <a:cubicBezTo>
                        <a:pt x="22" y="389"/>
                        <a:pt x="22" y="212"/>
                        <a:pt x="131" y="102"/>
                      </a:cubicBezTo>
                      <a:cubicBezTo>
                        <a:pt x="186" y="48"/>
                        <a:pt x="258" y="20"/>
                        <a:pt x="329" y="20"/>
                      </a:cubicBezTo>
                      <a:moveTo>
                        <a:pt x="329" y="0"/>
                      </a:moveTo>
                      <a:cubicBezTo>
                        <a:pt x="249" y="0"/>
                        <a:pt x="174" y="32"/>
                        <a:pt x="117" y="88"/>
                      </a:cubicBezTo>
                      <a:cubicBezTo>
                        <a:pt x="0" y="205"/>
                        <a:pt x="0" y="396"/>
                        <a:pt x="117" y="513"/>
                      </a:cubicBezTo>
                      <a:cubicBezTo>
                        <a:pt x="174" y="569"/>
                        <a:pt x="249" y="600"/>
                        <a:pt x="329" y="600"/>
                      </a:cubicBezTo>
                      <a:cubicBezTo>
                        <a:pt x="409" y="600"/>
                        <a:pt x="485" y="569"/>
                        <a:pt x="541" y="513"/>
                      </a:cubicBezTo>
                      <a:cubicBezTo>
                        <a:pt x="658" y="396"/>
                        <a:pt x="658" y="205"/>
                        <a:pt x="541" y="88"/>
                      </a:cubicBezTo>
                      <a:cubicBezTo>
                        <a:pt x="485" y="32"/>
                        <a:pt x="409" y="0"/>
                        <a:pt x="329" y="0"/>
                      </a:cubicBezTo>
                      <a:close/>
                    </a:path>
                  </a:pathLst>
                </a:custGeom>
                <a:solidFill>
                  <a:schemeClr val="accent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65" name="Oval 149"/>
                <p:cNvSpPr>
                  <a:spLocks noChangeArrowheads="1"/>
                </p:cNvSpPr>
                <p:nvPr/>
              </p:nvSpPr>
              <p:spPr bwMode="auto">
                <a:xfrm>
                  <a:off x="6549257" y="3686251"/>
                  <a:ext cx="1045389" cy="1045389"/>
                </a:xfrm>
                <a:prstGeom prst="ellipse">
                  <a:avLst/>
                </a:prstGeom>
                <a:solidFill>
                  <a:schemeClr val="accent1"/>
                </a:solidFill>
                <a:ln w="9525">
                  <a:noFill/>
                  <a:round/>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66" name="Freeform 150"/>
                <p:cNvSpPr>
                  <a:spLocks noEditPoints="1"/>
                </p:cNvSpPr>
                <p:nvPr/>
              </p:nvSpPr>
              <p:spPr bwMode="auto">
                <a:xfrm>
                  <a:off x="6531732" y="3668726"/>
                  <a:ext cx="1081200" cy="1081200"/>
                </a:xfrm>
                <a:custGeom>
                  <a:avLst/>
                  <a:gdLst>
                    <a:gd name="T0" fmla="*/ 300 w 600"/>
                    <a:gd name="T1" fmla="*/ 20 h 600"/>
                    <a:gd name="T2" fmla="*/ 580 w 600"/>
                    <a:gd name="T3" fmla="*/ 300 h 600"/>
                    <a:gd name="T4" fmla="*/ 300 w 600"/>
                    <a:gd name="T5" fmla="*/ 580 h 600"/>
                    <a:gd name="T6" fmla="*/ 20 w 600"/>
                    <a:gd name="T7" fmla="*/ 300 h 600"/>
                    <a:gd name="T8" fmla="*/ 300 w 600"/>
                    <a:gd name="T9" fmla="*/ 20 h 600"/>
                    <a:gd name="T10" fmla="*/ 300 w 600"/>
                    <a:gd name="T11" fmla="*/ 0 h 600"/>
                    <a:gd name="T12" fmla="*/ 300 w 600"/>
                    <a:gd name="T13" fmla="*/ 0 h 600"/>
                    <a:gd name="T14" fmla="*/ 0 w 600"/>
                    <a:gd name="T15" fmla="*/ 300 h 600"/>
                    <a:gd name="T16" fmla="*/ 300 w 600"/>
                    <a:gd name="T17" fmla="*/ 600 h 600"/>
                    <a:gd name="T18" fmla="*/ 600 w 600"/>
                    <a:gd name="T19" fmla="*/ 300 h 600"/>
                    <a:gd name="T20" fmla="*/ 300 w 600"/>
                    <a:gd name="T2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600">
                      <a:moveTo>
                        <a:pt x="300" y="20"/>
                      </a:moveTo>
                      <a:cubicBezTo>
                        <a:pt x="454" y="20"/>
                        <a:pt x="580" y="145"/>
                        <a:pt x="580" y="300"/>
                      </a:cubicBezTo>
                      <a:cubicBezTo>
                        <a:pt x="580" y="455"/>
                        <a:pt x="454" y="580"/>
                        <a:pt x="300" y="580"/>
                      </a:cubicBezTo>
                      <a:cubicBezTo>
                        <a:pt x="145" y="580"/>
                        <a:pt x="20" y="455"/>
                        <a:pt x="20" y="300"/>
                      </a:cubicBezTo>
                      <a:cubicBezTo>
                        <a:pt x="20" y="145"/>
                        <a:pt x="145" y="20"/>
                        <a:pt x="300" y="20"/>
                      </a:cubicBezTo>
                      <a:moveTo>
                        <a:pt x="300" y="0"/>
                      </a:moveTo>
                      <a:cubicBezTo>
                        <a:pt x="300" y="0"/>
                        <a:pt x="300" y="0"/>
                        <a:pt x="300" y="0"/>
                      </a:cubicBezTo>
                      <a:cubicBezTo>
                        <a:pt x="134" y="0"/>
                        <a:pt x="0" y="135"/>
                        <a:pt x="0" y="300"/>
                      </a:cubicBezTo>
                      <a:cubicBezTo>
                        <a:pt x="0" y="465"/>
                        <a:pt x="134" y="600"/>
                        <a:pt x="300" y="600"/>
                      </a:cubicBezTo>
                      <a:cubicBezTo>
                        <a:pt x="465" y="600"/>
                        <a:pt x="600" y="465"/>
                        <a:pt x="600" y="300"/>
                      </a:cubicBezTo>
                      <a:cubicBezTo>
                        <a:pt x="600" y="135"/>
                        <a:pt x="465" y="0"/>
                        <a:pt x="300" y="0"/>
                      </a:cubicBezTo>
                      <a:close/>
                    </a:path>
                  </a:pathLst>
                </a:custGeom>
                <a:solidFill>
                  <a:schemeClr val="accent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67" name="Freeform 151"/>
                <p:cNvSpPr>
                  <a:spLocks noEditPoints="1"/>
                </p:cNvSpPr>
                <p:nvPr/>
              </p:nvSpPr>
              <p:spPr bwMode="auto">
                <a:xfrm>
                  <a:off x="10416891" y="3347947"/>
                  <a:ext cx="605746" cy="277348"/>
                </a:xfrm>
                <a:custGeom>
                  <a:avLst/>
                  <a:gdLst>
                    <a:gd name="T0" fmla="*/ 795 w 795"/>
                    <a:gd name="T1" fmla="*/ 16 h 364"/>
                    <a:gd name="T2" fmla="*/ 778 w 795"/>
                    <a:gd name="T3" fmla="*/ 5 h 364"/>
                    <a:gd name="T4" fmla="*/ 733 w 795"/>
                    <a:gd name="T5" fmla="*/ 45 h 364"/>
                    <a:gd name="T6" fmla="*/ 752 w 795"/>
                    <a:gd name="T7" fmla="*/ 14 h 364"/>
                    <a:gd name="T8" fmla="*/ 733 w 795"/>
                    <a:gd name="T9" fmla="*/ 45 h 364"/>
                    <a:gd name="T10" fmla="*/ 707 w 795"/>
                    <a:gd name="T11" fmla="*/ 54 h 364"/>
                    <a:gd name="T12" fmla="*/ 674 w 795"/>
                    <a:gd name="T13" fmla="*/ 49 h 364"/>
                    <a:gd name="T14" fmla="*/ 629 w 795"/>
                    <a:gd name="T15" fmla="*/ 90 h 364"/>
                    <a:gd name="T16" fmla="*/ 648 w 795"/>
                    <a:gd name="T17" fmla="*/ 61 h 364"/>
                    <a:gd name="T18" fmla="*/ 629 w 795"/>
                    <a:gd name="T19" fmla="*/ 90 h 364"/>
                    <a:gd name="T20" fmla="*/ 603 w 795"/>
                    <a:gd name="T21" fmla="*/ 102 h 364"/>
                    <a:gd name="T22" fmla="*/ 570 w 795"/>
                    <a:gd name="T23" fmla="*/ 94 h 364"/>
                    <a:gd name="T24" fmla="*/ 527 w 795"/>
                    <a:gd name="T25" fmla="*/ 135 h 364"/>
                    <a:gd name="T26" fmla="*/ 544 w 795"/>
                    <a:gd name="T27" fmla="*/ 106 h 364"/>
                    <a:gd name="T28" fmla="*/ 527 w 795"/>
                    <a:gd name="T29" fmla="*/ 135 h 364"/>
                    <a:gd name="T30" fmla="*/ 501 w 795"/>
                    <a:gd name="T31" fmla="*/ 146 h 364"/>
                    <a:gd name="T32" fmla="*/ 466 w 795"/>
                    <a:gd name="T33" fmla="*/ 142 h 364"/>
                    <a:gd name="T34" fmla="*/ 423 w 795"/>
                    <a:gd name="T35" fmla="*/ 182 h 364"/>
                    <a:gd name="T36" fmla="*/ 440 w 795"/>
                    <a:gd name="T37" fmla="*/ 154 h 364"/>
                    <a:gd name="T38" fmla="*/ 423 w 795"/>
                    <a:gd name="T39" fmla="*/ 182 h 364"/>
                    <a:gd name="T40" fmla="*/ 397 w 795"/>
                    <a:gd name="T41" fmla="*/ 194 h 364"/>
                    <a:gd name="T42" fmla="*/ 362 w 795"/>
                    <a:gd name="T43" fmla="*/ 187 h 364"/>
                    <a:gd name="T44" fmla="*/ 319 w 795"/>
                    <a:gd name="T45" fmla="*/ 227 h 364"/>
                    <a:gd name="T46" fmla="*/ 336 w 795"/>
                    <a:gd name="T47" fmla="*/ 198 h 364"/>
                    <a:gd name="T48" fmla="*/ 319 w 795"/>
                    <a:gd name="T49" fmla="*/ 227 h 364"/>
                    <a:gd name="T50" fmla="*/ 293 w 795"/>
                    <a:gd name="T51" fmla="*/ 239 h 364"/>
                    <a:gd name="T52" fmla="*/ 260 w 795"/>
                    <a:gd name="T53" fmla="*/ 232 h 364"/>
                    <a:gd name="T54" fmla="*/ 215 w 795"/>
                    <a:gd name="T55" fmla="*/ 272 h 364"/>
                    <a:gd name="T56" fmla="*/ 234 w 795"/>
                    <a:gd name="T57" fmla="*/ 243 h 364"/>
                    <a:gd name="T58" fmla="*/ 215 w 795"/>
                    <a:gd name="T59" fmla="*/ 272 h 364"/>
                    <a:gd name="T60" fmla="*/ 189 w 795"/>
                    <a:gd name="T61" fmla="*/ 284 h 364"/>
                    <a:gd name="T62" fmla="*/ 156 w 795"/>
                    <a:gd name="T63" fmla="*/ 279 h 364"/>
                    <a:gd name="T64" fmla="*/ 111 w 795"/>
                    <a:gd name="T65" fmla="*/ 319 h 364"/>
                    <a:gd name="T66" fmla="*/ 130 w 795"/>
                    <a:gd name="T67" fmla="*/ 291 h 364"/>
                    <a:gd name="T68" fmla="*/ 111 w 795"/>
                    <a:gd name="T69" fmla="*/ 319 h 364"/>
                    <a:gd name="T70" fmla="*/ 85 w 795"/>
                    <a:gd name="T71" fmla="*/ 331 h 364"/>
                    <a:gd name="T72" fmla="*/ 52 w 795"/>
                    <a:gd name="T73" fmla="*/ 324 h 364"/>
                    <a:gd name="T74" fmla="*/ 7 w 795"/>
                    <a:gd name="T75" fmla="*/ 364 h 364"/>
                    <a:gd name="T76" fmla="*/ 26 w 795"/>
                    <a:gd name="T77" fmla="*/ 336 h 364"/>
                    <a:gd name="T78" fmla="*/ 7 w 795"/>
                    <a:gd name="T79"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5" h="364">
                      <a:moveTo>
                        <a:pt x="785" y="21"/>
                      </a:moveTo>
                      <a:lnTo>
                        <a:pt x="795" y="16"/>
                      </a:lnTo>
                      <a:lnTo>
                        <a:pt x="785" y="0"/>
                      </a:lnTo>
                      <a:lnTo>
                        <a:pt x="778" y="5"/>
                      </a:lnTo>
                      <a:lnTo>
                        <a:pt x="785" y="21"/>
                      </a:lnTo>
                      <a:close/>
                      <a:moveTo>
                        <a:pt x="733" y="45"/>
                      </a:moveTo>
                      <a:lnTo>
                        <a:pt x="759" y="33"/>
                      </a:lnTo>
                      <a:lnTo>
                        <a:pt x="752" y="14"/>
                      </a:lnTo>
                      <a:lnTo>
                        <a:pt x="726" y="26"/>
                      </a:lnTo>
                      <a:lnTo>
                        <a:pt x="733" y="45"/>
                      </a:lnTo>
                      <a:close/>
                      <a:moveTo>
                        <a:pt x="681" y="66"/>
                      </a:moveTo>
                      <a:lnTo>
                        <a:pt x="707" y="54"/>
                      </a:lnTo>
                      <a:lnTo>
                        <a:pt x="700" y="38"/>
                      </a:lnTo>
                      <a:lnTo>
                        <a:pt x="674" y="49"/>
                      </a:lnTo>
                      <a:lnTo>
                        <a:pt x="681" y="66"/>
                      </a:lnTo>
                      <a:close/>
                      <a:moveTo>
                        <a:pt x="629" y="90"/>
                      </a:moveTo>
                      <a:lnTo>
                        <a:pt x="655" y="78"/>
                      </a:lnTo>
                      <a:lnTo>
                        <a:pt x="648" y="61"/>
                      </a:lnTo>
                      <a:lnTo>
                        <a:pt x="622" y="73"/>
                      </a:lnTo>
                      <a:lnTo>
                        <a:pt x="629" y="90"/>
                      </a:lnTo>
                      <a:close/>
                      <a:moveTo>
                        <a:pt x="579" y="113"/>
                      </a:moveTo>
                      <a:lnTo>
                        <a:pt x="603" y="102"/>
                      </a:lnTo>
                      <a:lnTo>
                        <a:pt x="596" y="83"/>
                      </a:lnTo>
                      <a:lnTo>
                        <a:pt x="570" y="94"/>
                      </a:lnTo>
                      <a:lnTo>
                        <a:pt x="579" y="113"/>
                      </a:lnTo>
                      <a:close/>
                      <a:moveTo>
                        <a:pt x="527" y="135"/>
                      </a:moveTo>
                      <a:lnTo>
                        <a:pt x="553" y="123"/>
                      </a:lnTo>
                      <a:lnTo>
                        <a:pt x="544" y="106"/>
                      </a:lnTo>
                      <a:lnTo>
                        <a:pt x="518" y="118"/>
                      </a:lnTo>
                      <a:lnTo>
                        <a:pt x="527" y="135"/>
                      </a:lnTo>
                      <a:close/>
                      <a:moveTo>
                        <a:pt x="475" y="158"/>
                      </a:moveTo>
                      <a:lnTo>
                        <a:pt x="501" y="146"/>
                      </a:lnTo>
                      <a:lnTo>
                        <a:pt x="492" y="130"/>
                      </a:lnTo>
                      <a:lnTo>
                        <a:pt x="466" y="142"/>
                      </a:lnTo>
                      <a:lnTo>
                        <a:pt x="475" y="158"/>
                      </a:lnTo>
                      <a:close/>
                      <a:moveTo>
                        <a:pt x="423" y="182"/>
                      </a:moveTo>
                      <a:lnTo>
                        <a:pt x="449" y="170"/>
                      </a:lnTo>
                      <a:lnTo>
                        <a:pt x="440" y="154"/>
                      </a:lnTo>
                      <a:lnTo>
                        <a:pt x="414" y="163"/>
                      </a:lnTo>
                      <a:lnTo>
                        <a:pt x="423" y="182"/>
                      </a:lnTo>
                      <a:close/>
                      <a:moveTo>
                        <a:pt x="371" y="203"/>
                      </a:moveTo>
                      <a:lnTo>
                        <a:pt x="397" y="194"/>
                      </a:lnTo>
                      <a:lnTo>
                        <a:pt x="388" y="175"/>
                      </a:lnTo>
                      <a:lnTo>
                        <a:pt x="362" y="187"/>
                      </a:lnTo>
                      <a:lnTo>
                        <a:pt x="371" y="203"/>
                      </a:lnTo>
                      <a:close/>
                      <a:moveTo>
                        <a:pt x="319" y="227"/>
                      </a:moveTo>
                      <a:lnTo>
                        <a:pt x="345" y="215"/>
                      </a:lnTo>
                      <a:lnTo>
                        <a:pt x="336" y="198"/>
                      </a:lnTo>
                      <a:lnTo>
                        <a:pt x="312" y="210"/>
                      </a:lnTo>
                      <a:lnTo>
                        <a:pt x="319" y="227"/>
                      </a:lnTo>
                      <a:close/>
                      <a:moveTo>
                        <a:pt x="267" y="251"/>
                      </a:moveTo>
                      <a:lnTo>
                        <a:pt x="293" y="239"/>
                      </a:lnTo>
                      <a:lnTo>
                        <a:pt x="286" y="222"/>
                      </a:lnTo>
                      <a:lnTo>
                        <a:pt x="260" y="232"/>
                      </a:lnTo>
                      <a:lnTo>
                        <a:pt x="267" y="251"/>
                      </a:lnTo>
                      <a:close/>
                      <a:moveTo>
                        <a:pt x="215" y="272"/>
                      </a:moveTo>
                      <a:lnTo>
                        <a:pt x="241" y="262"/>
                      </a:lnTo>
                      <a:lnTo>
                        <a:pt x="234" y="243"/>
                      </a:lnTo>
                      <a:lnTo>
                        <a:pt x="208" y="255"/>
                      </a:lnTo>
                      <a:lnTo>
                        <a:pt x="215" y="272"/>
                      </a:lnTo>
                      <a:close/>
                      <a:moveTo>
                        <a:pt x="163" y="295"/>
                      </a:moveTo>
                      <a:lnTo>
                        <a:pt x="189" y="284"/>
                      </a:lnTo>
                      <a:lnTo>
                        <a:pt x="182" y="267"/>
                      </a:lnTo>
                      <a:lnTo>
                        <a:pt x="156" y="279"/>
                      </a:lnTo>
                      <a:lnTo>
                        <a:pt x="163" y="295"/>
                      </a:lnTo>
                      <a:close/>
                      <a:moveTo>
                        <a:pt x="111" y="319"/>
                      </a:moveTo>
                      <a:lnTo>
                        <a:pt x="137" y="307"/>
                      </a:lnTo>
                      <a:lnTo>
                        <a:pt x="130" y="291"/>
                      </a:lnTo>
                      <a:lnTo>
                        <a:pt x="104" y="303"/>
                      </a:lnTo>
                      <a:lnTo>
                        <a:pt x="111" y="319"/>
                      </a:lnTo>
                      <a:close/>
                      <a:moveTo>
                        <a:pt x="59" y="343"/>
                      </a:moveTo>
                      <a:lnTo>
                        <a:pt x="85" y="331"/>
                      </a:lnTo>
                      <a:lnTo>
                        <a:pt x="78" y="312"/>
                      </a:lnTo>
                      <a:lnTo>
                        <a:pt x="52" y="324"/>
                      </a:lnTo>
                      <a:lnTo>
                        <a:pt x="59" y="343"/>
                      </a:lnTo>
                      <a:close/>
                      <a:moveTo>
                        <a:pt x="7" y="364"/>
                      </a:moveTo>
                      <a:lnTo>
                        <a:pt x="33" y="352"/>
                      </a:lnTo>
                      <a:lnTo>
                        <a:pt x="26" y="336"/>
                      </a:lnTo>
                      <a:lnTo>
                        <a:pt x="0" y="347"/>
                      </a:lnTo>
                      <a:lnTo>
                        <a:pt x="7" y="364"/>
                      </a:ln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68" name="Freeform 152"/>
                <p:cNvSpPr/>
                <p:nvPr/>
              </p:nvSpPr>
              <p:spPr bwMode="auto">
                <a:xfrm>
                  <a:off x="10389461" y="3587198"/>
                  <a:ext cx="61718" cy="61718"/>
                </a:xfrm>
                <a:custGeom>
                  <a:avLst/>
                  <a:gdLst>
                    <a:gd name="T0" fmla="*/ 23 w 34"/>
                    <a:gd name="T1" fmla="*/ 31 h 34"/>
                    <a:gd name="T2" fmla="*/ 3 w 34"/>
                    <a:gd name="T3" fmla="*/ 23 h 34"/>
                    <a:gd name="T4" fmla="*/ 11 w 34"/>
                    <a:gd name="T5" fmla="*/ 4 h 34"/>
                    <a:gd name="T6" fmla="*/ 31 w 34"/>
                    <a:gd name="T7" fmla="*/ 11 h 34"/>
                    <a:gd name="T8" fmla="*/ 23 w 34"/>
                    <a:gd name="T9" fmla="*/ 31 h 34"/>
                  </a:gdLst>
                  <a:ahLst/>
                  <a:cxnLst>
                    <a:cxn ang="0">
                      <a:pos x="T0" y="T1"/>
                    </a:cxn>
                    <a:cxn ang="0">
                      <a:pos x="T2" y="T3"/>
                    </a:cxn>
                    <a:cxn ang="0">
                      <a:pos x="T4" y="T5"/>
                    </a:cxn>
                    <a:cxn ang="0">
                      <a:pos x="T6" y="T7"/>
                    </a:cxn>
                    <a:cxn ang="0">
                      <a:pos x="T8" y="T9"/>
                    </a:cxn>
                  </a:cxnLst>
                  <a:rect l="0" t="0" r="r" b="b"/>
                  <a:pathLst>
                    <a:path w="34" h="34">
                      <a:moveTo>
                        <a:pt x="23" y="31"/>
                      </a:moveTo>
                      <a:cubicBezTo>
                        <a:pt x="16" y="34"/>
                        <a:pt x="7" y="31"/>
                        <a:pt x="3" y="23"/>
                      </a:cubicBezTo>
                      <a:cubicBezTo>
                        <a:pt x="0" y="16"/>
                        <a:pt x="3" y="7"/>
                        <a:pt x="11" y="4"/>
                      </a:cubicBezTo>
                      <a:cubicBezTo>
                        <a:pt x="19" y="0"/>
                        <a:pt x="27" y="4"/>
                        <a:pt x="31" y="11"/>
                      </a:cubicBezTo>
                      <a:cubicBezTo>
                        <a:pt x="34" y="19"/>
                        <a:pt x="31" y="28"/>
                        <a:pt x="23" y="31"/>
                      </a:cubicBez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69" name="Freeform 153"/>
                <p:cNvSpPr/>
                <p:nvPr/>
              </p:nvSpPr>
              <p:spPr bwMode="auto">
                <a:xfrm>
                  <a:off x="10995207" y="3325851"/>
                  <a:ext cx="70099" cy="65528"/>
                </a:xfrm>
                <a:custGeom>
                  <a:avLst/>
                  <a:gdLst>
                    <a:gd name="T0" fmla="*/ 38 w 92"/>
                    <a:gd name="T1" fmla="*/ 86 h 86"/>
                    <a:gd name="T2" fmla="*/ 92 w 92"/>
                    <a:gd name="T3" fmla="*/ 10 h 86"/>
                    <a:gd name="T4" fmla="*/ 0 w 92"/>
                    <a:gd name="T5" fmla="*/ 0 h 86"/>
                    <a:gd name="T6" fmla="*/ 38 w 92"/>
                    <a:gd name="T7" fmla="*/ 86 h 86"/>
                  </a:gdLst>
                  <a:ahLst/>
                  <a:cxnLst>
                    <a:cxn ang="0">
                      <a:pos x="T0" y="T1"/>
                    </a:cxn>
                    <a:cxn ang="0">
                      <a:pos x="T2" y="T3"/>
                    </a:cxn>
                    <a:cxn ang="0">
                      <a:pos x="T4" y="T5"/>
                    </a:cxn>
                    <a:cxn ang="0">
                      <a:pos x="T6" y="T7"/>
                    </a:cxn>
                  </a:cxnLst>
                  <a:rect l="0" t="0" r="r" b="b"/>
                  <a:pathLst>
                    <a:path w="92" h="86">
                      <a:moveTo>
                        <a:pt x="38" y="86"/>
                      </a:moveTo>
                      <a:lnTo>
                        <a:pt x="92" y="10"/>
                      </a:lnTo>
                      <a:lnTo>
                        <a:pt x="0" y="0"/>
                      </a:lnTo>
                      <a:lnTo>
                        <a:pt x="38" y="86"/>
                      </a:ln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70" name="Freeform 154"/>
                <p:cNvSpPr>
                  <a:spLocks noEditPoints="1"/>
                </p:cNvSpPr>
                <p:nvPr/>
              </p:nvSpPr>
              <p:spPr bwMode="auto">
                <a:xfrm>
                  <a:off x="9560465" y="2115120"/>
                  <a:ext cx="278110" cy="605746"/>
                </a:xfrm>
                <a:custGeom>
                  <a:avLst/>
                  <a:gdLst>
                    <a:gd name="T0" fmla="*/ 365 w 365"/>
                    <a:gd name="T1" fmla="*/ 7 h 795"/>
                    <a:gd name="T2" fmla="*/ 343 w 365"/>
                    <a:gd name="T3" fmla="*/ 10 h 795"/>
                    <a:gd name="T4" fmla="*/ 339 w 365"/>
                    <a:gd name="T5" fmla="*/ 69 h 795"/>
                    <a:gd name="T6" fmla="*/ 332 w 365"/>
                    <a:gd name="T7" fmla="*/ 33 h 795"/>
                    <a:gd name="T8" fmla="*/ 339 w 365"/>
                    <a:gd name="T9" fmla="*/ 69 h 795"/>
                    <a:gd name="T10" fmla="*/ 327 w 365"/>
                    <a:gd name="T11" fmla="*/ 95 h 795"/>
                    <a:gd name="T12" fmla="*/ 298 w 365"/>
                    <a:gd name="T13" fmla="*/ 111 h 795"/>
                    <a:gd name="T14" fmla="*/ 291 w 365"/>
                    <a:gd name="T15" fmla="*/ 173 h 795"/>
                    <a:gd name="T16" fmla="*/ 287 w 365"/>
                    <a:gd name="T17" fmla="*/ 137 h 795"/>
                    <a:gd name="T18" fmla="*/ 291 w 365"/>
                    <a:gd name="T19" fmla="*/ 173 h 795"/>
                    <a:gd name="T20" fmla="*/ 282 w 365"/>
                    <a:gd name="T21" fmla="*/ 199 h 795"/>
                    <a:gd name="T22" fmla="*/ 251 w 365"/>
                    <a:gd name="T23" fmla="*/ 215 h 795"/>
                    <a:gd name="T24" fmla="*/ 246 w 365"/>
                    <a:gd name="T25" fmla="*/ 275 h 795"/>
                    <a:gd name="T26" fmla="*/ 242 w 365"/>
                    <a:gd name="T27" fmla="*/ 241 h 795"/>
                    <a:gd name="T28" fmla="*/ 246 w 365"/>
                    <a:gd name="T29" fmla="*/ 275 h 795"/>
                    <a:gd name="T30" fmla="*/ 235 w 365"/>
                    <a:gd name="T31" fmla="*/ 301 h 795"/>
                    <a:gd name="T32" fmla="*/ 206 w 365"/>
                    <a:gd name="T33" fmla="*/ 319 h 795"/>
                    <a:gd name="T34" fmla="*/ 202 w 365"/>
                    <a:gd name="T35" fmla="*/ 379 h 795"/>
                    <a:gd name="T36" fmla="*/ 194 w 365"/>
                    <a:gd name="T37" fmla="*/ 345 h 795"/>
                    <a:gd name="T38" fmla="*/ 202 w 365"/>
                    <a:gd name="T39" fmla="*/ 379 h 795"/>
                    <a:gd name="T40" fmla="*/ 190 w 365"/>
                    <a:gd name="T41" fmla="*/ 405 h 795"/>
                    <a:gd name="T42" fmla="*/ 161 w 365"/>
                    <a:gd name="T43" fmla="*/ 424 h 795"/>
                    <a:gd name="T44" fmla="*/ 154 w 365"/>
                    <a:gd name="T45" fmla="*/ 483 h 795"/>
                    <a:gd name="T46" fmla="*/ 149 w 365"/>
                    <a:gd name="T47" fmla="*/ 450 h 795"/>
                    <a:gd name="T48" fmla="*/ 154 w 365"/>
                    <a:gd name="T49" fmla="*/ 483 h 795"/>
                    <a:gd name="T50" fmla="*/ 142 w 365"/>
                    <a:gd name="T51" fmla="*/ 509 h 795"/>
                    <a:gd name="T52" fmla="*/ 114 w 365"/>
                    <a:gd name="T53" fmla="*/ 528 h 795"/>
                    <a:gd name="T54" fmla="*/ 109 w 365"/>
                    <a:gd name="T55" fmla="*/ 587 h 795"/>
                    <a:gd name="T56" fmla="*/ 102 w 365"/>
                    <a:gd name="T57" fmla="*/ 554 h 795"/>
                    <a:gd name="T58" fmla="*/ 109 w 365"/>
                    <a:gd name="T59" fmla="*/ 587 h 795"/>
                    <a:gd name="T60" fmla="*/ 97 w 365"/>
                    <a:gd name="T61" fmla="*/ 613 h 795"/>
                    <a:gd name="T62" fmla="*/ 69 w 365"/>
                    <a:gd name="T63" fmla="*/ 632 h 795"/>
                    <a:gd name="T64" fmla="*/ 62 w 365"/>
                    <a:gd name="T65" fmla="*/ 691 h 795"/>
                    <a:gd name="T66" fmla="*/ 57 w 365"/>
                    <a:gd name="T67" fmla="*/ 658 h 795"/>
                    <a:gd name="T68" fmla="*/ 62 w 365"/>
                    <a:gd name="T69" fmla="*/ 691 h 795"/>
                    <a:gd name="T70" fmla="*/ 50 w 365"/>
                    <a:gd name="T71" fmla="*/ 717 h 795"/>
                    <a:gd name="T72" fmla="*/ 22 w 365"/>
                    <a:gd name="T73" fmla="*/ 736 h 795"/>
                    <a:gd name="T74" fmla="*/ 17 w 365"/>
                    <a:gd name="T75" fmla="*/ 795 h 795"/>
                    <a:gd name="T76" fmla="*/ 10 w 365"/>
                    <a:gd name="T77" fmla="*/ 762 h 795"/>
                    <a:gd name="T78" fmla="*/ 17 w 365"/>
                    <a:gd name="T79" fmla="*/ 79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5" h="795">
                      <a:moveTo>
                        <a:pt x="362" y="17"/>
                      </a:moveTo>
                      <a:lnTo>
                        <a:pt x="365" y="7"/>
                      </a:lnTo>
                      <a:lnTo>
                        <a:pt x="348" y="0"/>
                      </a:lnTo>
                      <a:lnTo>
                        <a:pt x="343" y="10"/>
                      </a:lnTo>
                      <a:lnTo>
                        <a:pt x="362" y="17"/>
                      </a:lnTo>
                      <a:close/>
                      <a:moveTo>
                        <a:pt x="339" y="69"/>
                      </a:moveTo>
                      <a:lnTo>
                        <a:pt x="351" y="43"/>
                      </a:lnTo>
                      <a:lnTo>
                        <a:pt x="332" y="33"/>
                      </a:lnTo>
                      <a:lnTo>
                        <a:pt x="322" y="59"/>
                      </a:lnTo>
                      <a:lnTo>
                        <a:pt x="339" y="69"/>
                      </a:lnTo>
                      <a:close/>
                      <a:moveTo>
                        <a:pt x="315" y="121"/>
                      </a:moveTo>
                      <a:lnTo>
                        <a:pt x="327" y="95"/>
                      </a:lnTo>
                      <a:lnTo>
                        <a:pt x="310" y="85"/>
                      </a:lnTo>
                      <a:lnTo>
                        <a:pt x="298" y="111"/>
                      </a:lnTo>
                      <a:lnTo>
                        <a:pt x="315" y="121"/>
                      </a:lnTo>
                      <a:close/>
                      <a:moveTo>
                        <a:pt x="291" y="173"/>
                      </a:moveTo>
                      <a:lnTo>
                        <a:pt x="303" y="147"/>
                      </a:lnTo>
                      <a:lnTo>
                        <a:pt x="287" y="137"/>
                      </a:lnTo>
                      <a:lnTo>
                        <a:pt x="275" y="163"/>
                      </a:lnTo>
                      <a:lnTo>
                        <a:pt x="291" y="173"/>
                      </a:lnTo>
                      <a:close/>
                      <a:moveTo>
                        <a:pt x="270" y="225"/>
                      </a:moveTo>
                      <a:lnTo>
                        <a:pt x="282" y="199"/>
                      </a:lnTo>
                      <a:lnTo>
                        <a:pt x="263" y="189"/>
                      </a:lnTo>
                      <a:lnTo>
                        <a:pt x="251" y="215"/>
                      </a:lnTo>
                      <a:lnTo>
                        <a:pt x="270" y="225"/>
                      </a:lnTo>
                      <a:close/>
                      <a:moveTo>
                        <a:pt x="246" y="275"/>
                      </a:moveTo>
                      <a:lnTo>
                        <a:pt x="258" y="249"/>
                      </a:lnTo>
                      <a:lnTo>
                        <a:pt x="242" y="241"/>
                      </a:lnTo>
                      <a:lnTo>
                        <a:pt x="230" y="267"/>
                      </a:lnTo>
                      <a:lnTo>
                        <a:pt x="246" y="275"/>
                      </a:lnTo>
                      <a:close/>
                      <a:moveTo>
                        <a:pt x="223" y="327"/>
                      </a:moveTo>
                      <a:lnTo>
                        <a:pt x="235" y="301"/>
                      </a:lnTo>
                      <a:lnTo>
                        <a:pt x="218" y="293"/>
                      </a:lnTo>
                      <a:lnTo>
                        <a:pt x="206" y="319"/>
                      </a:lnTo>
                      <a:lnTo>
                        <a:pt x="223" y="327"/>
                      </a:lnTo>
                      <a:close/>
                      <a:moveTo>
                        <a:pt x="202" y="379"/>
                      </a:moveTo>
                      <a:lnTo>
                        <a:pt x="211" y="353"/>
                      </a:lnTo>
                      <a:lnTo>
                        <a:pt x="194" y="345"/>
                      </a:lnTo>
                      <a:lnTo>
                        <a:pt x="183" y="371"/>
                      </a:lnTo>
                      <a:lnTo>
                        <a:pt x="202" y="379"/>
                      </a:lnTo>
                      <a:close/>
                      <a:moveTo>
                        <a:pt x="178" y="431"/>
                      </a:moveTo>
                      <a:lnTo>
                        <a:pt x="190" y="405"/>
                      </a:lnTo>
                      <a:lnTo>
                        <a:pt x="171" y="397"/>
                      </a:lnTo>
                      <a:lnTo>
                        <a:pt x="161" y="424"/>
                      </a:lnTo>
                      <a:lnTo>
                        <a:pt x="178" y="431"/>
                      </a:lnTo>
                      <a:close/>
                      <a:moveTo>
                        <a:pt x="154" y="483"/>
                      </a:moveTo>
                      <a:lnTo>
                        <a:pt x="166" y="457"/>
                      </a:lnTo>
                      <a:lnTo>
                        <a:pt x="149" y="450"/>
                      </a:lnTo>
                      <a:lnTo>
                        <a:pt x="138" y="476"/>
                      </a:lnTo>
                      <a:lnTo>
                        <a:pt x="154" y="483"/>
                      </a:lnTo>
                      <a:close/>
                      <a:moveTo>
                        <a:pt x="131" y="535"/>
                      </a:moveTo>
                      <a:lnTo>
                        <a:pt x="142" y="509"/>
                      </a:lnTo>
                      <a:lnTo>
                        <a:pt x="126" y="502"/>
                      </a:lnTo>
                      <a:lnTo>
                        <a:pt x="114" y="528"/>
                      </a:lnTo>
                      <a:lnTo>
                        <a:pt x="131" y="535"/>
                      </a:lnTo>
                      <a:close/>
                      <a:moveTo>
                        <a:pt x="109" y="587"/>
                      </a:moveTo>
                      <a:lnTo>
                        <a:pt x="121" y="561"/>
                      </a:lnTo>
                      <a:lnTo>
                        <a:pt x="102" y="554"/>
                      </a:lnTo>
                      <a:lnTo>
                        <a:pt x="90" y="580"/>
                      </a:lnTo>
                      <a:lnTo>
                        <a:pt x="109" y="587"/>
                      </a:lnTo>
                      <a:close/>
                      <a:moveTo>
                        <a:pt x="86" y="639"/>
                      </a:moveTo>
                      <a:lnTo>
                        <a:pt x="97" y="613"/>
                      </a:lnTo>
                      <a:lnTo>
                        <a:pt x="81" y="606"/>
                      </a:lnTo>
                      <a:lnTo>
                        <a:pt x="69" y="632"/>
                      </a:lnTo>
                      <a:lnTo>
                        <a:pt x="86" y="639"/>
                      </a:lnTo>
                      <a:close/>
                      <a:moveTo>
                        <a:pt x="62" y="691"/>
                      </a:moveTo>
                      <a:lnTo>
                        <a:pt x="74" y="665"/>
                      </a:lnTo>
                      <a:lnTo>
                        <a:pt x="57" y="658"/>
                      </a:lnTo>
                      <a:lnTo>
                        <a:pt x="45" y="684"/>
                      </a:lnTo>
                      <a:lnTo>
                        <a:pt x="62" y="691"/>
                      </a:lnTo>
                      <a:close/>
                      <a:moveTo>
                        <a:pt x="41" y="743"/>
                      </a:moveTo>
                      <a:lnTo>
                        <a:pt x="50" y="717"/>
                      </a:lnTo>
                      <a:lnTo>
                        <a:pt x="34" y="710"/>
                      </a:lnTo>
                      <a:lnTo>
                        <a:pt x="22" y="736"/>
                      </a:lnTo>
                      <a:lnTo>
                        <a:pt x="41" y="743"/>
                      </a:lnTo>
                      <a:close/>
                      <a:moveTo>
                        <a:pt x="17" y="795"/>
                      </a:moveTo>
                      <a:lnTo>
                        <a:pt x="29" y="769"/>
                      </a:lnTo>
                      <a:lnTo>
                        <a:pt x="10" y="762"/>
                      </a:lnTo>
                      <a:lnTo>
                        <a:pt x="0" y="788"/>
                      </a:lnTo>
                      <a:lnTo>
                        <a:pt x="17" y="795"/>
                      </a:ln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71" name="Freeform 155"/>
                <p:cNvSpPr/>
                <p:nvPr/>
              </p:nvSpPr>
              <p:spPr bwMode="auto">
                <a:xfrm>
                  <a:off x="9535320" y="2685054"/>
                  <a:ext cx="63241" cy="62480"/>
                </a:xfrm>
                <a:custGeom>
                  <a:avLst/>
                  <a:gdLst>
                    <a:gd name="T0" fmla="*/ 31 w 35"/>
                    <a:gd name="T1" fmla="*/ 24 h 35"/>
                    <a:gd name="T2" fmla="*/ 11 w 35"/>
                    <a:gd name="T3" fmla="*/ 31 h 35"/>
                    <a:gd name="T4" fmla="*/ 4 w 35"/>
                    <a:gd name="T5" fmla="*/ 11 h 35"/>
                    <a:gd name="T6" fmla="*/ 24 w 35"/>
                    <a:gd name="T7" fmla="*/ 4 h 35"/>
                    <a:gd name="T8" fmla="*/ 31 w 35"/>
                    <a:gd name="T9" fmla="*/ 24 h 35"/>
                  </a:gdLst>
                  <a:ahLst/>
                  <a:cxnLst>
                    <a:cxn ang="0">
                      <a:pos x="T0" y="T1"/>
                    </a:cxn>
                    <a:cxn ang="0">
                      <a:pos x="T2" y="T3"/>
                    </a:cxn>
                    <a:cxn ang="0">
                      <a:pos x="T4" y="T5"/>
                    </a:cxn>
                    <a:cxn ang="0">
                      <a:pos x="T6" y="T7"/>
                    </a:cxn>
                    <a:cxn ang="0">
                      <a:pos x="T8" y="T9"/>
                    </a:cxn>
                  </a:cxnLst>
                  <a:rect l="0" t="0" r="r" b="b"/>
                  <a:pathLst>
                    <a:path w="35" h="35">
                      <a:moveTo>
                        <a:pt x="31" y="24"/>
                      </a:moveTo>
                      <a:cubicBezTo>
                        <a:pt x="28" y="31"/>
                        <a:pt x="19" y="35"/>
                        <a:pt x="11" y="31"/>
                      </a:cubicBezTo>
                      <a:cubicBezTo>
                        <a:pt x="4" y="28"/>
                        <a:pt x="0" y="19"/>
                        <a:pt x="4" y="11"/>
                      </a:cubicBezTo>
                      <a:cubicBezTo>
                        <a:pt x="7" y="4"/>
                        <a:pt x="16" y="0"/>
                        <a:pt x="24" y="4"/>
                      </a:cubicBezTo>
                      <a:cubicBezTo>
                        <a:pt x="31" y="7"/>
                        <a:pt x="35" y="16"/>
                        <a:pt x="31" y="24"/>
                      </a:cubicBez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72" name="Freeform 156"/>
                <p:cNvSpPr/>
                <p:nvPr/>
              </p:nvSpPr>
              <p:spPr bwMode="auto">
                <a:xfrm>
                  <a:off x="9795144" y="2070165"/>
                  <a:ext cx="64765" cy="72385"/>
                </a:xfrm>
                <a:custGeom>
                  <a:avLst/>
                  <a:gdLst>
                    <a:gd name="T0" fmla="*/ 85 w 85"/>
                    <a:gd name="T1" fmla="*/ 95 h 95"/>
                    <a:gd name="T2" fmla="*/ 76 w 85"/>
                    <a:gd name="T3" fmla="*/ 0 h 95"/>
                    <a:gd name="T4" fmla="*/ 0 w 85"/>
                    <a:gd name="T5" fmla="*/ 57 h 95"/>
                    <a:gd name="T6" fmla="*/ 85 w 85"/>
                    <a:gd name="T7" fmla="*/ 95 h 95"/>
                  </a:gdLst>
                  <a:ahLst/>
                  <a:cxnLst>
                    <a:cxn ang="0">
                      <a:pos x="T0" y="T1"/>
                    </a:cxn>
                    <a:cxn ang="0">
                      <a:pos x="T2" y="T3"/>
                    </a:cxn>
                    <a:cxn ang="0">
                      <a:pos x="T4" y="T5"/>
                    </a:cxn>
                    <a:cxn ang="0">
                      <a:pos x="T6" y="T7"/>
                    </a:cxn>
                  </a:cxnLst>
                  <a:rect l="0" t="0" r="r" b="b"/>
                  <a:pathLst>
                    <a:path w="85" h="95">
                      <a:moveTo>
                        <a:pt x="85" y="95"/>
                      </a:moveTo>
                      <a:lnTo>
                        <a:pt x="76" y="0"/>
                      </a:lnTo>
                      <a:lnTo>
                        <a:pt x="0" y="57"/>
                      </a:lnTo>
                      <a:lnTo>
                        <a:pt x="85" y="95"/>
                      </a:ln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73" name="Freeform 157"/>
                <p:cNvSpPr>
                  <a:spLocks noEditPoints="1"/>
                </p:cNvSpPr>
                <p:nvPr/>
              </p:nvSpPr>
              <p:spPr bwMode="auto">
                <a:xfrm>
                  <a:off x="6864702" y="3347947"/>
                  <a:ext cx="605746" cy="277348"/>
                </a:xfrm>
                <a:custGeom>
                  <a:avLst/>
                  <a:gdLst>
                    <a:gd name="T0" fmla="*/ 10 w 795"/>
                    <a:gd name="T1" fmla="*/ 0 h 364"/>
                    <a:gd name="T2" fmla="*/ 10 w 795"/>
                    <a:gd name="T3" fmla="*/ 21 h 364"/>
                    <a:gd name="T4" fmla="*/ 69 w 795"/>
                    <a:gd name="T5" fmla="*/ 26 h 364"/>
                    <a:gd name="T6" fmla="*/ 36 w 795"/>
                    <a:gd name="T7" fmla="*/ 33 h 364"/>
                    <a:gd name="T8" fmla="*/ 69 w 795"/>
                    <a:gd name="T9" fmla="*/ 26 h 364"/>
                    <a:gd name="T10" fmla="*/ 95 w 795"/>
                    <a:gd name="T11" fmla="*/ 38 h 364"/>
                    <a:gd name="T12" fmla="*/ 114 w 795"/>
                    <a:gd name="T13" fmla="*/ 66 h 364"/>
                    <a:gd name="T14" fmla="*/ 173 w 795"/>
                    <a:gd name="T15" fmla="*/ 73 h 364"/>
                    <a:gd name="T16" fmla="*/ 140 w 795"/>
                    <a:gd name="T17" fmla="*/ 78 h 364"/>
                    <a:gd name="T18" fmla="*/ 173 w 795"/>
                    <a:gd name="T19" fmla="*/ 73 h 364"/>
                    <a:gd name="T20" fmla="*/ 199 w 795"/>
                    <a:gd name="T21" fmla="*/ 83 h 364"/>
                    <a:gd name="T22" fmla="*/ 218 w 795"/>
                    <a:gd name="T23" fmla="*/ 113 h 364"/>
                    <a:gd name="T24" fmla="*/ 277 w 795"/>
                    <a:gd name="T25" fmla="*/ 118 h 364"/>
                    <a:gd name="T26" fmla="*/ 244 w 795"/>
                    <a:gd name="T27" fmla="*/ 123 h 364"/>
                    <a:gd name="T28" fmla="*/ 277 w 795"/>
                    <a:gd name="T29" fmla="*/ 118 h 364"/>
                    <a:gd name="T30" fmla="*/ 303 w 795"/>
                    <a:gd name="T31" fmla="*/ 130 h 364"/>
                    <a:gd name="T32" fmla="*/ 322 w 795"/>
                    <a:gd name="T33" fmla="*/ 158 h 364"/>
                    <a:gd name="T34" fmla="*/ 381 w 795"/>
                    <a:gd name="T35" fmla="*/ 163 h 364"/>
                    <a:gd name="T36" fmla="*/ 348 w 795"/>
                    <a:gd name="T37" fmla="*/ 170 h 364"/>
                    <a:gd name="T38" fmla="*/ 381 w 795"/>
                    <a:gd name="T39" fmla="*/ 163 h 364"/>
                    <a:gd name="T40" fmla="*/ 407 w 795"/>
                    <a:gd name="T41" fmla="*/ 175 h 364"/>
                    <a:gd name="T42" fmla="*/ 424 w 795"/>
                    <a:gd name="T43" fmla="*/ 203 h 364"/>
                    <a:gd name="T44" fmla="*/ 485 w 795"/>
                    <a:gd name="T45" fmla="*/ 210 h 364"/>
                    <a:gd name="T46" fmla="*/ 450 w 795"/>
                    <a:gd name="T47" fmla="*/ 215 h 364"/>
                    <a:gd name="T48" fmla="*/ 485 w 795"/>
                    <a:gd name="T49" fmla="*/ 210 h 364"/>
                    <a:gd name="T50" fmla="*/ 511 w 795"/>
                    <a:gd name="T51" fmla="*/ 222 h 364"/>
                    <a:gd name="T52" fmla="*/ 528 w 795"/>
                    <a:gd name="T53" fmla="*/ 251 h 364"/>
                    <a:gd name="T54" fmla="*/ 589 w 795"/>
                    <a:gd name="T55" fmla="*/ 255 h 364"/>
                    <a:gd name="T56" fmla="*/ 554 w 795"/>
                    <a:gd name="T57" fmla="*/ 262 h 364"/>
                    <a:gd name="T58" fmla="*/ 589 w 795"/>
                    <a:gd name="T59" fmla="*/ 255 h 364"/>
                    <a:gd name="T60" fmla="*/ 615 w 795"/>
                    <a:gd name="T61" fmla="*/ 267 h 364"/>
                    <a:gd name="T62" fmla="*/ 632 w 795"/>
                    <a:gd name="T63" fmla="*/ 295 h 364"/>
                    <a:gd name="T64" fmla="*/ 691 w 795"/>
                    <a:gd name="T65" fmla="*/ 303 h 364"/>
                    <a:gd name="T66" fmla="*/ 658 w 795"/>
                    <a:gd name="T67" fmla="*/ 307 h 364"/>
                    <a:gd name="T68" fmla="*/ 691 w 795"/>
                    <a:gd name="T69" fmla="*/ 303 h 364"/>
                    <a:gd name="T70" fmla="*/ 717 w 795"/>
                    <a:gd name="T71" fmla="*/ 312 h 364"/>
                    <a:gd name="T72" fmla="*/ 736 w 795"/>
                    <a:gd name="T73" fmla="*/ 343 h 364"/>
                    <a:gd name="T74" fmla="*/ 795 w 795"/>
                    <a:gd name="T75" fmla="*/ 347 h 364"/>
                    <a:gd name="T76" fmla="*/ 762 w 795"/>
                    <a:gd name="T77" fmla="*/ 352 h 364"/>
                    <a:gd name="T78" fmla="*/ 795 w 795"/>
                    <a:gd name="T79" fmla="*/ 34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5" h="364">
                      <a:moveTo>
                        <a:pt x="17" y="5"/>
                      </a:moveTo>
                      <a:lnTo>
                        <a:pt x="10" y="0"/>
                      </a:lnTo>
                      <a:lnTo>
                        <a:pt x="0" y="16"/>
                      </a:lnTo>
                      <a:lnTo>
                        <a:pt x="10" y="21"/>
                      </a:lnTo>
                      <a:lnTo>
                        <a:pt x="17" y="5"/>
                      </a:lnTo>
                      <a:close/>
                      <a:moveTo>
                        <a:pt x="69" y="26"/>
                      </a:moveTo>
                      <a:lnTo>
                        <a:pt x="43" y="14"/>
                      </a:lnTo>
                      <a:lnTo>
                        <a:pt x="36" y="33"/>
                      </a:lnTo>
                      <a:lnTo>
                        <a:pt x="62" y="45"/>
                      </a:lnTo>
                      <a:lnTo>
                        <a:pt x="69" y="26"/>
                      </a:lnTo>
                      <a:close/>
                      <a:moveTo>
                        <a:pt x="121" y="49"/>
                      </a:moveTo>
                      <a:lnTo>
                        <a:pt x="95" y="38"/>
                      </a:lnTo>
                      <a:lnTo>
                        <a:pt x="88" y="54"/>
                      </a:lnTo>
                      <a:lnTo>
                        <a:pt x="114" y="66"/>
                      </a:lnTo>
                      <a:lnTo>
                        <a:pt x="121" y="49"/>
                      </a:lnTo>
                      <a:close/>
                      <a:moveTo>
                        <a:pt x="173" y="73"/>
                      </a:moveTo>
                      <a:lnTo>
                        <a:pt x="147" y="61"/>
                      </a:lnTo>
                      <a:lnTo>
                        <a:pt x="140" y="78"/>
                      </a:lnTo>
                      <a:lnTo>
                        <a:pt x="166" y="90"/>
                      </a:lnTo>
                      <a:lnTo>
                        <a:pt x="173" y="73"/>
                      </a:lnTo>
                      <a:close/>
                      <a:moveTo>
                        <a:pt x="225" y="94"/>
                      </a:moveTo>
                      <a:lnTo>
                        <a:pt x="199" y="83"/>
                      </a:lnTo>
                      <a:lnTo>
                        <a:pt x="192" y="102"/>
                      </a:lnTo>
                      <a:lnTo>
                        <a:pt x="218" y="113"/>
                      </a:lnTo>
                      <a:lnTo>
                        <a:pt x="225" y="94"/>
                      </a:lnTo>
                      <a:close/>
                      <a:moveTo>
                        <a:pt x="277" y="118"/>
                      </a:moveTo>
                      <a:lnTo>
                        <a:pt x="251" y="106"/>
                      </a:lnTo>
                      <a:lnTo>
                        <a:pt x="244" y="123"/>
                      </a:lnTo>
                      <a:lnTo>
                        <a:pt x="270" y="135"/>
                      </a:lnTo>
                      <a:lnTo>
                        <a:pt x="277" y="118"/>
                      </a:lnTo>
                      <a:close/>
                      <a:moveTo>
                        <a:pt x="329" y="142"/>
                      </a:moveTo>
                      <a:lnTo>
                        <a:pt x="303" y="130"/>
                      </a:lnTo>
                      <a:lnTo>
                        <a:pt x="296" y="146"/>
                      </a:lnTo>
                      <a:lnTo>
                        <a:pt x="322" y="158"/>
                      </a:lnTo>
                      <a:lnTo>
                        <a:pt x="329" y="142"/>
                      </a:lnTo>
                      <a:close/>
                      <a:moveTo>
                        <a:pt x="381" y="163"/>
                      </a:moveTo>
                      <a:lnTo>
                        <a:pt x="355" y="154"/>
                      </a:lnTo>
                      <a:lnTo>
                        <a:pt x="348" y="170"/>
                      </a:lnTo>
                      <a:lnTo>
                        <a:pt x="374" y="182"/>
                      </a:lnTo>
                      <a:lnTo>
                        <a:pt x="381" y="163"/>
                      </a:lnTo>
                      <a:close/>
                      <a:moveTo>
                        <a:pt x="433" y="187"/>
                      </a:moveTo>
                      <a:lnTo>
                        <a:pt x="407" y="175"/>
                      </a:lnTo>
                      <a:lnTo>
                        <a:pt x="398" y="194"/>
                      </a:lnTo>
                      <a:lnTo>
                        <a:pt x="424" y="203"/>
                      </a:lnTo>
                      <a:lnTo>
                        <a:pt x="433" y="187"/>
                      </a:lnTo>
                      <a:close/>
                      <a:moveTo>
                        <a:pt x="485" y="210"/>
                      </a:moveTo>
                      <a:lnTo>
                        <a:pt x="459" y="198"/>
                      </a:lnTo>
                      <a:lnTo>
                        <a:pt x="450" y="215"/>
                      </a:lnTo>
                      <a:lnTo>
                        <a:pt x="476" y="227"/>
                      </a:lnTo>
                      <a:lnTo>
                        <a:pt x="485" y="210"/>
                      </a:lnTo>
                      <a:close/>
                      <a:moveTo>
                        <a:pt x="537" y="232"/>
                      </a:moveTo>
                      <a:lnTo>
                        <a:pt x="511" y="222"/>
                      </a:lnTo>
                      <a:lnTo>
                        <a:pt x="502" y="239"/>
                      </a:lnTo>
                      <a:lnTo>
                        <a:pt x="528" y="251"/>
                      </a:lnTo>
                      <a:lnTo>
                        <a:pt x="537" y="232"/>
                      </a:lnTo>
                      <a:close/>
                      <a:moveTo>
                        <a:pt x="589" y="255"/>
                      </a:moveTo>
                      <a:lnTo>
                        <a:pt x="563" y="243"/>
                      </a:lnTo>
                      <a:lnTo>
                        <a:pt x="554" y="262"/>
                      </a:lnTo>
                      <a:lnTo>
                        <a:pt x="580" y="272"/>
                      </a:lnTo>
                      <a:lnTo>
                        <a:pt x="589" y="255"/>
                      </a:lnTo>
                      <a:close/>
                      <a:moveTo>
                        <a:pt x="641" y="279"/>
                      </a:moveTo>
                      <a:lnTo>
                        <a:pt x="615" y="267"/>
                      </a:lnTo>
                      <a:lnTo>
                        <a:pt x="606" y="284"/>
                      </a:lnTo>
                      <a:lnTo>
                        <a:pt x="632" y="295"/>
                      </a:lnTo>
                      <a:lnTo>
                        <a:pt x="641" y="279"/>
                      </a:lnTo>
                      <a:close/>
                      <a:moveTo>
                        <a:pt x="691" y="303"/>
                      </a:moveTo>
                      <a:lnTo>
                        <a:pt x="665" y="291"/>
                      </a:lnTo>
                      <a:lnTo>
                        <a:pt x="658" y="307"/>
                      </a:lnTo>
                      <a:lnTo>
                        <a:pt x="684" y="319"/>
                      </a:lnTo>
                      <a:lnTo>
                        <a:pt x="691" y="303"/>
                      </a:lnTo>
                      <a:close/>
                      <a:moveTo>
                        <a:pt x="743" y="324"/>
                      </a:moveTo>
                      <a:lnTo>
                        <a:pt x="717" y="312"/>
                      </a:lnTo>
                      <a:lnTo>
                        <a:pt x="710" y="331"/>
                      </a:lnTo>
                      <a:lnTo>
                        <a:pt x="736" y="343"/>
                      </a:lnTo>
                      <a:lnTo>
                        <a:pt x="743" y="324"/>
                      </a:lnTo>
                      <a:close/>
                      <a:moveTo>
                        <a:pt x="795" y="347"/>
                      </a:moveTo>
                      <a:lnTo>
                        <a:pt x="769" y="336"/>
                      </a:lnTo>
                      <a:lnTo>
                        <a:pt x="762" y="352"/>
                      </a:lnTo>
                      <a:lnTo>
                        <a:pt x="788" y="364"/>
                      </a:lnTo>
                      <a:lnTo>
                        <a:pt x="795" y="347"/>
                      </a:ln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74" name="Freeform 158"/>
                <p:cNvSpPr/>
                <p:nvPr/>
              </p:nvSpPr>
              <p:spPr bwMode="auto">
                <a:xfrm>
                  <a:off x="7436161" y="3587198"/>
                  <a:ext cx="60955" cy="61718"/>
                </a:xfrm>
                <a:custGeom>
                  <a:avLst/>
                  <a:gdLst>
                    <a:gd name="T0" fmla="*/ 23 w 34"/>
                    <a:gd name="T1" fmla="*/ 4 h 34"/>
                    <a:gd name="T2" fmla="*/ 31 w 34"/>
                    <a:gd name="T3" fmla="*/ 23 h 34"/>
                    <a:gd name="T4" fmla="*/ 11 w 34"/>
                    <a:gd name="T5" fmla="*/ 31 h 34"/>
                    <a:gd name="T6" fmla="*/ 3 w 34"/>
                    <a:gd name="T7" fmla="*/ 11 h 34"/>
                    <a:gd name="T8" fmla="*/ 23 w 34"/>
                    <a:gd name="T9" fmla="*/ 4 h 34"/>
                  </a:gdLst>
                  <a:ahLst/>
                  <a:cxnLst>
                    <a:cxn ang="0">
                      <a:pos x="T0" y="T1"/>
                    </a:cxn>
                    <a:cxn ang="0">
                      <a:pos x="T2" y="T3"/>
                    </a:cxn>
                    <a:cxn ang="0">
                      <a:pos x="T4" y="T5"/>
                    </a:cxn>
                    <a:cxn ang="0">
                      <a:pos x="T6" y="T7"/>
                    </a:cxn>
                    <a:cxn ang="0">
                      <a:pos x="T8" y="T9"/>
                    </a:cxn>
                  </a:cxnLst>
                  <a:rect l="0" t="0" r="r" b="b"/>
                  <a:pathLst>
                    <a:path w="34" h="34">
                      <a:moveTo>
                        <a:pt x="23" y="4"/>
                      </a:moveTo>
                      <a:cubicBezTo>
                        <a:pt x="31" y="7"/>
                        <a:pt x="34" y="16"/>
                        <a:pt x="31" y="23"/>
                      </a:cubicBezTo>
                      <a:cubicBezTo>
                        <a:pt x="27" y="31"/>
                        <a:pt x="19" y="34"/>
                        <a:pt x="11" y="31"/>
                      </a:cubicBezTo>
                      <a:cubicBezTo>
                        <a:pt x="3" y="28"/>
                        <a:pt x="0" y="19"/>
                        <a:pt x="3" y="11"/>
                      </a:cubicBezTo>
                      <a:cubicBezTo>
                        <a:pt x="7" y="4"/>
                        <a:pt x="16" y="0"/>
                        <a:pt x="23" y="4"/>
                      </a:cubicBez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75" name="Freeform 159"/>
                <p:cNvSpPr/>
                <p:nvPr/>
              </p:nvSpPr>
              <p:spPr bwMode="auto">
                <a:xfrm>
                  <a:off x="6821271" y="3325851"/>
                  <a:ext cx="70861" cy="65528"/>
                </a:xfrm>
                <a:custGeom>
                  <a:avLst/>
                  <a:gdLst>
                    <a:gd name="T0" fmla="*/ 93 w 93"/>
                    <a:gd name="T1" fmla="*/ 0 h 86"/>
                    <a:gd name="T2" fmla="*/ 0 w 93"/>
                    <a:gd name="T3" fmla="*/ 10 h 86"/>
                    <a:gd name="T4" fmla="*/ 55 w 93"/>
                    <a:gd name="T5" fmla="*/ 86 h 86"/>
                    <a:gd name="T6" fmla="*/ 93 w 93"/>
                    <a:gd name="T7" fmla="*/ 0 h 86"/>
                  </a:gdLst>
                  <a:ahLst/>
                  <a:cxnLst>
                    <a:cxn ang="0">
                      <a:pos x="T0" y="T1"/>
                    </a:cxn>
                    <a:cxn ang="0">
                      <a:pos x="T2" y="T3"/>
                    </a:cxn>
                    <a:cxn ang="0">
                      <a:pos x="T4" y="T5"/>
                    </a:cxn>
                    <a:cxn ang="0">
                      <a:pos x="T6" y="T7"/>
                    </a:cxn>
                  </a:cxnLst>
                  <a:rect l="0" t="0" r="r" b="b"/>
                  <a:pathLst>
                    <a:path w="93" h="86">
                      <a:moveTo>
                        <a:pt x="93" y="0"/>
                      </a:moveTo>
                      <a:lnTo>
                        <a:pt x="0" y="10"/>
                      </a:lnTo>
                      <a:lnTo>
                        <a:pt x="55" y="86"/>
                      </a:lnTo>
                      <a:lnTo>
                        <a:pt x="93" y="0"/>
                      </a:ln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76" name="Freeform 160"/>
                <p:cNvSpPr>
                  <a:spLocks noEditPoints="1"/>
                </p:cNvSpPr>
                <p:nvPr/>
              </p:nvSpPr>
              <p:spPr bwMode="auto">
                <a:xfrm>
                  <a:off x="8048766" y="2115120"/>
                  <a:ext cx="279634" cy="605746"/>
                </a:xfrm>
                <a:custGeom>
                  <a:avLst/>
                  <a:gdLst>
                    <a:gd name="T0" fmla="*/ 17 w 367"/>
                    <a:gd name="T1" fmla="*/ 0 h 795"/>
                    <a:gd name="T2" fmla="*/ 5 w 367"/>
                    <a:gd name="T3" fmla="*/ 17 h 795"/>
                    <a:gd name="T4" fmla="*/ 45 w 367"/>
                    <a:gd name="T5" fmla="*/ 59 h 795"/>
                    <a:gd name="T6" fmla="*/ 14 w 367"/>
                    <a:gd name="T7" fmla="*/ 43 h 795"/>
                    <a:gd name="T8" fmla="*/ 45 w 367"/>
                    <a:gd name="T9" fmla="*/ 59 h 795"/>
                    <a:gd name="T10" fmla="*/ 55 w 367"/>
                    <a:gd name="T11" fmla="*/ 85 h 795"/>
                    <a:gd name="T12" fmla="*/ 50 w 367"/>
                    <a:gd name="T13" fmla="*/ 121 h 795"/>
                    <a:gd name="T14" fmla="*/ 90 w 367"/>
                    <a:gd name="T15" fmla="*/ 163 h 795"/>
                    <a:gd name="T16" fmla="*/ 62 w 367"/>
                    <a:gd name="T17" fmla="*/ 147 h 795"/>
                    <a:gd name="T18" fmla="*/ 90 w 367"/>
                    <a:gd name="T19" fmla="*/ 163 h 795"/>
                    <a:gd name="T20" fmla="*/ 102 w 367"/>
                    <a:gd name="T21" fmla="*/ 189 h 795"/>
                    <a:gd name="T22" fmla="*/ 95 w 367"/>
                    <a:gd name="T23" fmla="*/ 225 h 795"/>
                    <a:gd name="T24" fmla="*/ 135 w 367"/>
                    <a:gd name="T25" fmla="*/ 267 h 795"/>
                    <a:gd name="T26" fmla="*/ 107 w 367"/>
                    <a:gd name="T27" fmla="*/ 249 h 795"/>
                    <a:gd name="T28" fmla="*/ 135 w 367"/>
                    <a:gd name="T29" fmla="*/ 267 h 795"/>
                    <a:gd name="T30" fmla="*/ 147 w 367"/>
                    <a:gd name="T31" fmla="*/ 293 h 795"/>
                    <a:gd name="T32" fmla="*/ 142 w 367"/>
                    <a:gd name="T33" fmla="*/ 327 h 795"/>
                    <a:gd name="T34" fmla="*/ 182 w 367"/>
                    <a:gd name="T35" fmla="*/ 371 h 795"/>
                    <a:gd name="T36" fmla="*/ 154 w 367"/>
                    <a:gd name="T37" fmla="*/ 353 h 795"/>
                    <a:gd name="T38" fmla="*/ 182 w 367"/>
                    <a:gd name="T39" fmla="*/ 371 h 795"/>
                    <a:gd name="T40" fmla="*/ 194 w 367"/>
                    <a:gd name="T41" fmla="*/ 397 h 795"/>
                    <a:gd name="T42" fmla="*/ 187 w 367"/>
                    <a:gd name="T43" fmla="*/ 431 h 795"/>
                    <a:gd name="T44" fmla="*/ 227 w 367"/>
                    <a:gd name="T45" fmla="*/ 476 h 795"/>
                    <a:gd name="T46" fmla="*/ 199 w 367"/>
                    <a:gd name="T47" fmla="*/ 457 h 795"/>
                    <a:gd name="T48" fmla="*/ 227 w 367"/>
                    <a:gd name="T49" fmla="*/ 476 h 795"/>
                    <a:gd name="T50" fmla="*/ 239 w 367"/>
                    <a:gd name="T51" fmla="*/ 502 h 795"/>
                    <a:gd name="T52" fmla="*/ 234 w 367"/>
                    <a:gd name="T53" fmla="*/ 535 h 795"/>
                    <a:gd name="T54" fmla="*/ 274 w 367"/>
                    <a:gd name="T55" fmla="*/ 580 h 795"/>
                    <a:gd name="T56" fmla="*/ 246 w 367"/>
                    <a:gd name="T57" fmla="*/ 561 h 795"/>
                    <a:gd name="T58" fmla="*/ 274 w 367"/>
                    <a:gd name="T59" fmla="*/ 580 h 795"/>
                    <a:gd name="T60" fmla="*/ 286 w 367"/>
                    <a:gd name="T61" fmla="*/ 606 h 795"/>
                    <a:gd name="T62" fmla="*/ 279 w 367"/>
                    <a:gd name="T63" fmla="*/ 639 h 795"/>
                    <a:gd name="T64" fmla="*/ 319 w 367"/>
                    <a:gd name="T65" fmla="*/ 684 h 795"/>
                    <a:gd name="T66" fmla="*/ 291 w 367"/>
                    <a:gd name="T67" fmla="*/ 665 h 795"/>
                    <a:gd name="T68" fmla="*/ 319 w 367"/>
                    <a:gd name="T69" fmla="*/ 684 h 795"/>
                    <a:gd name="T70" fmla="*/ 331 w 367"/>
                    <a:gd name="T71" fmla="*/ 710 h 795"/>
                    <a:gd name="T72" fmla="*/ 327 w 367"/>
                    <a:gd name="T73" fmla="*/ 743 h 795"/>
                    <a:gd name="T74" fmla="*/ 367 w 367"/>
                    <a:gd name="T75" fmla="*/ 788 h 795"/>
                    <a:gd name="T76" fmla="*/ 336 w 367"/>
                    <a:gd name="T77" fmla="*/ 769 h 795"/>
                    <a:gd name="T78" fmla="*/ 367 w 367"/>
                    <a:gd name="T79" fmla="*/ 788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7" h="795">
                      <a:moveTo>
                        <a:pt x="21" y="10"/>
                      </a:moveTo>
                      <a:lnTo>
                        <a:pt x="17" y="0"/>
                      </a:lnTo>
                      <a:lnTo>
                        <a:pt x="0" y="7"/>
                      </a:lnTo>
                      <a:lnTo>
                        <a:pt x="5" y="17"/>
                      </a:lnTo>
                      <a:lnTo>
                        <a:pt x="21" y="10"/>
                      </a:lnTo>
                      <a:close/>
                      <a:moveTo>
                        <a:pt x="45" y="59"/>
                      </a:moveTo>
                      <a:lnTo>
                        <a:pt x="33" y="33"/>
                      </a:lnTo>
                      <a:lnTo>
                        <a:pt x="14" y="43"/>
                      </a:lnTo>
                      <a:lnTo>
                        <a:pt x="26" y="69"/>
                      </a:lnTo>
                      <a:lnTo>
                        <a:pt x="45" y="59"/>
                      </a:lnTo>
                      <a:close/>
                      <a:moveTo>
                        <a:pt x="66" y="111"/>
                      </a:moveTo>
                      <a:lnTo>
                        <a:pt x="55" y="85"/>
                      </a:lnTo>
                      <a:lnTo>
                        <a:pt x="38" y="95"/>
                      </a:lnTo>
                      <a:lnTo>
                        <a:pt x="50" y="121"/>
                      </a:lnTo>
                      <a:lnTo>
                        <a:pt x="66" y="111"/>
                      </a:lnTo>
                      <a:close/>
                      <a:moveTo>
                        <a:pt x="90" y="163"/>
                      </a:moveTo>
                      <a:lnTo>
                        <a:pt x="78" y="137"/>
                      </a:lnTo>
                      <a:lnTo>
                        <a:pt x="62" y="147"/>
                      </a:lnTo>
                      <a:lnTo>
                        <a:pt x="73" y="173"/>
                      </a:lnTo>
                      <a:lnTo>
                        <a:pt x="90" y="163"/>
                      </a:lnTo>
                      <a:close/>
                      <a:moveTo>
                        <a:pt x="114" y="215"/>
                      </a:moveTo>
                      <a:lnTo>
                        <a:pt x="102" y="189"/>
                      </a:lnTo>
                      <a:lnTo>
                        <a:pt x="85" y="199"/>
                      </a:lnTo>
                      <a:lnTo>
                        <a:pt x="95" y="225"/>
                      </a:lnTo>
                      <a:lnTo>
                        <a:pt x="114" y="215"/>
                      </a:lnTo>
                      <a:close/>
                      <a:moveTo>
                        <a:pt x="135" y="267"/>
                      </a:moveTo>
                      <a:lnTo>
                        <a:pt x="125" y="241"/>
                      </a:lnTo>
                      <a:lnTo>
                        <a:pt x="107" y="249"/>
                      </a:lnTo>
                      <a:lnTo>
                        <a:pt x="118" y="275"/>
                      </a:lnTo>
                      <a:lnTo>
                        <a:pt x="135" y="267"/>
                      </a:lnTo>
                      <a:close/>
                      <a:moveTo>
                        <a:pt x="159" y="319"/>
                      </a:moveTo>
                      <a:lnTo>
                        <a:pt x="147" y="293"/>
                      </a:lnTo>
                      <a:lnTo>
                        <a:pt x="130" y="301"/>
                      </a:lnTo>
                      <a:lnTo>
                        <a:pt x="142" y="327"/>
                      </a:lnTo>
                      <a:lnTo>
                        <a:pt x="159" y="319"/>
                      </a:lnTo>
                      <a:close/>
                      <a:moveTo>
                        <a:pt x="182" y="371"/>
                      </a:moveTo>
                      <a:lnTo>
                        <a:pt x="170" y="345"/>
                      </a:lnTo>
                      <a:lnTo>
                        <a:pt x="154" y="353"/>
                      </a:lnTo>
                      <a:lnTo>
                        <a:pt x="166" y="379"/>
                      </a:lnTo>
                      <a:lnTo>
                        <a:pt x="182" y="371"/>
                      </a:lnTo>
                      <a:close/>
                      <a:moveTo>
                        <a:pt x="206" y="424"/>
                      </a:moveTo>
                      <a:lnTo>
                        <a:pt x="194" y="397"/>
                      </a:lnTo>
                      <a:lnTo>
                        <a:pt x="175" y="405"/>
                      </a:lnTo>
                      <a:lnTo>
                        <a:pt x="187" y="431"/>
                      </a:lnTo>
                      <a:lnTo>
                        <a:pt x="206" y="424"/>
                      </a:lnTo>
                      <a:close/>
                      <a:moveTo>
                        <a:pt x="227" y="476"/>
                      </a:moveTo>
                      <a:lnTo>
                        <a:pt x="215" y="450"/>
                      </a:lnTo>
                      <a:lnTo>
                        <a:pt x="199" y="457"/>
                      </a:lnTo>
                      <a:lnTo>
                        <a:pt x="211" y="483"/>
                      </a:lnTo>
                      <a:lnTo>
                        <a:pt x="227" y="476"/>
                      </a:lnTo>
                      <a:close/>
                      <a:moveTo>
                        <a:pt x="251" y="528"/>
                      </a:moveTo>
                      <a:lnTo>
                        <a:pt x="239" y="502"/>
                      </a:lnTo>
                      <a:lnTo>
                        <a:pt x="222" y="509"/>
                      </a:lnTo>
                      <a:lnTo>
                        <a:pt x="234" y="535"/>
                      </a:lnTo>
                      <a:lnTo>
                        <a:pt x="251" y="528"/>
                      </a:lnTo>
                      <a:close/>
                      <a:moveTo>
                        <a:pt x="274" y="580"/>
                      </a:moveTo>
                      <a:lnTo>
                        <a:pt x="263" y="554"/>
                      </a:lnTo>
                      <a:lnTo>
                        <a:pt x="246" y="561"/>
                      </a:lnTo>
                      <a:lnTo>
                        <a:pt x="256" y="587"/>
                      </a:lnTo>
                      <a:lnTo>
                        <a:pt x="274" y="580"/>
                      </a:lnTo>
                      <a:close/>
                      <a:moveTo>
                        <a:pt x="296" y="632"/>
                      </a:moveTo>
                      <a:lnTo>
                        <a:pt x="286" y="606"/>
                      </a:lnTo>
                      <a:lnTo>
                        <a:pt x="267" y="613"/>
                      </a:lnTo>
                      <a:lnTo>
                        <a:pt x="279" y="639"/>
                      </a:lnTo>
                      <a:lnTo>
                        <a:pt x="296" y="632"/>
                      </a:lnTo>
                      <a:close/>
                      <a:moveTo>
                        <a:pt x="319" y="684"/>
                      </a:moveTo>
                      <a:lnTo>
                        <a:pt x="308" y="658"/>
                      </a:lnTo>
                      <a:lnTo>
                        <a:pt x="291" y="665"/>
                      </a:lnTo>
                      <a:lnTo>
                        <a:pt x="303" y="691"/>
                      </a:lnTo>
                      <a:lnTo>
                        <a:pt x="319" y="684"/>
                      </a:lnTo>
                      <a:close/>
                      <a:moveTo>
                        <a:pt x="343" y="736"/>
                      </a:moveTo>
                      <a:lnTo>
                        <a:pt x="331" y="710"/>
                      </a:lnTo>
                      <a:lnTo>
                        <a:pt x="315" y="717"/>
                      </a:lnTo>
                      <a:lnTo>
                        <a:pt x="327" y="743"/>
                      </a:lnTo>
                      <a:lnTo>
                        <a:pt x="343" y="736"/>
                      </a:lnTo>
                      <a:close/>
                      <a:moveTo>
                        <a:pt x="367" y="788"/>
                      </a:moveTo>
                      <a:lnTo>
                        <a:pt x="355" y="762"/>
                      </a:lnTo>
                      <a:lnTo>
                        <a:pt x="336" y="769"/>
                      </a:lnTo>
                      <a:lnTo>
                        <a:pt x="348" y="795"/>
                      </a:lnTo>
                      <a:lnTo>
                        <a:pt x="367" y="788"/>
                      </a:ln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77" name="Freeform 161"/>
                <p:cNvSpPr/>
                <p:nvPr/>
              </p:nvSpPr>
              <p:spPr bwMode="auto">
                <a:xfrm>
                  <a:off x="8290302" y="2685054"/>
                  <a:ext cx="60955" cy="62480"/>
                </a:xfrm>
                <a:custGeom>
                  <a:avLst/>
                  <a:gdLst>
                    <a:gd name="T0" fmla="*/ 30 w 34"/>
                    <a:gd name="T1" fmla="*/ 11 h 35"/>
                    <a:gd name="T2" fmla="*/ 23 w 34"/>
                    <a:gd name="T3" fmla="*/ 31 h 35"/>
                    <a:gd name="T4" fmla="*/ 3 w 34"/>
                    <a:gd name="T5" fmla="*/ 24 h 35"/>
                    <a:gd name="T6" fmla="*/ 11 w 34"/>
                    <a:gd name="T7" fmla="*/ 4 h 35"/>
                    <a:gd name="T8" fmla="*/ 30 w 34"/>
                    <a:gd name="T9" fmla="*/ 11 h 35"/>
                  </a:gdLst>
                  <a:ahLst/>
                  <a:cxnLst>
                    <a:cxn ang="0">
                      <a:pos x="T0" y="T1"/>
                    </a:cxn>
                    <a:cxn ang="0">
                      <a:pos x="T2" y="T3"/>
                    </a:cxn>
                    <a:cxn ang="0">
                      <a:pos x="T4" y="T5"/>
                    </a:cxn>
                    <a:cxn ang="0">
                      <a:pos x="T6" y="T7"/>
                    </a:cxn>
                    <a:cxn ang="0">
                      <a:pos x="T8" y="T9"/>
                    </a:cxn>
                  </a:cxnLst>
                  <a:rect l="0" t="0" r="r" b="b"/>
                  <a:pathLst>
                    <a:path w="34" h="35">
                      <a:moveTo>
                        <a:pt x="30" y="11"/>
                      </a:moveTo>
                      <a:cubicBezTo>
                        <a:pt x="34" y="19"/>
                        <a:pt x="30" y="28"/>
                        <a:pt x="23" y="31"/>
                      </a:cubicBezTo>
                      <a:cubicBezTo>
                        <a:pt x="15" y="35"/>
                        <a:pt x="6" y="31"/>
                        <a:pt x="3" y="24"/>
                      </a:cubicBezTo>
                      <a:cubicBezTo>
                        <a:pt x="0" y="16"/>
                        <a:pt x="3" y="7"/>
                        <a:pt x="11" y="4"/>
                      </a:cubicBezTo>
                      <a:cubicBezTo>
                        <a:pt x="18" y="0"/>
                        <a:pt x="27" y="4"/>
                        <a:pt x="30" y="11"/>
                      </a:cubicBez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78" name="Freeform 162"/>
                <p:cNvSpPr/>
                <p:nvPr/>
              </p:nvSpPr>
              <p:spPr bwMode="auto">
                <a:xfrm>
                  <a:off x="8027431" y="2071689"/>
                  <a:ext cx="64765" cy="70861"/>
                </a:xfrm>
                <a:custGeom>
                  <a:avLst/>
                  <a:gdLst>
                    <a:gd name="T0" fmla="*/ 85 w 85"/>
                    <a:gd name="T1" fmla="*/ 55 h 93"/>
                    <a:gd name="T2" fmla="*/ 9 w 85"/>
                    <a:gd name="T3" fmla="*/ 0 h 93"/>
                    <a:gd name="T4" fmla="*/ 0 w 85"/>
                    <a:gd name="T5" fmla="*/ 93 h 93"/>
                    <a:gd name="T6" fmla="*/ 85 w 85"/>
                    <a:gd name="T7" fmla="*/ 55 h 93"/>
                  </a:gdLst>
                  <a:ahLst/>
                  <a:cxnLst>
                    <a:cxn ang="0">
                      <a:pos x="T0" y="T1"/>
                    </a:cxn>
                    <a:cxn ang="0">
                      <a:pos x="T2" y="T3"/>
                    </a:cxn>
                    <a:cxn ang="0">
                      <a:pos x="T4" y="T5"/>
                    </a:cxn>
                    <a:cxn ang="0">
                      <a:pos x="T6" y="T7"/>
                    </a:cxn>
                  </a:cxnLst>
                  <a:rect l="0" t="0" r="r" b="b"/>
                  <a:pathLst>
                    <a:path w="85" h="93">
                      <a:moveTo>
                        <a:pt x="85" y="55"/>
                      </a:moveTo>
                      <a:lnTo>
                        <a:pt x="9" y="0"/>
                      </a:lnTo>
                      <a:lnTo>
                        <a:pt x="0" y="93"/>
                      </a:lnTo>
                      <a:lnTo>
                        <a:pt x="85" y="55"/>
                      </a:lnTo>
                      <a:close/>
                    </a:path>
                  </a:pathLst>
                </a:custGeom>
                <a:solidFill>
                  <a:schemeClr val="tx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45" name="Freeform 163"/>
              <p:cNvSpPr>
                <a:spLocks noEditPoints="1"/>
              </p:cNvSpPr>
              <p:nvPr/>
            </p:nvSpPr>
            <p:spPr bwMode="auto">
              <a:xfrm>
                <a:off x="7406066" y="2654484"/>
                <a:ext cx="454880" cy="464118"/>
              </a:xfrm>
              <a:custGeom>
                <a:avLst/>
                <a:gdLst>
                  <a:gd name="T0" fmla="*/ 87 w 91"/>
                  <a:gd name="T1" fmla="*/ 39 h 93"/>
                  <a:gd name="T2" fmla="*/ 91 w 91"/>
                  <a:gd name="T3" fmla="*/ 46 h 93"/>
                  <a:gd name="T4" fmla="*/ 91 w 91"/>
                  <a:gd name="T5" fmla="*/ 83 h 93"/>
                  <a:gd name="T6" fmla="*/ 81 w 91"/>
                  <a:gd name="T7" fmla="*/ 93 h 93"/>
                  <a:gd name="T8" fmla="*/ 10 w 91"/>
                  <a:gd name="T9" fmla="*/ 93 h 93"/>
                  <a:gd name="T10" fmla="*/ 0 w 91"/>
                  <a:gd name="T11" fmla="*/ 83 h 93"/>
                  <a:gd name="T12" fmla="*/ 0 w 91"/>
                  <a:gd name="T13" fmla="*/ 46 h 93"/>
                  <a:gd name="T14" fmla="*/ 3 w 91"/>
                  <a:gd name="T15" fmla="*/ 40 h 93"/>
                  <a:gd name="T16" fmla="*/ 3 w 91"/>
                  <a:gd name="T17" fmla="*/ 40 h 93"/>
                  <a:gd name="T18" fmla="*/ 3 w 91"/>
                  <a:gd name="T19" fmla="*/ 40 h 93"/>
                  <a:gd name="T20" fmla="*/ 3 w 91"/>
                  <a:gd name="T21" fmla="*/ 39 h 93"/>
                  <a:gd name="T22" fmla="*/ 40 w 91"/>
                  <a:gd name="T23" fmla="*/ 3 h 93"/>
                  <a:gd name="T24" fmla="*/ 51 w 91"/>
                  <a:gd name="T25" fmla="*/ 3 h 93"/>
                  <a:gd name="T26" fmla="*/ 87 w 91"/>
                  <a:gd name="T27" fmla="*/ 39 h 93"/>
                  <a:gd name="T28" fmla="*/ 16 w 91"/>
                  <a:gd name="T29" fmla="*/ 30 h 93"/>
                  <a:gd name="T30" fmla="*/ 16 w 91"/>
                  <a:gd name="T31" fmla="*/ 52 h 93"/>
                  <a:gd name="T32" fmla="*/ 46 w 91"/>
                  <a:gd name="T33" fmla="*/ 75 h 93"/>
                  <a:gd name="T34" fmla="*/ 73 w 91"/>
                  <a:gd name="T35" fmla="*/ 54 h 93"/>
                  <a:gd name="T36" fmla="*/ 73 w 91"/>
                  <a:gd name="T37" fmla="*/ 30 h 93"/>
                  <a:gd name="T38" fmla="*/ 16 w 91"/>
                  <a:gd name="T39" fmla="*/ 30 h 93"/>
                  <a:gd name="T40" fmla="*/ 26 w 91"/>
                  <a:gd name="T41" fmla="*/ 35 h 93"/>
                  <a:gd name="T42" fmla="*/ 26 w 91"/>
                  <a:gd name="T43" fmla="*/ 39 h 93"/>
                  <a:gd name="T44" fmla="*/ 64 w 91"/>
                  <a:gd name="T45" fmla="*/ 39 h 93"/>
                  <a:gd name="T46" fmla="*/ 64 w 91"/>
                  <a:gd name="T47" fmla="*/ 35 h 93"/>
                  <a:gd name="T48" fmla="*/ 26 w 91"/>
                  <a:gd name="T49" fmla="*/ 35 h 93"/>
                  <a:gd name="T50" fmla="*/ 26 w 91"/>
                  <a:gd name="T51" fmla="*/ 51 h 93"/>
                  <a:gd name="T52" fmla="*/ 26 w 91"/>
                  <a:gd name="T53" fmla="*/ 55 h 93"/>
                  <a:gd name="T54" fmla="*/ 64 w 91"/>
                  <a:gd name="T55" fmla="*/ 55 h 93"/>
                  <a:gd name="T56" fmla="*/ 64 w 91"/>
                  <a:gd name="T57" fmla="*/ 51 h 93"/>
                  <a:gd name="T58" fmla="*/ 26 w 91"/>
                  <a:gd name="T59" fmla="*/ 51 h 93"/>
                  <a:gd name="T60" fmla="*/ 26 w 91"/>
                  <a:gd name="T61" fmla="*/ 43 h 93"/>
                  <a:gd name="T62" fmla="*/ 26 w 91"/>
                  <a:gd name="T63" fmla="*/ 47 h 93"/>
                  <a:gd name="T64" fmla="*/ 64 w 91"/>
                  <a:gd name="T65" fmla="*/ 47 h 93"/>
                  <a:gd name="T66" fmla="*/ 64 w 91"/>
                  <a:gd name="T67" fmla="*/ 43 h 93"/>
                  <a:gd name="T68" fmla="*/ 26 w 91"/>
                  <a:gd name="T69" fmla="*/ 43 h 93"/>
                  <a:gd name="T70" fmla="*/ 10 w 91"/>
                  <a:gd name="T71" fmla="*/ 87 h 93"/>
                  <a:gd name="T72" fmla="*/ 28 w 91"/>
                  <a:gd name="T73" fmla="*/ 70 h 93"/>
                  <a:gd name="T74" fmla="*/ 28 w 91"/>
                  <a:gd name="T75" fmla="*/ 67 h 93"/>
                  <a:gd name="T76" fmla="*/ 26 w 91"/>
                  <a:gd name="T77" fmla="*/ 67 h 93"/>
                  <a:gd name="T78" fmla="*/ 8 w 91"/>
                  <a:gd name="T79" fmla="*/ 84 h 93"/>
                  <a:gd name="T80" fmla="*/ 8 w 91"/>
                  <a:gd name="T81" fmla="*/ 87 h 93"/>
                  <a:gd name="T82" fmla="*/ 10 w 91"/>
                  <a:gd name="T83" fmla="*/ 87 h 93"/>
                  <a:gd name="T84" fmla="*/ 85 w 91"/>
                  <a:gd name="T85" fmla="*/ 84 h 93"/>
                  <a:gd name="T86" fmla="*/ 67 w 91"/>
                  <a:gd name="T87" fmla="*/ 67 h 93"/>
                  <a:gd name="T88" fmla="*/ 64 w 91"/>
                  <a:gd name="T89" fmla="*/ 67 h 93"/>
                  <a:gd name="T90" fmla="*/ 64 w 91"/>
                  <a:gd name="T91" fmla="*/ 70 h 93"/>
                  <a:gd name="T92" fmla="*/ 82 w 91"/>
                  <a:gd name="T93" fmla="*/ 87 h 93"/>
                  <a:gd name="T94" fmla="*/ 85 w 91"/>
                  <a:gd name="T95" fmla="*/ 87 h 93"/>
                  <a:gd name="T96" fmla="*/ 85 w 91"/>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 h="93">
                    <a:moveTo>
                      <a:pt x="87" y="39"/>
                    </a:moveTo>
                    <a:cubicBezTo>
                      <a:pt x="89" y="40"/>
                      <a:pt x="91" y="43"/>
                      <a:pt x="91" y="46"/>
                    </a:cubicBezTo>
                    <a:cubicBezTo>
                      <a:pt x="91" y="83"/>
                      <a:pt x="91" y="83"/>
                      <a:pt x="91" y="83"/>
                    </a:cubicBezTo>
                    <a:cubicBezTo>
                      <a:pt x="91" y="89"/>
                      <a:pt x="86" y="93"/>
                      <a:pt x="81" y="93"/>
                    </a:cubicBezTo>
                    <a:cubicBezTo>
                      <a:pt x="10" y="93"/>
                      <a:pt x="10" y="93"/>
                      <a:pt x="10" y="93"/>
                    </a:cubicBezTo>
                    <a:cubicBezTo>
                      <a:pt x="5" y="93"/>
                      <a:pt x="0" y="89"/>
                      <a:pt x="0" y="83"/>
                    </a:cubicBezTo>
                    <a:cubicBezTo>
                      <a:pt x="0" y="46"/>
                      <a:pt x="0" y="46"/>
                      <a:pt x="0" y="46"/>
                    </a:cubicBezTo>
                    <a:cubicBezTo>
                      <a:pt x="0" y="44"/>
                      <a:pt x="1" y="41"/>
                      <a:pt x="3" y="40"/>
                    </a:cubicBezTo>
                    <a:cubicBezTo>
                      <a:pt x="3" y="40"/>
                      <a:pt x="3" y="40"/>
                      <a:pt x="3" y="40"/>
                    </a:cubicBezTo>
                    <a:cubicBezTo>
                      <a:pt x="3" y="40"/>
                      <a:pt x="3" y="40"/>
                      <a:pt x="3" y="40"/>
                    </a:cubicBezTo>
                    <a:cubicBezTo>
                      <a:pt x="3" y="40"/>
                      <a:pt x="3" y="40"/>
                      <a:pt x="3" y="39"/>
                    </a:cubicBezTo>
                    <a:cubicBezTo>
                      <a:pt x="40" y="3"/>
                      <a:pt x="40" y="3"/>
                      <a:pt x="40" y="3"/>
                    </a:cubicBezTo>
                    <a:cubicBezTo>
                      <a:pt x="43" y="0"/>
                      <a:pt x="47" y="0"/>
                      <a:pt x="51" y="3"/>
                    </a:cubicBezTo>
                    <a:cubicBezTo>
                      <a:pt x="87" y="39"/>
                      <a:pt x="87" y="39"/>
                      <a:pt x="87" y="39"/>
                    </a:cubicBezTo>
                    <a:close/>
                    <a:moveTo>
                      <a:pt x="16" y="30"/>
                    </a:moveTo>
                    <a:cubicBezTo>
                      <a:pt x="16" y="52"/>
                      <a:pt x="16" y="52"/>
                      <a:pt x="16" y="52"/>
                    </a:cubicBezTo>
                    <a:cubicBezTo>
                      <a:pt x="46" y="75"/>
                      <a:pt x="46" y="75"/>
                      <a:pt x="46" y="75"/>
                    </a:cubicBezTo>
                    <a:cubicBezTo>
                      <a:pt x="73" y="54"/>
                      <a:pt x="73" y="54"/>
                      <a:pt x="73" y="54"/>
                    </a:cubicBezTo>
                    <a:cubicBezTo>
                      <a:pt x="73" y="30"/>
                      <a:pt x="73" y="30"/>
                      <a:pt x="73" y="30"/>
                    </a:cubicBezTo>
                    <a:cubicBezTo>
                      <a:pt x="16" y="30"/>
                      <a:pt x="16" y="30"/>
                      <a:pt x="16" y="30"/>
                    </a:cubicBezTo>
                    <a:close/>
                    <a:moveTo>
                      <a:pt x="26" y="35"/>
                    </a:moveTo>
                    <a:cubicBezTo>
                      <a:pt x="26" y="39"/>
                      <a:pt x="26" y="39"/>
                      <a:pt x="26" y="39"/>
                    </a:cubicBezTo>
                    <a:cubicBezTo>
                      <a:pt x="64" y="39"/>
                      <a:pt x="64" y="39"/>
                      <a:pt x="64" y="39"/>
                    </a:cubicBezTo>
                    <a:cubicBezTo>
                      <a:pt x="64" y="35"/>
                      <a:pt x="64" y="35"/>
                      <a:pt x="64" y="35"/>
                    </a:cubicBezTo>
                    <a:cubicBezTo>
                      <a:pt x="26" y="35"/>
                      <a:pt x="26" y="35"/>
                      <a:pt x="26" y="35"/>
                    </a:cubicBezTo>
                    <a:close/>
                    <a:moveTo>
                      <a:pt x="26" y="51"/>
                    </a:moveTo>
                    <a:cubicBezTo>
                      <a:pt x="26" y="55"/>
                      <a:pt x="26" y="55"/>
                      <a:pt x="26" y="55"/>
                    </a:cubicBezTo>
                    <a:cubicBezTo>
                      <a:pt x="64" y="55"/>
                      <a:pt x="64" y="55"/>
                      <a:pt x="64" y="55"/>
                    </a:cubicBezTo>
                    <a:cubicBezTo>
                      <a:pt x="64" y="51"/>
                      <a:pt x="64" y="51"/>
                      <a:pt x="64" y="51"/>
                    </a:cubicBezTo>
                    <a:cubicBezTo>
                      <a:pt x="26" y="51"/>
                      <a:pt x="26" y="51"/>
                      <a:pt x="26" y="51"/>
                    </a:cubicBezTo>
                    <a:close/>
                    <a:moveTo>
                      <a:pt x="26" y="43"/>
                    </a:moveTo>
                    <a:cubicBezTo>
                      <a:pt x="26" y="47"/>
                      <a:pt x="26" y="47"/>
                      <a:pt x="26" y="47"/>
                    </a:cubicBezTo>
                    <a:cubicBezTo>
                      <a:pt x="64" y="47"/>
                      <a:pt x="64" y="47"/>
                      <a:pt x="64" y="47"/>
                    </a:cubicBezTo>
                    <a:cubicBezTo>
                      <a:pt x="64" y="43"/>
                      <a:pt x="64" y="43"/>
                      <a:pt x="64" y="43"/>
                    </a:cubicBezTo>
                    <a:cubicBezTo>
                      <a:pt x="26" y="43"/>
                      <a:pt x="26" y="43"/>
                      <a:pt x="26" y="43"/>
                    </a:cubicBezTo>
                    <a:close/>
                    <a:moveTo>
                      <a:pt x="10" y="87"/>
                    </a:moveTo>
                    <a:cubicBezTo>
                      <a:pt x="28" y="70"/>
                      <a:pt x="28" y="70"/>
                      <a:pt x="28" y="70"/>
                    </a:cubicBezTo>
                    <a:cubicBezTo>
                      <a:pt x="29" y="69"/>
                      <a:pt x="29" y="68"/>
                      <a:pt x="28" y="67"/>
                    </a:cubicBezTo>
                    <a:cubicBezTo>
                      <a:pt x="28" y="66"/>
                      <a:pt x="27" y="66"/>
                      <a:pt x="26" y="67"/>
                    </a:cubicBezTo>
                    <a:cubicBezTo>
                      <a:pt x="8" y="84"/>
                      <a:pt x="8" y="84"/>
                      <a:pt x="8" y="84"/>
                    </a:cubicBezTo>
                    <a:cubicBezTo>
                      <a:pt x="7" y="85"/>
                      <a:pt x="7" y="86"/>
                      <a:pt x="8" y="87"/>
                    </a:cubicBezTo>
                    <a:cubicBezTo>
                      <a:pt x="8" y="88"/>
                      <a:pt x="10" y="88"/>
                      <a:pt x="10" y="87"/>
                    </a:cubicBezTo>
                    <a:close/>
                    <a:moveTo>
                      <a:pt x="85" y="84"/>
                    </a:moveTo>
                    <a:cubicBezTo>
                      <a:pt x="67" y="67"/>
                      <a:pt x="67" y="67"/>
                      <a:pt x="67" y="67"/>
                    </a:cubicBezTo>
                    <a:cubicBezTo>
                      <a:pt x="66" y="66"/>
                      <a:pt x="65" y="66"/>
                      <a:pt x="64" y="67"/>
                    </a:cubicBezTo>
                    <a:cubicBezTo>
                      <a:pt x="63" y="68"/>
                      <a:pt x="63" y="69"/>
                      <a:pt x="64" y="70"/>
                    </a:cubicBezTo>
                    <a:cubicBezTo>
                      <a:pt x="82" y="87"/>
                      <a:pt x="82" y="87"/>
                      <a:pt x="82" y="87"/>
                    </a:cubicBezTo>
                    <a:cubicBezTo>
                      <a:pt x="83" y="88"/>
                      <a:pt x="84" y="88"/>
                      <a:pt x="85" y="87"/>
                    </a:cubicBezTo>
                    <a:cubicBezTo>
                      <a:pt x="85" y="86"/>
                      <a:pt x="85" y="85"/>
                      <a:pt x="85" y="84"/>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Freeform 164"/>
              <p:cNvSpPr>
                <a:spLocks noEditPoints="1"/>
              </p:cNvSpPr>
              <p:nvPr/>
            </p:nvSpPr>
            <p:spPr bwMode="auto">
              <a:xfrm>
                <a:off x="6845943" y="3977112"/>
                <a:ext cx="443335" cy="471043"/>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 name="Freeform 165"/>
              <p:cNvSpPr>
                <a:spLocks noEditPoints="1"/>
              </p:cNvSpPr>
              <p:nvPr/>
            </p:nvSpPr>
            <p:spPr bwMode="auto">
              <a:xfrm>
                <a:off x="8663976" y="2109973"/>
                <a:ext cx="542623" cy="438717"/>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 name="Freeform 166"/>
              <p:cNvSpPr>
                <a:spLocks noEditPoints="1"/>
              </p:cNvSpPr>
              <p:nvPr/>
            </p:nvSpPr>
            <p:spPr bwMode="auto">
              <a:xfrm>
                <a:off x="10091002" y="2647343"/>
                <a:ext cx="334809" cy="52877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 name="Freeform 167"/>
              <p:cNvSpPr>
                <a:spLocks noEditPoints="1"/>
              </p:cNvSpPr>
              <p:nvPr/>
            </p:nvSpPr>
            <p:spPr bwMode="auto">
              <a:xfrm>
                <a:off x="10578030" y="4044005"/>
                <a:ext cx="494134" cy="323265"/>
              </a:xfrm>
              <a:custGeom>
                <a:avLst/>
                <a:gdLst>
                  <a:gd name="T0" fmla="*/ 18 w 99"/>
                  <a:gd name="T1" fmla="*/ 58 h 65"/>
                  <a:gd name="T2" fmla="*/ 53 w 99"/>
                  <a:gd name="T3" fmla="*/ 65 h 65"/>
                  <a:gd name="T4" fmla="*/ 87 w 99"/>
                  <a:gd name="T5" fmla="*/ 57 h 65"/>
                  <a:gd name="T6" fmla="*/ 87 w 99"/>
                  <a:gd name="T7" fmla="*/ 23 h 65"/>
                  <a:gd name="T8" fmla="*/ 53 w 99"/>
                  <a:gd name="T9" fmla="*/ 28 h 65"/>
                  <a:gd name="T10" fmla="*/ 18 w 99"/>
                  <a:gd name="T11" fmla="*/ 23 h 65"/>
                  <a:gd name="T12" fmla="*/ 18 w 99"/>
                  <a:gd name="T13" fmla="*/ 58 h 65"/>
                  <a:gd name="T14" fmla="*/ 99 w 99"/>
                  <a:gd name="T15" fmla="*/ 8 h 65"/>
                  <a:gd name="T16" fmla="*/ 99 w 99"/>
                  <a:gd name="T17" fmla="*/ 17 h 65"/>
                  <a:gd name="T18" fmla="*/ 53 w 99"/>
                  <a:gd name="T19" fmla="*/ 24 h 65"/>
                  <a:gd name="T20" fmla="*/ 7 w 99"/>
                  <a:gd name="T21" fmla="*/ 17 h 65"/>
                  <a:gd name="T22" fmla="*/ 7 w 99"/>
                  <a:gd name="T23" fmla="*/ 34 h 65"/>
                  <a:gd name="T24" fmla="*/ 9 w 99"/>
                  <a:gd name="T25" fmla="*/ 37 h 65"/>
                  <a:gd name="T26" fmla="*/ 5 w 99"/>
                  <a:gd name="T27" fmla="*/ 41 h 65"/>
                  <a:gd name="T28" fmla="*/ 2 w 99"/>
                  <a:gd name="T29" fmla="*/ 37 h 65"/>
                  <a:gd name="T30" fmla="*/ 4 w 99"/>
                  <a:gd name="T31" fmla="*/ 34 h 65"/>
                  <a:gd name="T32" fmla="*/ 4 w 99"/>
                  <a:gd name="T33" fmla="*/ 8 h 65"/>
                  <a:gd name="T34" fmla="*/ 53 w 99"/>
                  <a:gd name="T35" fmla="*/ 0 h 65"/>
                  <a:gd name="T36" fmla="*/ 99 w 99"/>
                  <a:gd name="T37" fmla="*/ 8 h 65"/>
                  <a:gd name="T38" fmla="*/ 8 w 99"/>
                  <a:gd name="T39" fmla="*/ 42 h 65"/>
                  <a:gd name="T40" fmla="*/ 3 w 99"/>
                  <a:gd name="T41" fmla="*/ 42 h 65"/>
                  <a:gd name="T42" fmla="*/ 0 w 99"/>
                  <a:gd name="T43" fmla="*/ 58 h 65"/>
                  <a:gd name="T44" fmla="*/ 2 w 99"/>
                  <a:gd name="T45" fmla="*/ 58 h 65"/>
                  <a:gd name="T46" fmla="*/ 3 w 99"/>
                  <a:gd name="T47" fmla="*/ 56 h 65"/>
                  <a:gd name="T48" fmla="*/ 3 w 99"/>
                  <a:gd name="T49" fmla="*/ 58 h 65"/>
                  <a:gd name="T50" fmla="*/ 6 w 99"/>
                  <a:gd name="T51" fmla="*/ 59 h 65"/>
                  <a:gd name="T52" fmla="*/ 7 w 99"/>
                  <a:gd name="T53" fmla="*/ 57 h 65"/>
                  <a:gd name="T54" fmla="*/ 7 w 99"/>
                  <a:gd name="T55" fmla="*/ 59 h 65"/>
                  <a:gd name="T56" fmla="*/ 8 w 99"/>
                  <a:gd name="T57" fmla="*/ 59 h 65"/>
                  <a:gd name="T58" fmla="*/ 8 w 99"/>
                  <a:gd name="T59" fmla="*/ 51 h 65"/>
                  <a:gd name="T60" fmla="*/ 9 w 99"/>
                  <a:gd name="T61" fmla="*/ 58 h 65"/>
                  <a:gd name="T62" fmla="*/ 11 w 99"/>
                  <a:gd name="T63" fmla="*/ 58 h 65"/>
                  <a:gd name="T64" fmla="*/ 8 w 99"/>
                  <a:gd name="T65" fmla="*/ 4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65">
                    <a:moveTo>
                      <a:pt x="18" y="58"/>
                    </a:moveTo>
                    <a:cubicBezTo>
                      <a:pt x="30" y="58"/>
                      <a:pt x="42" y="60"/>
                      <a:pt x="53" y="65"/>
                    </a:cubicBezTo>
                    <a:cubicBezTo>
                      <a:pt x="64" y="60"/>
                      <a:pt x="75" y="57"/>
                      <a:pt x="87" y="57"/>
                    </a:cubicBezTo>
                    <a:cubicBezTo>
                      <a:pt x="87" y="23"/>
                      <a:pt x="87" y="23"/>
                      <a:pt x="87" y="23"/>
                    </a:cubicBezTo>
                    <a:cubicBezTo>
                      <a:pt x="53" y="28"/>
                      <a:pt x="53" y="28"/>
                      <a:pt x="53" y="28"/>
                    </a:cubicBezTo>
                    <a:cubicBezTo>
                      <a:pt x="18" y="23"/>
                      <a:pt x="18" y="23"/>
                      <a:pt x="18" y="23"/>
                    </a:cubicBezTo>
                    <a:cubicBezTo>
                      <a:pt x="18" y="58"/>
                      <a:pt x="18" y="58"/>
                      <a:pt x="18" y="58"/>
                    </a:cubicBezTo>
                    <a:close/>
                    <a:moveTo>
                      <a:pt x="99" y="8"/>
                    </a:moveTo>
                    <a:cubicBezTo>
                      <a:pt x="99" y="17"/>
                      <a:pt x="99" y="17"/>
                      <a:pt x="99" y="17"/>
                    </a:cubicBezTo>
                    <a:cubicBezTo>
                      <a:pt x="53" y="24"/>
                      <a:pt x="53" y="24"/>
                      <a:pt x="53" y="24"/>
                    </a:cubicBezTo>
                    <a:cubicBezTo>
                      <a:pt x="7" y="17"/>
                      <a:pt x="7" y="17"/>
                      <a:pt x="7" y="17"/>
                    </a:cubicBezTo>
                    <a:cubicBezTo>
                      <a:pt x="7" y="34"/>
                      <a:pt x="7" y="34"/>
                      <a:pt x="7" y="34"/>
                    </a:cubicBezTo>
                    <a:cubicBezTo>
                      <a:pt x="8" y="35"/>
                      <a:pt x="9" y="36"/>
                      <a:pt x="9" y="37"/>
                    </a:cubicBezTo>
                    <a:cubicBezTo>
                      <a:pt x="9" y="39"/>
                      <a:pt x="7" y="41"/>
                      <a:pt x="5" y="41"/>
                    </a:cubicBezTo>
                    <a:cubicBezTo>
                      <a:pt x="4" y="41"/>
                      <a:pt x="2" y="39"/>
                      <a:pt x="2" y="37"/>
                    </a:cubicBezTo>
                    <a:cubicBezTo>
                      <a:pt x="2" y="36"/>
                      <a:pt x="3" y="35"/>
                      <a:pt x="4" y="34"/>
                    </a:cubicBezTo>
                    <a:cubicBezTo>
                      <a:pt x="4" y="25"/>
                      <a:pt x="4" y="17"/>
                      <a:pt x="4" y="8"/>
                    </a:cubicBezTo>
                    <a:cubicBezTo>
                      <a:pt x="53" y="0"/>
                      <a:pt x="53" y="0"/>
                      <a:pt x="53" y="0"/>
                    </a:cubicBezTo>
                    <a:cubicBezTo>
                      <a:pt x="99" y="8"/>
                      <a:pt x="99" y="8"/>
                      <a:pt x="99" y="8"/>
                    </a:cubicBezTo>
                    <a:close/>
                    <a:moveTo>
                      <a:pt x="8" y="42"/>
                    </a:moveTo>
                    <a:cubicBezTo>
                      <a:pt x="6" y="43"/>
                      <a:pt x="5" y="43"/>
                      <a:pt x="3" y="42"/>
                    </a:cubicBezTo>
                    <a:cubicBezTo>
                      <a:pt x="2" y="47"/>
                      <a:pt x="1" y="52"/>
                      <a:pt x="0" y="58"/>
                    </a:cubicBezTo>
                    <a:cubicBezTo>
                      <a:pt x="1" y="58"/>
                      <a:pt x="2" y="58"/>
                      <a:pt x="2" y="58"/>
                    </a:cubicBezTo>
                    <a:cubicBezTo>
                      <a:pt x="3" y="56"/>
                      <a:pt x="3" y="56"/>
                      <a:pt x="3" y="56"/>
                    </a:cubicBezTo>
                    <a:cubicBezTo>
                      <a:pt x="3" y="58"/>
                      <a:pt x="3" y="58"/>
                      <a:pt x="3" y="58"/>
                    </a:cubicBezTo>
                    <a:cubicBezTo>
                      <a:pt x="4" y="59"/>
                      <a:pt x="5" y="59"/>
                      <a:pt x="6" y="59"/>
                    </a:cubicBezTo>
                    <a:cubicBezTo>
                      <a:pt x="7" y="57"/>
                      <a:pt x="7" y="57"/>
                      <a:pt x="7" y="57"/>
                    </a:cubicBezTo>
                    <a:cubicBezTo>
                      <a:pt x="7" y="59"/>
                      <a:pt x="7" y="59"/>
                      <a:pt x="7" y="59"/>
                    </a:cubicBezTo>
                    <a:cubicBezTo>
                      <a:pt x="7" y="59"/>
                      <a:pt x="8" y="59"/>
                      <a:pt x="8" y="59"/>
                    </a:cubicBezTo>
                    <a:cubicBezTo>
                      <a:pt x="8" y="51"/>
                      <a:pt x="8" y="51"/>
                      <a:pt x="8" y="51"/>
                    </a:cubicBezTo>
                    <a:cubicBezTo>
                      <a:pt x="9" y="58"/>
                      <a:pt x="9" y="58"/>
                      <a:pt x="9" y="58"/>
                    </a:cubicBezTo>
                    <a:cubicBezTo>
                      <a:pt x="10" y="58"/>
                      <a:pt x="10" y="58"/>
                      <a:pt x="11" y="58"/>
                    </a:cubicBezTo>
                    <a:cubicBezTo>
                      <a:pt x="10" y="52"/>
                      <a:pt x="9" y="47"/>
                      <a:pt x="8" y="42"/>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p:cNvGrpSpPr/>
          <p:nvPr/>
        </p:nvGrpSpPr>
        <p:grpSpPr>
          <a:xfrm>
            <a:off x="1" y="3819941"/>
            <a:ext cx="12169776" cy="929234"/>
            <a:chOff x="2245415" y="1030910"/>
            <a:chExt cx="5284418" cy="696926"/>
          </a:xfrm>
        </p:grpSpPr>
        <p:sp>
          <p:nvSpPr>
            <p:cNvPr id="20" name="同心圆 69"/>
            <p:cNvSpPr/>
            <p:nvPr/>
          </p:nvSpPr>
          <p:spPr>
            <a:xfrm>
              <a:off x="3996818" y="1030910"/>
              <a:ext cx="696926" cy="6969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effectLst/>
                <a:uLnTx/>
                <a:uFillTx/>
                <a:latin typeface="Arial" panose="020B0604020202020204"/>
                <a:ea typeface="微软雅黑" panose="020B0503020204020204" pitchFamily="34" charset="-122"/>
                <a:cs typeface="+mn-ea"/>
                <a:sym typeface="+mn-lt"/>
              </a:endParaRPr>
            </a:p>
          </p:txBody>
        </p:sp>
        <p:sp>
          <p:nvSpPr>
            <p:cNvPr id="21" name="TextBox 9"/>
            <p:cNvSpPr txBox="1"/>
            <p:nvPr/>
          </p:nvSpPr>
          <p:spPr>
            <a:xfrm>
              <a:off x="2245415" y="1436447"/>
              <a:ext cx="5284418" cy="240275"/>
            </a:xfrm>
            <a:prstGeom prst="rect">
              <a:avLst/>
            </a:prstGeom>
          </p:spPr>
          <p:txBody>
            <a:bodyPr vert="horz" wrap="square" lIns="480000" tIns="0" rIns="0" bIns="0" anchor="ctr" anchorCtr="0">
              <a:normAutofit/>
            </a:bodyPr>
            <a:lstStyle/>
            <a:p>
              <a:pPr lvl="0" algn="ctr">
                <a:lnSpc>
                  <a:spcPct val="120000"/>
                </a:lnSpc>
                <a:defRPr/>
              </a:pPr>
              <a:endParaRPr kumimoji="0" lang="zh-CN" altLang="en-US" sz="1400" b="0" i="0" u="none" strike="noStrike" kern="0" cap="none" spc="0" normalizeH="0" baseline="0" noProof="0" dirty="0">
                <a:ln>
                  <a:noFill/>
                </a:ln>
                <a:effectLst/>
                <a:uLnTx/>
                <a:uFillTx/>
                <a:latin typeface="Arial" panose="020B0604020202020204"/>
                <a:ea typeface="微软雅黑" panose="020B0503020204020204" pitchFamily="34" charset="-122"/>
                <a:cs typeface="+mn-ea"/>
                <a:sym typeface="+mn-lt"/>
              </a:endParaRPr>
            </a:p>
          </p:txBody>
        </p:sp>
      </p:grpSp>
      <p:grpSp>
        <p:nvGrpSpPr>
          <p:cNvPr id="13" name="组合 12"/>
          <p:cNvGrpSpPr/>
          <p:nvPr/>
        </p:nvGrpSpPr>
        <p:grpSpPr>
          <a:xfrm>
            <a:off x="1" y="2990246"/>
            <a:ext cx="12169776" cy="929234"/>
            <a:chOff x="2245415" y="1030910"/>
            <a:chExt cx="5284418" cy="696926"/>
          </a:xfrm>
        </p:grpSpPr>
        <p:sp>
          <p:nvSpPr>
            <p:cNvPr id="14" name="同心圆 69"/>
            <p:cNvSpPr/>
            <p:nvPr/>
          </p:nvSpPr>
          <p:spPr>
            <a:xfrm>
              <a:off x="3996818" y="1030910"/>
              <a:ext cx="696926" cy="6969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effectLst/>
                <a:uLnTx/>
                <a:uFillTx/>
                <a:latin typeface="Arial" panose="020B0604020202020204"/>
                <a:ea typeface="微软雅黑" panose="020B0503020204020204" pitchFamily="34" charset="-122"/>
                <a:cs typeface="+mn-ea"/>
                <a:sym typeface="+mn-lt"/>
              </a:endParaRPr>
            </a:p>
          </p:txBody>
        </p:sp>
        <p:sp>
          <p:nvSpPr>
            <p:cNvPr id="15" name="TextBox 9"/>
            <p:cNvSpPr txBox="1"/>
            <p:nvPr/>
          </p:nvSpPr>
          <p:spPr>
            <a:xfrm>
              <a:off x="2245415" y="1436447"/>
              <a:ext cx="5284418" cy="240275"/>
            </a:xfrm>
            <a:prstGeom prst="rect">
              <a:avLst/>
            </a:prstGeom>
          </p:spPr>
          <p:txBody>
            <a:bodyPr vert="horz" wrap="square" lIns="480000" tIns="0" rIns="0" bIns="0" anchor="ctr" anchorCtr="0">
              <a:normAutofit/>
            </a:bodyPr>
            <a:lstStyle/>
            <a:p>
              <a:pPr lvl="0" algn="ctr">
                <a:lnSpc>
                  <a:spcPct val="120000"/>
                </a:lnSpc>
                <a:defRPr/>
              </a:pPr>
              <a:endParaRPr kumimoji="0" lang="zh-CN" altLang="en-US" sz="1400" b="0" i="0" u="none" strike="noStrike" kern="0" cap="none" spc="0" normalizeH="0" baseline="0" noProof="0" dirty="0">
                <a:ln>
                  <a:noFill/>
                </a:ln>
                <a:effectLst/>
                <a:uLnTx/>
                <a:uFillTx/>
                <a:latin typeface="Arial" panose="020B0604020202020204"/>
                <a:ea typeface="微软雅黑" panose="020B0503020204020204" pitchFamily="34" charset="-122"/>
                <a:cs typeface="+mn-ea"/>
                <a:sym typeface="+mn-lt"/>
              </a:endParaRPr>
            </a:p>
          </p:txBody>
        </p:sp>
      </p:grpSp>
      <p:grpSp>
        <p:nvGrpSpPr>
          <p:cNvPr id="19" name="组合 18"/>
          <p:cNvGrpSpPr/>
          <p:nvPr/>
        </p:nvGrpSpPr>
        <p:grpSpPr>
          <a:xfrm>
            <a:off x="0" y="1649866"/>
            <a:ext cx="12169774" cy="2485879"/>
            <a:chOff x="170694" y="177982"/>
            <a:chExt cx="3824240" cy="781165"/>
          </a:xfrm>
        </p:grpSpPr>
        <p:sp>
          <p:nvSpPr>
            <p:cNvPr id="24" name="等腰三角形 23"/>
            <p:cNvSpPr/>
            <p:nvPr/>
          </p:nvSpPr>
          <p:spPr>
            <a:xfrm>
              <a:off x="1233863" y="177982"/>
              <a:ext cx="355284" cy="356514"/>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5" name="等腰三角形 24"/>
            <p:cNvSpPr/>
            <p:nvPr/>
          </p:nvSpPr>
          <p:spPr>
            <a:xfrm flipV="1">
              <a:off x="200258" y="602633"/>
              <a:ext cx="355284" cy="356514"/>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6" name="矩形 25"/>
            <p:cNvSpPr/>
            <p:nvPr/>
          </p:nvSpPr>
          <p:spPr>
            <a:xfrm>
              <a:off x="170694" y="261768"/>
              <a:ext cx="3824240" cy="6119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7" name="平行四边形 26"/>
            <p:cNvSpPr/>
            <p:nvPr/>
          </p:nvSpPr>
          <p:spPr>
            <a:xfrm>
              <a:off x="376965" y="178257"/>
              <a:ext cx="1036076" cy="779005"/>
            </a:xfrm>
            <a:prstGeom prst="parallelogram">
              <a:avLst>
                <a:gd name="adj" fmla="val 4820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8" name="文本框 6"/>
            <p:cNvSpPr txBox="1"/>
            <p:nvPr/>
          </p:nvSpPr>
          <p:spPr>
            <a:xfrm>
              <a:off x="702515" y="336377"/>
              <a:ext cx="569115" cy="446976"/>
            </a:xfrm>
            <a:prstGeom prst="rect">
              <a:avLst/>
            </a:prstGeom>
            <a:noFill/>
          </p:spPr>
          <p:txBody>
            <a:bodyPr wrap="square" lIns="68580" tIns="34290" rIns="68580" bIns="34290" rtlCol="0">
              <a:spAutoFit/>
              <a:scene3d>
                <a:camera prst="orthographicFront"/>
                <a:lightRig rig="threePt" dir="t"/>
              </a:scene3d>
              <a:sp3d extrusionH="57150">
                <a:bevelT w="57150" h="38100" prst="hardEdge"/>
              </a:sp3d>
            </a:bodyPr>
            <a:lstStyle/>
            <a:p>
              <a:r>
                <a:rPr lang="en-US" altLang="zh-CN" sz="8800" dirty="0" smtClean="0">
                  <a:solidFill>
                    <a:schemeClr val="bg1">
                      <a:lumMod val="95000"/>
                    </a:schemeClr>
                  </a:solidFill>
                  <a:latin typeface="Impact" panose="020B0806030902050204" pitchFamily="34" charset="0"/>
                </a:rPr>
                <a:t>03</a:t>
              </a:r>
              <a:endParaRPr lang="zh-CN" altLang="en-US" sz="8800" dirty="0">
                <a:solidFill>
                  <a:schemeClr val="bg1">
                    <a:lumMod val="95000"/>
                  </a:schemeClr>
                </a:solidFill>
                <a:latin typeface="Impact" panose="020B0806030902050204" pitchFamily="34" charset="0"/>
              </a:endParaRPr>
            </a:p>
          </p:txBody>
        </p:sp>
      </p:grpSp>
      <p:sp>
        <p:nvSpPr>
          <p:cNvPr id="30" name="矩形 29"/>
          <p:cNvSpPr/>
          <p:nvPr/>
        </p:nvSpPr>
        <p:spPr>
          <a:xfrm>
            <a:off x="3816423" y="2996952"/>
            <a:ext cx="7525048" cy="535531"/>
          </a:xfrm>
          <a:prstGeom prst="rect">
            <a:avLst/>
          </a:prstGeom>
        </p:spPr>
        <p:txBody>
          <a:bodyPr wrap="square">
            <a:spAutoFit/>
          </a:bodyPr>
          <a:lstStyle/>
          <a:p>
            <a:pPr>
              <a:lnSpc>
                <a:spcPct val="120000"/>
              </a:lnSpc>
              <a:defRPr/>
            </a:pPr>
            <a:r>
              <a:rPr lang="zh-CN" altLang="zh-CN" sz="2400" kern="0" dirty="0">
                <a:solidFill>
                  <a:srgbClr val="0081E2"/>
                </a:solidFill>
                <a:latin typeface="微软雅黑" panose="020B0503020204020204" pitchFamily="34" charset="-122"/>
                <a:ea typeface="微软雅黑" panose="020B0503020204020204" pitchFamily="34" charset="-122"/>
                <a:cs typeface="+mn-ea"/>
                <a:sym typeface="+mn-lt"/>
              </a:rPr>
              <a:t>智慧化园区服务平台</a:t>
            </a:r>
            <a:r>
              <a:rPr lang="en-US" altLang="zh-CN" sz="2400" kern="0" dirty="0">
                <a:solidFill>
                  <a:srgbClr val="0081E2"/>
                </a:solidFill>
                <a:latin typeface="微软雅黑" panose="020B0503020204020204" pitchFamily="34" charset="-122"/>
                <a:ea typeface="微软雅黑" panose="020B0503020204020204" pitchFamily="34" charset="-122"/>
                <a:cs typeface="+mn-ea"/>
                <a:sym typeface="+mn-lt"/>
              </a:rPr>
              <a:t> </a:t>
            </a:r>
            <a:r>
              <a:rPr lang="zh-CN" altLang="en-US" sz="2400" kern="0" dirty="0">
                <a:solidFill>
                  <a:srgbClr val="0081E2"/>
                </a:solidFill>
                <a:latin typeface="微软雅黑" panose="020B0503020204020204" pitchFamily="34" charset="-122"/>
                <a:ea typeface="微软雅黑" panose="020B0503020204020204" pitchFamily="34" charset="-122"/>
                <a:cs typeface="+mn-ea"/>
                <a:sym typeface="+mn-lt"/>
              </a:rPr>
              <a:t>运维数字化 服务平台化</a:t>
            </a:r>
            <a:endParaRPr lang="zh-CN" altLang="zh-CN" sz="2400" kern="0" dirty="0">
              <a:solidFill>
                <a:srgbClr val="0081E2"/>
              </a:solidFill>
              <a:latin typeface="微软雅黑" panose="020B0503020204020204" pitchFamily="34" charset="-122"/>
              <a:ea typeface="微软雅黑" panose="020B0503020204020204" pitchFamily="34" charset="-122"/>
              <a:cs typeface="+mn-ea"/>
              <a:sym typeface="+mn-lt"/>
            </a:endParaRPr>
          </a:p>
        </p:txBody>
      </p:sp>
      <p:sp>
        <p:nvSpPr>
          <p:cNvPr id="31" name="矩形 30"/>
          <p:cNvSpPr/>
          <p:nvPr/>
        </p:nvSpPr>
        <p:spPr>
          <a:xfrm>
            <a:off x="36196" y="4245218"/>
            <a:ext cx="1216977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微信图片_20220418112723"/>
          <p:cNvPicPr>
            <a:picLocks noChangeAspect="1"/>
          </p:cNvPicPr>
          <p:nvPr/>
        </p:nvPicPr>
        <p:blipFill>
          <a:blip r:embed="rId2" cstate="print"/>
          <a:stretch>
            <a:fillRect/>
          </a:stretch>
        </p:blipFill>
        <p:spPr>
          <a:xfrm>
            <a:off x="11885" y="4582372"/>
            <a:ext cx="4232907" cy="2304415"/>
          </a:xfrm>
          <a:prstGeom prst="rect">
            <a:avLst/>
          </a:prstGeom>
        </p:spPr>
      </p:pic>
      <p:pic>
        <p:nvPicPr>
          <p:cNvPr id="5" name="图片 4" descr="微信图片_20220418112721"/>
          <p:cNvPicPr>
            <a:picLocks noChangeAspect="1"/>
          </p:cNvPicPr>
          <p:nvPr/>
        </p:nvPicPr>
        <p:blipFill>
          <a:blip r:embed="rId3" cstate="print"/>
          <a:stretch>
            <a:fillRect/>
          </a:stretch>
        </p:blipFill>
        <p:spPr>
          <a:xfrm>
            <a:off x="4218665" y="4578608"/>
            <a:ext cx="4228438" cy="2307590"/>
          </a:xfrm>
          <a:prstGeom prst="rect">
            <a:avLst/>
          </a:prstGeom>
        </p:spPr>
      </p:pic>
      <p:pic>
        <p:nvPicPr>
          <p:cNvPr id="6" name="图片 5" descr="微信图片_20220418113002"/>
          <p:cNvPicPr>
            <a:picLocks noChangeAspect="1"/>
          </p:cNvPicPr>
          <p:nvPr/>
        </p:nvPicPr>
        <p:blipFill>
          <a:blip r:embed="rId4" cstate="print"/>
          <a:stretch>
            <a:fillRect/>
          </a:stretch>
        </p:blipFill>
        <p:spPr>
          <a:xfrm>
            <a:off x="8441799" y="4557666"/>
            <a:ext cx="3764172" cy="2346960"/>
          </a:xfrm>
          <a:prstGeom prst="rect">
            <a:avLst/>
          </a:prstGeom>
        </p:spPr>
      </p:pic>
      <p:sp>
        <p:nvSpPr>
          <p:cNvPr id="22" name="矩形 21"/>
          <p:cNvSpPr/>
          <p:nvPr/>
        </p:nvSpPr>
        <p:spPr>
          <a:xfrm>
            <a:off x="3619550" y="1892526"/>
            <a:ext cx="8677176" cy="1200329"/>
          </a:xfrm>
          <a:prstGeom prst="rect">
            <a:avLst/>
          </a:prstGeom>
        </p:spPr>
        <p:txBody>
          <a:bodyPr wrap="square">
            <a:spAutoFit/>
          </a:bodyPr>
          <a:lstStyle/>
          <a:p>
            <a:pPr>
              <a:lnSpc>
                <a:spcPct val="150000"/>
              </a:lnSpc>
              <a:spcBef>
                <a:spcPts val="1200"/>
              </a:spcBef>
            </a:pPr>
            <a:r>
              <a:rPr lang="zh-CN" altLang="en-US" sz="4800" b="1" dirty="0">
                <a:solidFill>
                  <a:srgbClr val="0068B7"/>
                </a:solidFill>
                <a:latin typeface="微软雅黑" panose="020B0503020204020204" pitchFamily="34" charset="-122"/>
                <a:ea typeface="微软雅黑" panose="020B0503020204020204" pitchFamily="34" charset="-122"/>
              </a:rPr>
              <a:t>北科建</a:t>
            </a:r>
            <a:r>
              <a:rPr lang="en-US" altLang="zh-CN" sz="4800" b="1" dirty="0">
                <a:solidFill>
                  <a:srgbClr val="0068B7"/>
                </a:solidFill>
                <a:latin typeface="微软雅黑" panose="020B0503020204020204" pitchFamily="34" charset="-122"/>
                <a:ea typeface="微软雅黑" panose="020B0503020204020204" pitchFamily="34" charset="-122"/>
              </a:rPr>
              <a:t>·</a:t>
            </a:r>
            <a:r>
              <a:rPr lang="zh-CN" altLang="en-US" sz="4800" b="1" dirty="0">
                <a:solidFill>
                  <a:srgbClr val="0068B7"/>
                </a:solidFill>
                <a:latin typeface="微软雅黑" panose="020B0503020204020204" pitchFamily="34" charset="-122"/>
                <a:ea typeface="微软雅黑" panose="020B0503020204020204" pitchFamily="34" charset="-122"/>
              </a:rPr>
              <a:t>北湖科技</a:t>
            </a:r>
            <a:r>
              <a:rPr lang="zh-CN" altLang="en-US" sz="4800" b="1" dirty="0" smtClean="0">
                <a:solidFill>
                  <a:srgbClr val="0068B7"/>
                </a:solidFill>
                <a:latin typeface="微软雅黑" panose="020B0503020204020204" pitchFamily="34" charset="-122"/>
                <a:ea typeface="微软雅黑" panose="020B0503020204020204" pitchFamily="34" charset="-122"/>
              </a:rPr>
              <a:t>园客户服务</a:t>
            </a:r>
            <a:endParaRPr lang="zh-CN" altLang="en-US" sz="4800" b="1" dirty="0">
              <a:solidFill>
                <a:srgbClr val="0068B7"/>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2015年开始照片\201905.18年北科建修过实景图\DSC_0236.jpg"/>
          <p:cNvPicPr>
            <a:picLocks noChangeAspect="1" noChangeArrowheads="1"/>
          </p:cNvPicPr>
          <p:nvPr/>
        </p:nvPicPr>
        <p:blipFill rotWithShape="1">
          <a:blip r:embed="rId5" cstate="print"/>
          <a:srcRect l="50864" r="22311"/>
          <a:stretch>
            <a:fillRect/>
          </a:stretch>
        </p:blipFill>
        <p:spPr bwMode="auto">
          <a:xfrm>
            <a:off x="4441" y="0"/>
            <a:ext cx="3272133" cy="6858001"/>
          </a:xfrm>
          <a:prstGeom prst="rect">
            <a:avLst/>
          </a:prstGeom>
          <a:noFill/>
        </p:spPr>
      </p:pic>
      <p:cxnSp>
        <p:nvCxnSpPr>
          <p:cNvPr id="54" name="直接连接符 53"/>
          <p:cNvCxnSpPr/>
          <p:nvPr/>
        </p:nvCxnSpPr>
        <p:spPr bwMode="auto">
          <a:xfrm>
            <a:off x="3665204" y="1436515"/>
            <a:ext cx="24877" cy="4658944"/>
          </a:xfrm>
          <a:prstGeom prst="line">
            <a:avLst/>
          </a:prstGeom>
          <a:ln w="28575">
            <a:gradFill>
              <a:gsLst>
                <a:gs pos="0">
                  <a:srgbClr val="0068B7"/>
                </a:gs>
                <a:gs pos="50000">
                  <a:schemeClr val="accent1">
                    <a:tint val="44500"/>
                    <a:satMod val="160000"/>
                  </a:schemeClr>
                </a:gs>
                <a:gs pos="100000">
                  <a:srgbClr val="F39800"/>
                </a:gs>
              </a:gsLst>
              <a:lin ang="5400000" scaled="0"/>
            </a:gra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55" name="MH_Others_1"/>
          <p:cNvSpPr/>
          <p:nvPr>
            <p:custDataLst>
              <p:tags r:id="rId1"/>
            </p:custDataLst>
          </p:nvPr>
        </p:nvSpPr>
        <p:spPr>
          <a:xfrm>
            <a:off x="1404537" y="848944"/>
            <a:ext cx="1800030" cy="563832"/>
          </a:xfrm>
          <a:prstGeom prst="rect">
            <a:avLst/>
          </a:prstGeom>
          <a:noFill/>
        </p:spPr>
        <p:txBody>
          <a:bodyPr wrap="square" lIns="0" tIns="0" rIns="0" bIns="0" anchor="ctr" anchorCtr="0">
            <a:noAutofit/>
          </a:bodyPr>
          <a:lstStyle/>
          <a:p>
            <a:pPr algn="ctr" fontAlgn="base">
              <a:spcBef>
                <a:spcPct val="0"/>
              </a:spcBef>
              <a:spcAft>
                <a:spcPct val="0"/>
              </a:spcAft>
              <a:defRPr/>
            </a:pPr>
            <a:r>
              <a:rPr kumimoji="1" lang="zh-CN" altLang="en-US" sz="6000" b="1" dirty="0">
                <a:solidFill>
                  <a:srgbClr val="0068B7"/>
                </a:solidFill>
                <a:latin typeface="微软雅黑" panose="020B0503020204020204" pitchFamily="34" charset="-122"/>
                <a:ea typeface="微软雅黑" panose="020B0503020204020204" pitchFamily="34" charset="-122"/>
                <a:cs typeface="+mn-ea"/>
                <a:sym typeface="+mn-lt"/>
              </a:rPr>
              <a:t>目 录</a:t>
            </a:r>
          </a:p>
        </p:txBody>
      </p:sp>
      <p:sp>
        <p:nvSpPr>
          <p:cNvPr id="72" name="矩形 71"/>
          <p:cNvSpPr/>
          <p:nvPr/>
        </p:nvSpPr>
        <p:spPr>
          <a:xfrm>
            <a:off x="5508823" y="1964379"/>
            <a:ext cx="6593205" cy="1722120"/>
          </a:xfrm>
          <a:prstGeom prst="rect">
            <a:avLst/>
          </a:prstGeom>
          <a:noFill/>
        </p:spPr>
        <p:txBody>
          <a:bodyPr wrap="square" rtlCol="0">
            <a:spAutoFit/>
          </a:bodyPr>
          <a:lstStyle/>
          <a:p>
            <a:pPr>
              <a:lnSpc>
                <a:spcPct val="150000"/>
              </a:lnSpc>
              <a:spcBef>
                <a:spcPts val="1200"/>
              </a:spcBef>
            </a:pPr>
            <a:endParaRPr lang="zh-CN" sz="3200" b="1" dirty="0">
              <a:solidFill>
                <a:srgbClr val="0068B7"/>
              </a:solidFill>
              <a:latin typeface="微软雅黑" panose="020B0503020204020204" pitchFamily="34" charset="-122"/>
              <a:ea typeface="微软雅黑" panose="020B0503020204020204" pitchFamily="34" charset="-122"/>
              <a:sym typeface="+mn-ea"/>
            </a:endParaRPr>
          </a:p>
          <a:p>
            <a:pPr>
              <a:lnSpc>
                <a:spcPct val="150000"/>
              </a:lnSpc>
              <a:spcBef>
                <a:spcPts val="1200"/>
              </a:spcBef>
            </a:pPr>
            <a:endParaRPr lang="zh-CN" sz="3200" b="1" dirty="0">
              <a:solidFill>
                <a:srgbClr val="0068B7"/>
              </a:solidFill>
              <a:latin typeface="微软雅黑" panose="020B0503020204020204" pitchFamily="34" charset="-122"/>
              <a:ea typeface="微软雅黑" panose="020B0503020204020204" pitchFamily="34" charset="-122"/>
              <a:sym typeface="+mn-ea"/>
            </a:endParaRPr>
          </a:p>
        </p:txBody>
      </p:sp>
      <p:sp>
        <p:nvSpPr>
          <p:cNvPr id="73" name="文本框 72"/>
          <p:cNvSpPr txBox="1"/>
          <p:nvPr>
            <p:custDataLst>
              <p:tags r:id="rId2"/>
            </p:custDataLst>
          </p:nvPr>
        </p:nvSpPr>
        <p:spPr>
          <a:xfrm>
            <a:off x="5475796" y="2118990"/>
            <a:ext cx="6626232" cy="830997"/>
          </a:xfrm>
          <a:prstGeom prst="rect">
            <a:avLst/>
          </a:prstGeom>
          <a:noFill/>
        </p:spPr>
        <p:txBody>
          <a:bodyPr wrap="square" rtlCol="0">
            <a:spAutoFit/>
          </a:bodyPr>
          <a:lstStyle/>
          <a:p>
            <a:pPr>
              <a:lnSpc>
                <a:spcPct val="150000"/>
              </a:lnSpc>
              <a:spcBef>
                <a:spcPts val="1200"/>
              </a:spcBef>
            </a:pPr>
            <a:r>
              <a:rPr lang="zh-CN" altLang="en-US" sz="3200" b="1" u="sng" dirty="0">
                <a:solidFill>
                  <a:srgbClr val="0068B7"/>
                </a:solidFill>
                <a:latin typeface="微软雅黑" panose="020B0503020204020204" pitchFamily="34" charset="-122"/>
                <a:ea typeface="微软雅黑" panose="020B0503020204020204" pitchFamily="34" charset="-122"/>
              </a:rPr>
              <a:t>北科</a:t>
            </a:r>
            <a:r>
              <a:rPr lang="zh-CN" altLang="en-US" sz="3200" b="1" u="sng" dirty="0" smtClean="0">
                <a:solidFill>
                  <a:srgbClr val="0068B7"/>
                </a:solidFill>
                <a:latin typeface="微软雅黑" panose="020B0503020204020204" pitchFamily="34" charset="-122"/>
                <a:ea typeface="微软雅黑" panose="020B0503020204020204" pitchFamily="34" charset="-122"/>
              </a:rPr>
              <a:t>建</a:t>
            </a:r>
            <a:r>
              <a:rPr lang="en-US" altLang="zh-CN" sz="3200" b="1" u="sng" dirty="0" smtClean="0">
                <a:solidFill>
                  <a:srgbClr val="0068B7"/>
                </a:solidFill>
                <a:latin typeface="微软雅黑" panose="020B0503020204020204" pitchFamily="34" charset="-122"/>
                <a:ea typeface="微软雅黑" panose="020B0503020204020204" pitchFamily="34" charset="-122"/>
              </a:rPr>
              <a:t>·</a:t>
            </a:r>
            <a:r>
              <a:rPr lang="zh-CN" altLang="en-US" sz="3200" b="1" u="sng" dirty="0" smtClean="0">
                <a:solidFill>
                  <a:srgbClr val="0068B7"/>
                </a:solidFill>
                <a:latin typeface="微软雅黑" panose="020B0503020204020204" pitchFamily="34" charset="-122"/>
                <a:ea typeface="微软雅黑" panose="020B0503020204020204" pitchFamily="34" charset="-122"/>
              </a:rPr>
              <a:t>北湖</a:t>
            </a:r>
            <a:r>
              <a:rPr lang="zh-CN" altLang="en-US" sz="3200" b="1" u="sng" dirty="0">
                <a:solidFill>
                  <a:srgbClr val="0068B7"/>
                </a:solidFill>
                <a:latin typeface="微软雅黑" panose="020B0503020204020204" pitchFamily="34" charset="-122"/>
                <a:ea typeface="微软雅黑" panose="020B0503020204020204" pitchFamily="34" charset="-122"/>
              </a:rPr>
              <a:t>科技</a:t>
            </a:r>
            <a:r>
              <a:rPr lang="zh-CN" altLang="en-US" sz="3200" b="1" u="sng" dirty="0" smtClean="0">
                <a:solidFill>
                  <a:srgbClr val="0068B7"/>
                </a:solidFill>
                <a:latin typeface="微软雅黑" panose="020B0503020204020204" pitchFamily="34" charset="-122"/>
                <a:ea typeface="微软雅黑" panose="020B0503020204020204" pitchFamily="34" charset="-122"/>
              </a:rPr>
              <a:t>园简介</a:t>
            </a:r>
            <a:endParaRPr lang="zh-CN" altLang="en-US" sz="3200" b="1" u="sng" dirty="0">
              <a:solidFill>
                <a:srgbClr val="0068B7"/>
              </a:solidFill>
              <a:latin typeface="微软雅黑" panose="020B0503020204020204" pitchFamily="34" charset="-122"/>
              <a:ea typeface="微软雅黑" panose="020B0503020204020204" pitchFamily="34" charset="-122"/>
            </a:endParaRPr>
          </a:p>
        </p:txBody>
      </p:sp>
      <p:sp>
        <p:nvSpPr>
          <p:cNvPr id="78" name="矩形 77"/>
          <p:cNvSpPr/>
          <p:nvPr/>
        </p:nvSpPr>
        <p:spPr>
          <a:xfrm>
            <a:off x="5508823" y="3935353"/>
            <a:ext cx="6085205" cy="830997"/>
          </a:xfrm>
          <a:prstGeom prst="rect">
            <a:avLst/>
          </a:prstGeom>
          <a:noFill/>
        </p:spPr>
        <p:txBody>
          <a:bodyPr wrap="square" rtlCol="0">
            <a:spAutoFit/>
          </a:bodyPr>
          <a:lstStyle/>
          <a:p>
            <a:pPr>
              <a:lnSpc>
                <a:spcPct val="150000"/>
              </a:lnSpc>
              <a:spcBef>
                <a:spcPts val="1200"/>
              </a:spcBef>
            </a:pPr>
            <a:r>
              <a:rPr lang="zh-CN" altLang="en-US" sz="3200" b="1" u="sng" dirty="0">
                <a:solidFill>
                  <a:srgbClr val="0068B7"/>
                </a:solidFill>
                <a:latin typeface="微软雅黑" panose="020B0503020204020204" pitchFamily="34" charset="-122"/>
                <a:ea typeface="微软雅黑" panose="020B0503020204020204" pitchFamily="34" charset="-122"/>
              </a:rPr>
              <a:t>北科</a:t>
            </a:r>
            <a:r>
              <a:rPr lang="zh-CN" altLang="en-US" sz="3200" b="1" u="sng" dirty="0" smtClean="0">
                <a:solidFill>
                  <a:srgbClr val="0068B7"/>
                </a:solidFill>
                <a:latin typeface="微软雅黑" panose="020B0503020204020204" pitchFamily="34" charset="-122"/>
                <a:ea typeface="微软雅黑" panose="020B0503020204020204" pitchFamily="34" charset="-122"/>
              </a:rPr>
              <a:t>建</a:t>
            </a:r>
            <a:r>
              <a:rPr lang="en-US" altLang="zh-CN" sz="3200" b="1" u="sng" dirty="0" smtClean="0">
                <a:solidFill>
                  <a:srgbClr val="0068B7"/>
                </a:solidFill>
                <a:latin typeface="微软雅黑" panose="020B0503020204020204" pitchFamily="34" charset="-122"/>
                <a:ea typeface="微软雅黑" panose="020B0503020204020204" pitchFamily="34" charset="-122"/>
              </a:rPr>
              <a:t>·</a:t>
            </a:r>
            <a:r>
              <a:rPr lang="zh-CN" altLang="en-US" sz="3200" b="1" u="sng" dirty="0" smtClean="0">
                <a:solidFill>
                  <a:srgbClr val="0068B7"/>
                </a:solidFill>
                <a:latin typeface="微软雅黑" panose="020B0503020204020204" pitchFamily="34" charset="-122"/>
                <a:ea typeface="微软雅黑" panose="020B0503020204020204" pitchFamily="34" charset="-122"/>
              </a:rPr>
              <a:t>北湖</a:t>
            </a:r>
            <a:r>
              <a:rPr lang="zh-CN" altLang="en-US" sz="3200" b="1" u="sng" dirty="0">
                <a:solidFill>
                  <a:srgbClr val="0068B7"/>
                </a:solidFill>
                <a:latin typeface="微软雅黑" panose="020B0503020204020204" pitchFamily="34" charset="-122"/>
                <a:ea typeface="微软雅黑" panose="020B0503020204020204" pitchFamily="34" charset="-122"/>
              </a:rPr>
              <a:t>科技</a:t>
            </a:r>
            <a:r>
              <a:rPr lang="zh-CN" altLang="en-US" sz="3200" b="1" u="sng" dirty="0" smtClean="0">
                <a:solidFill>
                  <a:srgbClr val="0068B7"/>
                </a:solidFill>
                <a:latin typeface="微软雅黑" panose="020B0503020204020204" pitchFamily="34" charset="-122"/>
                <a:ea typeface="微软雅黑" panose="020B0503020204020204" pitchFamily="34" charset="-122"/>
              </a:rPr>
              <a:t>园</a:t>
            </a:r>
            <a:r>
              <a:rPr lang="zh-CN" altLang="en-US" sz="3200" b="1" u="sng" dirty="0">
                <a:solidFill>
                  <a:srgbClr val="0068B7"/>
                </a:solidFill>
                <a:latin typeface="微软雅黑" panose="020B0503020204020204" pitchFamily="34" charset="-122"/>
                <a:ea typeface="微软雅黑" panose="020B0503020204020204" pitchFamily="34" charset="-122"/>
              </a:rPr>
              <a:t>客户服务</a:t>
            </a:r>
          </a:p>
        </p:txBody>
      </p:sp>
      <p:sp>
        <p:nvSpPr>
          <p:cNvPr id="26" name="矩形 25"/>
          <p:cNvSpPr/>
          <p:nvPr/>
        </p:nvSpPr>
        <p:spPr>
          <a:xfrm>
            <a:off x="5475796" y="4844579"/>
            <a:ext cx="6085205" cy="830997"/>
          </a:xfrm>
          <a:prstGeom prst="rect">
            <a:avLst/>
          </a:prstGeom>
          <a:noFill/>
        </p:spPr>
        <p:txBody>
          <a:bodyPr wrap="square" rtlCol="0">
            <a:spAutoFit/>
          </a:bodyPr>
          <a:lstStyle/>
          <a:p>
            <a:pPr>
              <a:lnSpc>
                <a:spcPct val="150000"/>
              </a:lnSpc>
              <a:spcBef>
                <a:spcPts val="1200"/>
              </a:spcBef>
            </a:pPr>
            <a:r>
              <a:rPr lang="zh-CN" altLang="en-US" sz="3200" b="1" u="sng" dirty="0">
                <a:solidFill>
                  <a:srgbClr val="0068B7"/>
                </a:solidFill>
                <a:latin typeface="微软雅黑" panose="020B0503020204020204" pitchFamily="34" charset="-122"/>
                <a:ea typeface="微软雅黑" panose="020B0503020204020204" pitchFamily="34" charset="-122"/>
              </a:rPr>
              <a:t>北科</a:t>
            </a:r>
            <a:r>
              <a:rPr lang="zh-CN" altLang="en-US" sz="3200" b="1" u="sng" dirty="0" smtClean="0">
                <a:solidFill>
                  <a:srgbClr val="0068B7"/>
                </a:solidFill>
                <a:latin typeface="微软雅黑" panose="020B0503020204020204" pitchFamily="34" charset="-122"/>
                <a:ea typeface="微软雅黑" panose="020B0503020204020204" pitchFamily="34" charset="-122"/>
              </a:rPr>
              <a:t>建</a:t>
            </a:r>
            <a:r>
              <a:rPr lang="en-US" altLang="zh-CN" sz="3200" b="1" u="sng" dirty="0" smtClean="0">
                <a:solidFill>
                  <a:srgbClr val="0068B7"/>
                </a:solidFill>
                <a:latin typeface="微软雅黑" panose="020B0503020204020204" pitchFamily="34" charset="-122"/>
                <a:ea typeface="微软雅黑" panose="020B0503020204020204" pitchFamily="34" charset="-122"/>
              </a:rPr>
              <a:t>·</a:t>
            </a:r>
            <a:r>
              <a:rPr lang="zh-CN" altLang="en-US" sz="3200" b="1" u="sng" dirty="0" smtClean="0">
                <a:solidFill>
                  <a:srgbClr val="0068B7"/>
                </a:solidFill>
                <a:latin typeface="微软雅黑" panose="020B0503020204020204" pitchFamily="34" charset="-122"/>
                <a:ea typeface="微软雅黑" panose="020B0503020204020204" pitchFamily="34" charset="-122"/>
              </a:rPr>
              <a:t>北湖</a:t>
            </a:r>
            <a:r>
              <a:rPr lang="zh-CN" altLang="en-US" sz="3200" b="1" u="sng" dirty="0">
                <a:solidFill>
                  <a:srgbClr val="0068B7"/>
                </a:solidFill>
                <a:latin typeface="微软雅黑" panose="020B0503020204020204" pitchFamily="34" charset="-122"/>
                <a:ea typeface="微软雅黑" panose="020B0503020204020204" pitchFamily="34" charset="-122"/>
              </a:rPr>
              <a:t>科技园发展预期</a:t>
            </a:r>
          </a:p>
        </p:txBody>
      </p:sp>
      <p:grpSp>
        <p:nvGrpSpPr>
          <p:cNvPr id="3" name="组合 2"/>
          <p:cNvGrpSpPr/>
          <p:nvPr/>
        </p:nvGrpSpPr>
        <p:grpSpPr>
          <a:xfrm>
            <a:off x="4386128" y="2190165"/>
            <a:ext cx="685284" cy="652742"/>
            <a:chOff x="4386128" y="2190165"/>
            <a:chExt cx="685284" cy="652742"/>
          </a:xfrm>
        </p:grpSpPr>
        <p:sp>
          <p:nvSpPr>
            <p:cNvPr id="62" name="椭圆 61"/>
            <p:cNvSpPr>
              <a:spLocks noChangeAspect="1"/>
            </p:cNvSpPr>
            <p:nvPr/>
          </p:nvSpPr>
          <p:spPr bwMode="auto">
            <a:xfrm>
              <a:off x="4386128" y="2190165"/>
              <a:ext cx="685284" cy="652742"/>
            </a:xfrm>
            <a:prstGeom prst="ellipse">
              <a:avLst/>
            </a:prstGeom>
            <a:solidFill>
              <a:srgbClr val="F8931F"/>
            </a:solidFill>
            <a:ln w="9525"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defTabSz="1088390"/>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4435753" y="2224149"/>
              <a:ext cx="595035" cy="584775"/>
            </a:xfrm>
            <a:prstGeom prst="rect">
              <a:avLst/>
            </a:prstGeom>
          </p:spPr>
          <p:txBody>
            <a:bodyPr wrap="none">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一</a:t>
              </a:r>
              <a:endParaRPr lang="zh-CN" altLang="en-US" sz="3200" dirty="0">
                <a:solidFill>
                  <a:schemeClr val="bg1"/>
                </a:solidFill>
              </a:endParaRPr>
            </a:p>
          </p:txBody>
        </p:sp>
      </p:grpSp>
      <p:grpSp>
        <p:nvGrpSpPr>
          <p:cNvPr id="21" name="组合 20"/>
          <p:cNvGrpSpPr/>
          <p:nvPr/>
        </p:nvGrpSpPr>
        <p:grpSpPr>
          <a:xfrm>
            <a:off x="4386128" y="3104679"/>
            <a:ext cx="685284" cy="652742"/>
            <a:chOff x="4386128" y="2190165"/>
            <a:chExt cx="685284" cy="652742"/>
          </a:xfrm>
        </p:grpSpPr>
        <p:sp>
          <p:nvSpPr>
            <p:cNvPr id="22" name="椭圆 21"/>
            <p:cNvSpPr>
              <a:spLocks noChangeAspect="1"/>
            </p:cNvSpPr>
            <p:nvPr/>
          </p:nvSpPr>
          <p:spPr bwMode="auto">
            <a:xfrm>
              <a:off x="4386128" y="2190165"/>
              <a:ext cx="685284" cy="652742"/>
            </a:xfrm>
            <a:prstGeom prst="ellipse">
              <a:avLst/>
            </a:prstGeom>
            <a:solidFill>
              <a:srgbClr val="F8931F"/>
            </a:solidFill>
            <a:ln w="9525"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defTabSz="1088390"/>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4435753" y="2224149"/>
              <a:ext cx="595035" cy="584775"/>
            </a:xfrm>
            <a:prstGeom prst="rect">
              <a:avLst/>
            </a:prstGeom>
          </p:spPr>
          <p:txBody>
            <a:bodyPr wrap="non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二</a:t>
              </a:r>
              <a:endParaRPr lang="zh-CN" altLang="en-US" sz="3200" dirty="0">
                <a:solidFill>
                  <a:schemeClr val="bg1"/>
                </a:solidFill>
              </a:endParaRPr>
            </a:p>
          </p:txBody>
        </p:sp>
      </p:grpSp>
      <p:grpSp>
        <p:nvGrpSpPr>
          <p:cNvPr id="27" name="组合 26"/>
          <p:cNvGrpSpPr/>
          <p:nvPr/>
        </p:nvGrpSpPr>
        <p:grpSpPr>
          <a:xfrm>
            <a:off x="4386128" y="4019193"/>
            <a:ext cx="685284" cy="652742"/>
            <a:chOff x="4386128" y="2190165"/>
            <a:chExt cx="685284" cy="652742"/>
          </a:xfrm>
        </p:grpSpPr>
        <p:sp>
          <p:nvSpPr>
            <p:cNvPr id="28" name="椭圆 27"/>
            <p:cNvSpPr>
              <a:spLocks noChangeAspect="1"/>
            </p:cNvSpPr>
            <p:nvPr/>
          </p:nvSpPr>
          <p:spPr bwMode="auto">
            <a:xfrm>
              <a:off x="4386128" y="2190165"/>
              <a:ext cx="685284" cy="652742"/>
            </a:xfrm>
            <a:prstGeom prst="ellipse">
              <a:avLst/>
            </a:prstGeom>
            <a:solidFill>
              <a:srgbClr val="F8931F"/>
            </a:solidFill>
            <a:ln w="9525"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defTabSz="1088390"/>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4435753" y="2224149"/>
              <a:ext cx="595035" cy="584775"/>
            </a:xfrm>
            <a:prstGeom prst="rect">
              <a:avLst/>
            </a:prstGeom>
          </p:spPr>
          <p:txBody>
            <a:bodyPr wrap="non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三</a:t>
              </a:r>
              <a:endParaRPr lang="zh-CN" altLang="en-US" sz="3200" dirty="0">
                <a:solidFill>
                  <a:schemeClr val="bg1"/>
                </a:solidFill>
              </a:endParaRPr>
            </a:p>
          </p:txBody>
        </p:sp>
      </p:grpSp>
      <p:grpSp>
        <p:nvGrpSpPr>
          <p:cNvPr id="30" name="组合 29"/>
          <p:cNvGrpSpPr/>
          <p:nvPr/>
        </p:nvGrpSpPr>
        <p:grpSpPr>
          <a:xfrm>
            <a:off x="4386128" y="4933707"/>
            <a:ext cx="685284" cy="652742"/>
            <a:chOff x="4386128" y="2190165"/>
            <a:chExt cx="685284" cy="652742"/>
          </a:xfrm>
        </p:grpSpPr>
        <p:sp>
          <p:nvSpPr>
            <p:cNvPr id="31" name="椭圆 30"/>
            <p:cNvSpPr>
              <a:spLocks noChangeAspect="1"/>
            </p:cNvSpPr>
            <p:nvPr/>
          </p:nvSpPr>
          <p:spPr bwMode="auto">
            <a:xfrm>
              <a:off x="4386128" y="2190165"/>
              <a:ext cx="685284" cy="652742"/>
            </a:xfrm>
            <a:prstGeom prst="ellipse">
              <a:avLst/>
            </a:prstGeom>
            <a:solidFill>
              <a:srgbClr val="F8931F"/>
            </a:solidFill>
            <a:ln w="9525"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defTabSz="1088390"/>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32" name="矩形 31"/>
            <p:cNvSpPr/>
            <p:nvPr/>
          </p:nvSpPr>
          <p:spPr>
            <a:xfrm>
              <a:off x="4435753" y="2224149"/>
              <a:ext cx="595035" cy="584775"/>
            </a:xfrm>
            <a:prstGeom prst="rect">
              <a:avLst/>
            </a:prstGeom>
          </p:spPr>
          <p:txBody>
            <a:bodyPr wrap="non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四</a:t>
              </a:r>
              <a:endParaRPr lang="zh-CN" altLang="en-US" sz="3200" dirty="0">
                <a:solidFill>
                  <a:schemeClr val="bg1"/>
                </a:solidFill>
              </a:endParaRPr>
            </a:p>
          </p:txBody>
        </p:sp>
      </p:grpSp>
      <p:sp>
        <p:nvSpPr>
          <p:cNvPr id="33" name="文本框 32"/>
          <p:cNvSpPr txBox="1"/>
          <p:nvPr>
            <p:custDataLst>
              <p:tags r:id="rId3"/>
            </p:custDataLst>
          </p:nvPr>
        </p:nvSpPr>
        <p:spPr>
          <a:xfrm>
            <a:off x="5475796" y="3010113"/>
            <a:ext cx="6626232" cy="830997"/>
          </a:xfrm>
          <a:prstGeom prst="rect">
            <a:avLst/>
          </a:prstGeom>
          <a:noFill/>
        </p:spPr>
        <p:txBody>
          <a:bodyPr wrap="square" rtlCol="0">
            <a:spAutoFit/>
          </a:bodyPr>
          <a:lstStyle/>
          <a:p>
            <a:pPr>
              <a:lnSpc>
                <a:spcPct val="150000"/>
              </a:lnSpc>
              <a:spcBef>
                <a:spcPts val="1200"/>
              </a:spcBef>
            </a:pPr>
            <a:r>
              <a:rPr lang="zh-CN" altLang="en-US" sz="3200" b="1" u="sng" dirty="0">
                <a:solidFill>
                  <a:srgbClr val="0068B7"/>
                </a:solidFill>
                <a:latin typeface="微软雅黑" panose="020B0503020204020204" pitchFamily="34" charset="-122"/>
                <a:ea typeface="微软雅黑" panose="020B0503020204020204" pitchFamily="34" charset="-122"/>
              </a:rPr>
              <a:t>北科</a:t>
            </a:r>
            <a:r>
              <a:rPr lang="zh-CN" altLang="en-US" sz="3200" b="1" u="sng" dirty="0" smtClean="0">
                <a:solidFill>
                  <a:srgbClr val="0068B7"/>
                </a:solidFill>
                <a:latin typeface="微软雅黑" panose="020B0503020204020204" pitchFamily="34" charset="-122"/>
                <a:ea typeface="微软雅黑" panose="020B0503020204020204" pitchFamily="34" charset="-122"/>
              </a:rPr>
              <a:t>建</a:t>
            </a:r>
            <a:r>
              <a:rPr lang="en-US" altLang="zh-CN" sz="3200" b="1" u="sng" dirty="0" smtClean="0">
                <a:solidFill>
                  <a:srgbClr val="0068B7"/>
                </a:solidFill>
                <a:latin typeface="微软雅黑" panose="020B0503020204020204" pitchFamily="34" charset="-122"/>
                <a:ea typeface="微软雅黑" panose="020B0503020204020204" pitchFamily="34" charset="-122"/>
              </a:rPr>
              <a:t>·</a:t>
            </a:r>
            <a:r>
              <a:rPr lang="zh-CN" altLang="en-US" sz="3200" b="1" u="sng" dirty="0" smtClean="0">
                <a:solidFill>
                  <a:srgbClr val="0068B7"/>
                </a:solidFill>
                <a:latin typeface="微软雅黑" panose="020B0503020204020204" pitchFamily="34" charset="-122"/>
                <a:ea typeface="微软雅黑" panose="020B0503020204020204" pitchFamily="34" charset="-122"/>
              </a:rPr>
              <a:t>北湖</a:t>
            </a:r>
            <a:r>
              <a:rPr lang="zh-CN" altLang="en-US" sz="3200" b="1" u="sng" dirty="0">
                <a:solidFill>
                  <a:srgbClr val="0068B7"/>
                </a:solidFill>
                <a:latin typeface="微软雅黑" panose="020B0503020204020204" pitchFamily="34" charset="-122"/>
                <a:ea typeface="微软雅黑" panose="020B0503020204020204" pitchFamily="34" charset="-122"/>
              </a:rPr>
              <a:t>科技园产业</a:t>
            </a:r>
            <a:r>
              <a:rPr lang="zh-CN" altLang="en-US" sz="3200" b="1" u="sng" dirty="0" smtClean="0">
                <a:solidFill>
                  <a:srgbClr val="0068B7"/>
                </a:solidFill>
                <a:latin typeface="微软雅黑" panose="020B0503020204020204" pitchFamily="34" charset="-122"/>
                <a:ea typeface="微软雅黑" panose="020B0503020204020204" pitchFamily="34" charset="-122"/>
              </a:rPr>
              <a:t>服务</a:t>
            </a:r>
            <a:endParaRPr lang="zh-CN" altLang="en-US" sz="3200" b="1" u="sng" dirty="0">
              <a:solidFill>
                <a:srgbClr val="0068B7"/>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2"/>
          <p:cNvSpPr txBox="1"/>
          <p:nvPr/>
        </p:nvSpPr>
        <p:spPr>
          <a:xfrm>
            <a:off x="1476375" y="137688"/>
            <a:ext cx="9145016"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3.1</a:t>
            </a:r>
            <a:r>
              <a:rPr lang="zh-CN" altLang="en-US" sz="3200" b="1" dirty="0">
                <a:solidFill>
                  <a:srgbClr val="0070C0"/>
                </a:solidFill>
                <a:latin typeface="微软雅黑" panose="020B0503020204020204" pitchFamily="34" charset="-122"/>
                <a:ea typeface="微软雅黑" panose="020B0503020204020204" pitchFamily="34" charset="-122"/>
              </a:rPr>
              <a:t>“114</a:t>
            </a:r>
            <a:r>
              <a:rPr lang="en-US" altLang="zh-CN" sz="3200" b="1" dirty="0">
                <a:solidFill>
                  <a:srgbClr val="0070C0"/>
                </a:solidFill>
                <a:latin typeface="微软雅黑" panose="020B0503020204020204" pitchFamily="34" charset="-122"/>
                <a:ea typeface="微软雅黑" panose="020B0503020204020204" pitchFamily="34" charset="-122"/>
              </a:rPr>
              <a:t>4</a:t>
            </a:r>
            <a:r>
              <a:rPr lang="zh-CN" altLang="en-US" sz="3200" b="1" dirty="0">
                <a:solidFill>
                  <a:srgbClr val="0070C0"/>
                </a:solidFill>
                <a:latin typeface="微软雅黑" panose="020B0503020204020204" pitchFamily="34" charset="-122"/>
                <a:ea typeface="微软雅黑" panose="020B0503020204020204" pitchFamily="34" charset="-122"/>
              </a:rPr>
              <a:t>8”客服体系</a:t>
            </a:r>
          </a:p>
        </p:txBody>
      </p:sp>
      <p:grpSp>
        <p:nvGrpSpPr>
          <p:cNvPr id="2" name="组合 75"/>
          <p:cNvGrpSpPr/>
          <p:nvPr/>
        </p:nvGrpSpPr>
        <p:grpSpPr>
          <a:xfrm>
            <a:off x="1" y="260648"/>
            <a:ext cx="1403584" cy="387627"/>
            <a:chOff x="0" y="188640"/>
            <a:chExt cx="1664323" cy="459635"/>
          </a:xfrm>
        </p:grpSpPr>
        <p:sp>
          <p:nvSpPr>
            <p:cNvPr id="71" name="五边形 7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燕尾形 7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3" name="燕尾形 7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74" name="直接连接符 73"/>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19465" name="Freeform 9"/>
          <p:cNvSpPr/>
          <p:nvPr>
            <p:custDataLst>
              <p:tags r:id="rId1"/>
            </p:custDataLst>
          </p:nvPr>
        </p:nvSpPr>
        <p:spPr bwMode="auto">
          <a:xfrm rot="21252758">
            <a:off x="4414640" y="1707990"/>
            <a:ext cx="1502075" cy="1728802"/>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1D6DC2"/>
          </a:solidFill>
          <a:ln w="6350">
            <a:noFill/>
          </a:ln>
        </p:spPr>
        <p:txBody>
          <a:bodyPr lIns="121689" tIns="60844" rIns="121689" bIns="60844"/>
          <a:lstStyle/>
          <a:p>
            <a:pPr>
              <a:lnSpc>
                <a:spcPct val="120000"/>
              </a:lnSpc>
            </a:pPr>
            <a:endParaRPr lang="zh-CN" altLang="en-US" sz="1685">
              <a:latin typeface="微软雅黑" panose="020B0503020204020204" pitchFamily="34" charset="-122"/>
              <a:ea typeface="微软雅黑" panose="020B0503020204020204" pitchFamily="34" charset="-122"/>
              <a:sym typeface="Arial" panose="020B0604020202020204" pitchFamily="34" charset="0"/>
            </a:endParaRPr>
          </a:p>
        </p:txBody>
      </p:sp>
      <p:sp>
        <p:nvSpPr>
          <p:cNvPr id="19482" name="Freeform 26"/>
          <p:cNvSpPr>
            <a:spLocks noEditPoints="1"/>
          </p:cNvSpPr>
          <p:nvPr>
            <p:custDataLst>
              <p:tags r:id="rId2"/>
            </p:custDataLst>
          </p:nvPr>
        </p:nvSpPr>
        <p:spPr bwMode="auto">
          <a:xfrm>
            <a:off x="4909037" y="2310715"/>
            <a:ext cx="517956" cy="522880"/>
          </a:xfrm>
          <a:custGeom>
            <a:avLst/>
            <a:gdLst>
              <a:gd name="T0" fmla="*/ 52 w 105"/>
              <a:gd name="T1" fmla="*/ 0 h 106"/>
              <a:gd name="T2" fmla="*/ 89 w 105"/>
              <a:gd name="T3" fmla="*/ 16 h 106"/>
              <a:gd name="T4" fmla="*/ 90 w 105"/>
              <a:gd name="T5" fmla="*/ 16 h 106"/>
              <a:gd name="T6" fmla="*/ 105 w 105"/>
              <a:gd name="T7" fmla="*/ 53 h 106"/>
              <a:gd name="T8" fmla="*/ 89 w 105"/>
              <a:gd name="T9" fmla="*/ 90 h 106"/>
              <a:gd name="T10" fmla="*/ 89 w 105"/>
              <a:gd name="T11" fmla="*/ 90 h 106"/>
              <a:gd name="T12" fmla="*/ 52 w 105"/>
              <a:gd name="T13" fmla="*/ 106 h 106"/>
              <a:gd name="T14" fmla="*/ 15 w 105"/>
              <a:gd name="T15" fmla="*/ 90 h 106"/>
              <a:gd name="T16" fmla="*/ 0 w 105"/>
              <a:gd name="T17" fmla="*/ 53 h 106"/>
              <a:gd name="T18" fmla="*/ 15 w 105"/>
              <a:gd name="T19" fmla="*/ 16 h 106"/>
              <a:gd name="T20" fmla="*/ 15 w 105"/>
              <a:gd name="T21" fmla="*/ 16 h 106"/>
              <a:gd name="T22" fmla="*/ 15 w 105"/>
              <a:gd name="T23" fmla="*/ 16 h 106"/>
              <a:gd name="T24" fmla="*/ 52 w 105"/>
              <a:gd name="T25" fmla="*/ 0 h 106"/>
              <a:gd name="T26" fmla="*/ 75 w 105"/>
              <a:gd name="T27" fmla="*/ 49 h 106"/>
              <a:gd name="T28" fmla="*/ 75 w 105"/>
              <a:gd name="T29" fmla="*/ 49 h 106"/>
              <a:gd name="T30" fmla="*/ 56 w 105"/>
              <a:gd name="T31" fmla="*/ 49 h 106"/>
              <a:gd name="T32" fmla="*/ 56 w 105"/>
              <a:gd name="T33" fmla="*/ 17 h 106"/>
              <a:gd name="T34" fmla="*/ 52 w 105"/>
              <a:gd name="T35" fmla="*/ 13 h 106"/>
              <a:gd name="T36" fmla="*/ 48 w 105"/>
              <a:gd name="T37" fmla="*/ 17 h 106"/>
              <a:gd name="T38" fmla="*/ 48 w 105"/>
              <a:gd name="T39" fmla="*/ 53 h 106"/>
              <a:gd name="T40" fmla="*/ 48 w 105"/>
              <a:gd name="T41" fmla="*/ 53 h 106"/>
              <a:gd name="T42" fmla="*/ 52 w 105"/>
              <a:gd name="T43" fmla="*/ 57 h 106"/>
              <a:gd name="T44" fmla="*/ 75 w 105"/>
              <a:gd name="T45" fmla="*/ 57 h 106"/>
              <a:gd name="T46" fmla="*/ 79 w 105"/>
              <a:gd name="T47" fmla="*/ 53 h 106"/>
              <a:gd name="T48" fmla="*/ 75 w 105"/>
              <a:gd name="T49" fmla="*/ 49 h 106"/>
              <a:gd name="T50" fmla="*/ 84 w 105"/>
              <a:gd name="T51" fmla="*/ 22 h 106"/>
              <a:gd name="T52" fmla="*/ 84 w 105"/>
              <a:gd name="T53" fmla="*/ 22 h 106"/>
              <a:gd name="T54" fmla="*/ 52 w 105"/>
              <a:gd name="T55" fmla="*/ 8 h 106"/>
              <a:gd name="T56" fmla="*/ 21 w 105"/>
              <a:gd name="T57" fmla="*/ 21 h 106"/>
              <a:gd name="T58" fmla="*/ 21 w 105"/>
              <a:gd name="T59" fmla="*/ 22 h 106"/>
              <a:gd name="T60" fmla="*/ 8 w 105"/>
              <a:gd name="T61" fmla="*/ 53 h 106"/>
              <a:gd name="T62" fmla="*/ 21 w 105"/>
              <a:gd name="T63" fmla="*/ 84 h 106"/>
              <a:gd name="T64" fmla="*/ 52 w 105"/>
              <a:gd name="T65" fmla="*/ 98 h 106"/>
              <a:gd name="T66" fmla="*/ 83 w 105"/>
              <a:gd name="T67" fmla="*/ 85 h 106"/>
              <a:gd name="T68" fmla="*/ 84 w 105"/>
              <a:gd name="T69" fmla="*/ 84 h 106"/>
              <a:gd name="T70" fmla="*/ 97 w 105"/>
              <a:gd name="T71" fmla="*/ 53 h 106"/>
              <a:gd name="T72" fmla="*/ 84 w 105"/>
              <a:gd name="T73" fmla="*/ 22 h 106"/>
              <a:gd name="T74" fmla="*/ 84 w 105"/>
              <a:gd name="T75" fmla="*/ 2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6">
                <a:moveTo>
                  <a:pt x="52" y="0"/>
                </a:moveTo>
                <a:cubicBezTo>
                  <a:pt x="67" y="0"/>
                  <a:pt x="80" y="6"/>
                  <a:pt x="89" y="16"/>
                </a:cubicBezTo>
                <a:cubicBezTo>
                  <a:pt x="90" y="16"/>
                  <a:pt x="90" y="16"/>
                  <a:pt x="90" y="16"/>
                </a:cubicBezTo>
                <a:cubicBezTo>
                  <a:pt x="99" y="26"/>
                  <a:pt x="105" y="39"/>
                  <a:pt x="105" y="53"/>
                </a:cubicBezTo>
                <a:cubicBezTo>
                  <a:pt x="105" y="68"/>
                  <a:pt x="99" y="81"/>
                  <a:pt x="89" y="90"/>
                </a:cubicBezTo>
                <a:cubicBezTo>
                  <a:pt x="89" y="90"/>
                  <a:pt x="89" y="90"/>
                  <a:pt x="89" y="90"/>
                </a:cubicBezTo>
                <a:cubicBezTo>
                  <a:pt x="80" y="100"/>
                  <a:pt x="67" y="106"/>
                  <a:pt x="52" y="106"/>
                </a:cubicBezTo>
                <a:cubicBezTo>
                  <a:pt x="38" y="106"/>
                  <a:pt x="24" y="100"/>
                  <a:pt x="15" y="90"/>
                </a:cubicBezTo>
                <a:cubicBezTo>
                  <a:pt x="5" y="81"/>
                  <a:pt x="0" y="68"/>
                  <a:pt x="0" y="53"/>
                </a:cubicBezTo>
                <a:cubicBezTo>
                  <a:pt x="0" y="39"/>
                  <a:pt x="5" y="25"/>
                  <a:pt x="15" y="16"/>
                </a:cubicBezTo>
                <a:cubicBezTo>
                  <a:pt x="15" y="16"/>
                  <a:pt x="15" y="16"/>
                  <a:pt x="15" y="16"/>
                </a:cubicBezTo>
                <a:cubicBezTo>
                  <a:pt x="15" y="16"/>
                  <a:pt x="15" y="16"/>
                  <a:pt x="15" y="16"/>
                </a:cubicBezTo>
                <a:cubicBezTo>
                  <a:pt x="24" y="6"/>
                  <a:pt x="38" y="0"/>
                  <a:pt x="52" y="0"/>
                </a:cubicBezTo>
                <a:close/>
                <a:moveTo>
                  <a:pt x="75" y="49"/>
                </a:moveTo>
                <a:cubicBezTo>
                  <a:pt x="75" y="49"/>
                  <a:pt x="75" y="49"/>
                  <a:pt x="75" y="49"/>
                </a:cubicBezTo>
                <a:cubicBezTo>
                  <a:pt x="56" y="49"/>
                  <a:pt x="56" y="49"/>
                  <a:pt x="56" y="49"/>
                </a:cubicBezTo>
                <a:cubicBezTo>
                  <a:pt x="56" y="17"/>
                  <a:pt x="56" y="17"/>
                  <a:pt x="56" y="17"/>
                </a:cubicBezTo>
                <a:cubicBezTo>
                  <a:pt x="56" y="15"/>
                  <a:pt x="54" y="13"/>
                  <a:pt x="52" y="13"/>
                </a:cubicBezTo>
                <a:cubicBezTo>
                  <a:pt x="50" y="13"/>
                  <a:pt x="48" y="15"/>
                  <a:pt x="48" y="17"/>
                </a:cubicBezTo>
                <a:cubicBezTo>
                  <a:pt x="48" y="53"/>
                  <a:pt x="48" y="53"/>
                  <a:pt x="48" y="53"/>
                </a:cubicBezTo>
                <a:cubicBezTo>
                  <a:pt x="48" y="53"/>
                  <a:pt x="48" y="53"/>
                  <a:pt x="48" y="53"/>
                </a:cubicBezTo>
                <a:cubicBezTo>
                  <a:pt x="48" y="55"/>
                  <a:pt x="50" y="57"/>
                  <a:pt x="52" y="57"/>
                </a:cubicBezTo>
                <a:cubicBezTo>
                  <a:pt x="75" y="57"/>
                  <a:pt x="75" y="57"/>
                  <a:pt x="75" y="57"/>
                </a:cubicBezTo>
                <a:cubicBezTo>
                  <a:pt x="77" y="57"/>
                  <a:pt x="79" y="55"/>
                  <a:pt x="79" y="53"/>
                </a:cubicBezTo>
                <a:cubicBezTo>
                  <a:pt x="79" y="51"/>
                  <a:pt x="77" y="49"/>
                  <a:pt x="75" y="49"/>
                </a:cubicBezTo>
                <a:close/>
                <a:moveTo>
                  <a:pt x="84" y="22"/>
                </a:moveTo>
                <a:cubicBezTo>
                  <a:pt x="84" y="22"/>
                  <a:pt x="84" y="22"/>
                  <a:pt x="84" y="22"/>
                </a:cubicBezTo>
                <a:cubicBezTo>
                  <a:pt x="76" y="13"/>
                  <a:pt x="64" y="8"/>
                  <a:pt x="52" y="8"/>
                </a:cubicBezTo>
                <a:cubicBezTo>
                  <a:pt x="40" y="8"/>
                  <a:pt x="29" y="13"/>
                  <a:pt x="21" y="21"/>
                </a:cubicBezTo>
                <a:cubicBezTo>
                  <a:pt x="21" y="22"/>
                  <a:pt x="21" y="22"/>
                  <a:pt x="21" y="22"/>
                </a:cubicBezTo>
                <a:cubicBezTo>
                  <a:pt x="13" y="30"/>
                  <a:pt x="8" y="41"/>
                  <a:pt x="8" y="53"/>
                </a:cubicBezTo>
                <a:cubicBezTo>
                  <a:pt x="8" y="65"/>
                  <a:pt x="13" y="76"/>
                  <a:pt x="21" y="84"/>
                </a:cubicBezTo>
                <a:cubicBezTo>
                  <a:pt x="29" y="93"/>
                  <a:pt x="40" y="98"/>
                  <a:pt x="52" y="98"/>
                </a:cubicBezTo>
                <a:cubicBezTo>
                  <a:pt x="64" y="98"/>
                  <a:pt x="75" y="93"/>
                  <a:pt x="83" y="85"/>
                </a:cubicBezTo>
                <a:cubicBezTo>
                  <a:pt x="84" y="84"/>
                  <a:pt x="84" y="84"/>
                  <a:pt x="84" y="84"/>
                </a:cubicBezTo>
                <a:cubicBezTo>
                  <a:pt x="92" y="76"/>
                  <a:pt x="97" y="65"/>
                  <a:pt x="97" y="53"/>
                </a:cubicBezTo>
                <a:cubicBezTo>
                  <a:pt x="97" y="41"/>
                  <a:pt x="92" y="30"/>
                  <a:pt x="84" y="22"/>
                </a:cubicBezTo>
                <a:cubicBezTo>
                  <a:pt x="84" y="22"/>
                  <a:pt x="84" y="22"/>
                  <a:pt x="84" y="22"/>
                </a:cubicBezTo>
                <a:close/>
              </a:path>
            </a:pathLst>
          </a:custGeom>
          <a:solidFill>
            <a:srgbClr val="FFFFFF"/>
          </a:solidFill>
          <a:ln w="6350">
            <a:noFill/>
          </a:ln>
        </p:spPr>
        <p:txBody>
          <a:bodyPr vert="horz" wrap="square" lIns="121689" tIns="60844" rIns="121689" bIns="60844" numCol="1" anchor="t" anchorCtr="0" compatLnSpc="1"/>
          <a:lstStyle/>
          <a:p>
            <a:pPr>
              <a:lnSpc>
                <a:spcPct val="120000"/>
              </a:lnSpc>
            </a:pPr>
            <a:endParaRPr lang="zh-CN" altLang="en-US" sz="1685">
              <a:latin typeface="微软雅黑" panose="020B0503020204020204" pitchFamily="34" charset="-122"/>
              <a:ea typeface="微软雅黑" panose="020B0503020204020204" pitchFamily="34" charset="-122"/>
              <a:sym typeface="Arial" panose="020B0604020202020204" pitchFamily="34" charset="0"/>
            </a:endParaRPr>
          </a:p>
        </p:txBody>
      </p:sp>
      <p:sp>
        <p:nvSpPr>
          <p:cNvPr id="19464" name="Freeform 8"/>
          <p:cNvSpPr/>
          <p:nvPr>
            <p:custDataLst>
              <p:tags r:id="rId3"/>
            </p:custDataLst>
          </p:nvPr>
        </p:nvSpPr>
        <p:spPr bwMode="auto">
          <a:xfrm rot="378852">
            <a:off x="5997327" y="1716611"/>
            <a:ext cx="1502075" cy="1728802"/>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0088D5"/>
          </a:solidFill>
          <a:ln w="6350">
            <a:noFill/>
          </a:ln>
        </p:spPr>
        <p:txBody>
          <a:bodyPr lIns="121689" tIns="60844" rIns="121689" bIns="60844"/>
          <a:lstStyle/>
          <a:p>
            <a:pPr>
              <a:lnSpc>
                <a:spcPct val="120000"/>
              </a:lnSpc>
            </a:pPr>
            <a:endParaRPr lang="zh-CN" altLang="en-US" sz="1685">
              <a:latin typeface="微软雅黑" panose="020B0503020204020204" pitchFamily="34" charset="-122"/>
              <a:ea typeface="微软雅黑" panose="020B0503020204020204" pitchFamily="34" charset="-122"/>
              <a:sym typeface="Arial" panose="020B0604020202020204" pitchFamily="34" charset="0"/>
            </a:endParaRPr>
          </a:p>
        </p:txBody>
      </p:sp>
      <p:sp>
        <p:nvSpPr>
          <p:cNvPr id="19485" name="Freeform 29"/>
          <p:cNvSpPr>
            <a:spLocks noEditPoints="1"/>
          </p:cNvSpPr>
          <p:nvPr>
            <p:custDataLst>
              <p:tags r:id="rId4"/>
            </p:custDataLst>
          </p:nvPr>
        </p:nvSpPr>
        <p:spPr bwMode="auto">
          <a:xfrm>
            <a:off x="6555184" y="2331194"/>
            <a:ext cx="426138" cy="504038"/>
          </a:xfrm>
          <a:custGeom>
            <a:avLst/>
            <a:gdLst>
              <a:gd name="T0" fmla="*/ 76 w 86"/>
              <a:gd name="T1" fmla="*/ 1 h 102"/>
              <a:gd name="T2" fmla="*/ 74 w 86"/>
              <a:gd name="T3" fmla="*/ 7 h 102"/>
              <a:gd name="T4" fmla="*/ 86 w 86"/>
              <a:gd name="T5" fmla="*/ 39 h 102"/>
              <a:gd name="T6" fmla="*/ 72 w 86"/>
              <a:gd name="T7" fmla="*/ 72 h 102"/>
              <a:gd name="T8" fmla="*/ 56 w 86"/>
              <a:gd name="T9" fmla="*/ 83 h 102"/>
              <a:gd name="T10" fmla="*/ 42 w 86"/>
              <a:gd name="T11" fmla="*/ 87 h 102"/>
              <a:gd name="T12" fmla="*/ 58 w 86"/>
              <a:gd name="T13" fmla="*/ 94 h 102"/>
              <a:gd name="T14" fmla="*/ 58 w 86"/>
              <a:gd name="T15" fmla="*/ 102 h 102"/>
              <a:gd name="T16" fmla="*/ 38 w 86"/>
              <a:gd name="T17" fmla="*/ 102 h 102"/>
              <a:gd name="T18" fmla="*/ 19 w 86"/>
              <a:gd name="T19" fmla="*/ 102 h 102"/>
              <a:gd name="T20" fmla="*/ 19 w 86"/>
              <a:gd name="T21" fmla="*/ 94 h 102"/>
              <a:gd name="T22" fmla="*/ 34 w 86"/>
              <a:gd name="T23" fmla="*/ 87 h 102"/>
              <a:gd name="T24" fmla="*/ 20 w 86"/>
              <a:gd name="T25" fmla="*/ 82 h 102"/>
              <a:gd name="T26" fmla="*/ 7 w 86"/>
              <a:gd name="T27" fmla="*/ 74 h 102"/>
              <a:gd name="T28" fmla="*/ 1 w 86"/>
              <a:gd name="T29" fmla="*/ 76 h 102"/>
              <a:gd name="T30" fmla="*/ 9 w 86"/>
              <a:gd name="T31" fmla="*/ 64 h 102"/>
              <a:gd name="T32" fmla="*/ 11 w 86"/>
              <a:gd name="T33" fmla="*/ 11 h 102"/>
              <a:gd name="T34" fmla="*/ 38 w 86"/>
              <a:gd name="T35" fmla="*/ 0 h 102"/>
              <a:gd name="T36" fmla="*/ 69 w 86"/>
              <a:gd name="T37" fmla="*/ 5 h 102"/>
              <a:gd name="T38" fmla="*/ 69 w 86"/>
              <a:gd name="T39" fmla="*/ 5 h 102"/>
              <a:gd name="T40" fmla="*/ 73 w 86"/>
              <a:gd name="T41" fmla="*/ 1 h 102"/>
              <a:gd name="T42" fmla="*/ 70 w 86"/>
              <a:gd name="T43" fmla="*/ 10 h 102"/>
              <a:gd name="T44" fmla="*/ 77 w 86"/>
              <a:gd name="T45" fmla="*/ 39 h 102"/>
              <a:gd name="T46" fmla="*/ 65 w 86"/>
              <a:gd name="T47" fmla="*/ 66 h 102"/>
              <a:gd name="T48" fmla="*/ 13 w 86"/>
              <a:gd name="T49" fmla="*/ 67 h 102"/>
              <a:gd name="T50" fmla="*/ 22 w 86"/>
              <a:gd name="T51" fmla="*/ 78 h 102"/>
              <a:gd name="T52" fmla="*/ 55 w 86"/>
              <a:gd name="T53" fmla="*/ 78 h 102"/>
              <a:gd name="T54" fmla="*/ 69 w 86"/>
              <a:gd name="T55" fmla="*/ 69 h 102"/>
              <a:gd name="T56" fmla="*/ 69 w 86"/>
              <a:gd name="T57" fmla="*/ 69 h 102"/>
              <a:gd name="T58" fmla="*/ 81 w 86"/>
              <a:gd name="T59" fmla="*/ 39 h 102"/>
              <a:gd name="T60" fmla="*/ 70 w 86"/>
              <a:gd name="T61" fmla="*/ 10 h 102"/>
              <a:gd name="T62" fmla="*/ 60 w 86"/>
              <a:gd name="T63" fmla="*/ 17 h 102"/>
              <a:gd name="T64" fmla="*/ 17 w 86"/>
              <a:gd name="T65" fmla="*/ 17 h 102"/>
              <a:gd name="T66" fmla="*/ 17 w 86"/>
              <a:gd name="T67" fmla="*/ 60 h 102"/>
              <a:gd name="T68" fmla="*/ 60 w 86"/>
              <a:gd name="T69" fmla="*/ 60 h 102"/>
              <a:gd name="T70" fmla="*/ 69 w 86"/>
              <a:gd name="T71" fmla="*/ 39 h 102"/>
              <a:gd name="T72" fmla="*/ 60 w 86"/>
              <a:gd name="T73" fmla="*/ 1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02">
                <a:moveTo>
                  <a:pt x="73" y="1"/>
                </a:moveTo>
                <a:cubicBezTo>
                  <a:pt x="74" y="0"/>
                  <a:pt x="75" y="0"/>
                  <a:pt x="76" y="1"/>
                </a:cubicBezTo>
                <a:cubicBezTo>
                  <a:pt x="77" y="2"/>
                  <a:pt x="77" y="3"/>
                  <a:pt x="76" y="4"/>
                </a:cubicBezTo>
                <a:cubicBezTo>
                  <a:pt x="74" y="7"/>
                  <a:pt x="74" y="7"/>
                  <a:pt x="74" y="7"/>
                </a:cubicBezTo>
                <a:cubicBezTo>
                  <a:pt x="77" y="11"/>
                  <a:pt x="80" y="15"/>
                  <a:pt x="82" y="20"/>
                </a:cubicBezTo>
                <a:cubicBezTo>
                  <a:pt x="85" y="26"/>
                  <a:pt x="86" y="32"/>
                  <a:pt x="86" y="39"/>
                </a:cubicBezTo>
                <a:cubicBezTo>
                  <a:pt x="86" y="45"/>
                  <a:pt x="85" y="51"/>
                  <a:pt x="82" y="57"/>
                </a:cubicBezTo>
                <a:cubicBezTo>
                  <a:pt x="80" y="63"/>
                  <a:pt x="76" y="68"/>
                  <a:pt x="72" y="72"/>
                </a:cubicBezTo>
                <a:cubicBezTo>
                  <a:pt x="68" y="77"/>
                  <a:pt x="62" y="80"/>
                  <a:pt x="57" y="82"/>
                </a:cubicBezTo>
                <a:cubicBezTo>
                  <a:pt x="56" y="83"/>
                  <a:pt x="56" y="83"/>
                  <a:pt x="56" y="83"/>
                </a:cubicBezTo>
                <a:cubicBezTo>
                  <a:pt x="52" y="84"/>
                  <a:pt x="47" y="85"/>
                  <a:pt x="42" y="86"/>
                </a:cubicBezTo>
                <a:cubicBezTo>
                  <a:pt x="42" y="86"/>
                  <a:pt x="42" y="86"/>
                  <a:pt x="42" y="87"/>
                </a:cubicBezTo>
                <a:cubicBezTo>
                  <a:pt x="42" y="94"/>
                  <a:pt x="42" y="94"/>
                  <a:pt x="42" y="94"/>
                </a:cubicBezTo>
                <a:cubicBezTo>
                  <a:pt x="58" y="94"/>
                  <a:pt x="58" y="94"/>
                  <a:pt x="58" y="94"/>
                </a:cubicBezTo>
                <a:cubicBezTo>
                  <a:pt x="60" y="94"/>
                  <a:pt x="62" y="96"/>
                  <a:pt x="62" y="98"/>
                </a:cubicBezTo>
                <a:cubicBezTo>
                  <a:pt x="62" y="100"/>
                  <a:pt x="60" y="102"/>
                  <a:pt x="58" y="102"/>
                </a:cubicBezTo>
                <a:cubicBezTo>
                  <a:pt x="38" y="102"/>
                  <a:pt x="38" y="102"/>
                  <a:pt x="38" y="102"/>
                </a:cubicBezTo>
                <a:cubicBezTo>
                  <a:pt x="38" y="102"/>
                  <a:pt x="38" y="102"/>
                  <a:pt x="38" y="102"/>
                </a:cubicBezTo>
                <a:cubicBezTo>
                  <a:pt x="38" y="102"/>
                  <a:pt x="38" y="102"/>
                  <a:pt x="38" y="102"/>
                </a:cubicBezTo>
                <a:cubicBezTo>
                  <a:pt x="19" y="102"/>
                  <a:pt x="19" y="102"/>
                  <a:pt x="19" y="102"/>
                </a:cubicBezTo>
                <a:cubicBezTo>
                  <a:pt x="17" y="102"/>
                  <a:pt x="15" y="100"/>
                  <a:pt x="15" y="98"/>
                </a:cubicBezTo>
                <a:cubicBezTo>
                  <a:pt x="15" y="96"/>
                  <a:pt x="17" y="94"/>
                  <a:pt x="19" y="94"/>
                </a:cubicBezTo>
                <a:cubicBezTo>
                  <a:pt x="34" y="94"/>
                  <a:pt x="34" y="94"/>
                  <a:pt x="34" y="94"/>
                </a:cubicBezTo>
                <a:cubicBezTo>
                  <a:pt x="34" y="87"/>
                  <a:pt x="34" y="87"/>
                  <a:pt x="34" y="87"/>
                </a:cubicBezTo>
                <a:cubicBezTo>
                  <a:pt x="34" y="86"/>
                  <a:pt x="34" y="86"/>
                  <a:pt x="34" y="86"/>
                </a:cubicBezTo>
                <a:cubicBezTo>
                  <a:pt x="29" y="85"/>
                  <a:pt x="25" y="84"/>
                  <a:pt x="20" y="82"/>
                </a:cubicBezTo>
                <a:cubicBezTo>
                  <a:pt x="20" y="82"/>
                  <a:pt x="20" y="82"/>
                  <a:pt x="20" y="82"/>
                </a:cubicBezTo>
                <a:cubicBezTo>
                  <a:pt x="15" y="80"/>
                  <a:pt x="11" y="77"/>
                  <a:pt x="7" y="74"/>
                </a:cubicBezTo>
                <a:cubicBezTo>
                  <a:pt x="4" y="76"/>
                  <a:pt x="4" y="76"/>
                  <a:pt x="4" y="76"/>
                </a:cubicBezTo>
                <a:cubicBezTo>
                  <a:pt x="3" y="77"/>
                  <a:pt x="2" y="77"/>
                  <a:pt x="1" y="76"/>
                </a:cubicBezTo>
                <a:cubicBezTo>
                  <a:pt x="0" y="75"/>
                  <a:pt x="0" y="74"/>
                  <a:pt x="1" y="73"/>
                </a:cubicBezTo>
                <a:cubicBezTo>
                  <a:pt x="9" y="64"/>
                  <a:pt x="9" y="64"/>
                  <a:pt x="9" y="64"/>
                </a:cubicBezTo>
                <a:cubicBezTo>
                  <a:pt x="3" y="57"/>
                  <a:pt x="0" y="48"/>
                  <a:pt x="0" y="39"/>
                </a:cubicBezTo>
                <a:cubicBezTo>
                  <a:pt x="0" y="28"/>
                  <a:pt x="4" y="18"/>
                  <a:pt x="11" y="11"/>
                </a:cubicBezTo>
                <a:cubicBezTo>
                  <a:pt x="11" y="11"/>
                  <a:pt x="11" y="11"/>
                  <a:pt x="11" y="11"/>
                </a:cubicBezTo>
                <a:cubicBezTo>
                  <a:pt x="18" y="4"/>
                  <a:pt x="28" y="0"/>
                  <a:pt x="38" y="0"/>
                </a:cubicBezTo>
                <a:cubicBezTo>
                  <a:pt x="48" y="0"/>
                  <a:pt x="57" y="4"/>
                  <a:pt x="64" y="10"/>
                </a:cubicBezTo>
                <a:cubicBezTo>
                  <a:pt x="69" y="5"/>
                  <a:pt x="69" y="5"/>
                  <a:pt x="69" y="5"/>
                </a:cubicBezTo>
                <a:cubicBezTo>
                  <a:pt x="69" y="5"/>
                  <a:pt x="69" y="5"/>
                  <a:pt x="69" y="5"/>
                </a:cubicBezTo>
                <a:cubicBezTo>
                  <a:pt x="69" y="5"/>
                  <a:pt x="69" y="5"/>
                  <a:pt x="69" y="5"/>
                </a:cubicBezTo>
                <a:cubicBezTo>
                  <a:pt x="69" y="5"/>
                  <a:pt x="69" y="5"/>
                  <a:pt x="69" y="5"/>
                </a:cubicBezTo>
                <a:cubicBezTo>
                  <a:pt x="73" y="1"/>
                  <a:pt x="73" y="1"/>
                  <a:pt x="73" y="1"/>
                </a:cubicBezTo>
                <a:close/>
                <a:moveTo>
                  <a:pt x="70" y="10"/>
                </a:moveTo>
                <a:cubicBezTo>
                  <a:pt x="70" y="10"/>
                  <a:pt x="70" y="10"/>
                  <a:pt x="70" y="10"/>
                </a:cubicBezTo>
                <a:cubicBezTo>
                  <a:pt x="67" y="13"/>
                  <a:pt x="67" y="13"/>
                  <a:pt x="67" y="13"/>
                </a:cubicBezTo>
                <a:cubicBezTo>
                  <a:pt x="73" y="20"/>
                  <a:pt x="77" y="29"/>
                  <a:pt x="77" y="39"/>
                </a:cubicBezTo>
                <a:cubicBezTo>
                  <a:pt x="77" y="49"/>
                  <a:pt x="73" y="59"/>
                  <a:pt x="66" y="66"/>
                </a:cubicBezTo>
                <a:cubicBezTo>
                  <a:pt x="65" y="66"/>
                  <a:pt x="65" y="66"/>
                  <a:pt x="65" y="66"/>
                </a:cubicBezTo>
                <a:cubicBezTo>
                  <a:pt x="59" y="73"/>
                  <a:pt x="49" y="77"/>
                  <a:pt x="38" y="77"/>
                </a:cubicBezTo>
                <a:cubicBezTo>
                  <a:pt x="29" y="77"/>
                  <a:pt x="20" y="73"/>
                  <a:pt x="13" y="67"/>
                </a:cubicBezTo>
                <a:cubicBezTo>
                  <a:pt x="10" y="70"/>
                  <a:pt x="10" y="70"/>
                  <a:pt x="10" y="70"/>
                </a:cubicBezTo>
                <a:cubicBezTo>
                  <a:pt x="13" y="74"/>
                  <a:pt x="18" y="76"/>
                  <a:pt x="22" y="78"/>
                </a:cubicBezTo>
                <a:cubicBezTo>
                  <a:pt x="27" y="80"/>
                  <a:pt x="33" y="81"/>
                  <a:pt x="38" y="81"/>
                </a:cubicBezTo>
                <a:cubicBezTo>
                  <a:pt x="44" y="81"/>
                  <a:pt x="50" y="80"/>
                  <a:pt x="55" y="78"/>
                </a:cubicBezTo>
                <a:cubicBezTo>
                  <a:pt x="55" y="78"/>
                  <a:pt x="55" y="78"/>
                  <a:pt x="55" y="78"/>
                </a:cubicBezTo>
                <a:cubicBezTo>
                  <a:pt x="60" y="76"/>
                  <a:pt x="65" y="73"/>
                  <a:pt x="69" y="69"/>
                </a:cubicBezTo>
                <a:cubicBezTo>
                  <a:pt x="69" y="69"/>
                  <a:pt x="69" y="69"/>
                  <a:pt x="69" y="69"/>
                </a:cubicBezTo>
                <a:cubicBezTo>
                  <a:pt x="69" y="69"/>
                  <a:pt x="69" y="69"/>
                  <a:pt x="69" y="69"/>
                </a:cubicBezTo>
                <a:cubicBezTo>
                  <a:pt x="73" y="65"/>
                  <a:pt x="76" y="60"/>
                  <a:pt x="78" y="55"/>
                </a:cubicBezTo>
                <a:cubicBezTo>
                  <a:pt x="80" y="50"/>
                  <a:pt x="81" y="44"/>
                  <a:pt x="81" y="39"/>
                </a:cubicBezTo>
                <a:cubicBezTo>
                  <a:pt x="81" y="33"/>
                  <a:pt x="80" y="27"/>
                  <a:pt x="78" y="22"/>
                </a:cubicBezTo>
                <a:cubicBezTo>
                  <a:pt x="76" y="18"/>
                  <a:pt x="73" y="14"/>
                  <a:pt x="70" y="10"/>
                </a:cubicBezTo>
                <a:close/>
                <a:moveTo>
                  <a:pt x="60" y="17"/>
                </a:moveTo>
                <a:cubicBezTo>
                  <a:pt x="60" y="17"/>
                  <a:pt x="60" y="17"/>
                  <a:pt x="60" y="17"/>
                </a:cubicBezTo>
                <a:cubicBezTo>
                  <a:pt x="54" y="11"/>
                  <a:pt x="47" y="8"/>
                  <a:pt x="38" y="8"/>
                </a:cubicBezTo>
                <a:cubicBezTo>
                  <a:pt x="30" y="8"/>
                  <a:pt x="22" y="11"/>
                  <a:pt x="17" y="17"/>
                </a:cubicBezTo>
                <a:cubicBezTo>
                  <a:pt x="11" y="22"/>
                  <a:pt x="8" y="30"/>
                  <a:pt x="8" y="39"/>
                </a:cubicBezTo>
                <a:cubicBezTo>
                  <a:pt x="8" y="47"/>
                  <a:pt x="11" y="55"/>
                  <a:pt x="17" y="60"/>
                </a:cubicBezTo>
                <a:cubicBezTo>
                  <a:pt x="22" y="66"/>
                  <a:pt x="30" y="69"/>
                  <a:pt x="38" y="69"/>
                </a:cubicBezTo>
                <a:cubicBezTo>
                  <a:pt x="47" y="69"/>
                  <a:pt x="54" y="66"/>
                  <a:pt x="60" y="60"/>
                </a:cubicBezTo>
                <a:cubicBezTo>
                  <a:pt x="60" y="60"/>
                  <a:pt x="60" y="60"/>
                  <a:pt x="60" y="60"/>
                </a:cubicBezTo>
                <a:cubicBezTo>
                  <a:pt x="66" y="55"/>
                  <a:pt x="69" y="47"/>
                  <a:pt x="69" y="39"/>
                </a:cubicBezTo>
                <a:cubicBezTo>
                  <a:pt x="69" y="30"/>
                  <a:pt x="66" y="22"/>
                  <a:pt x="60" y="17"/>
                </a:cubicBezTo>
                <a:cubicBezTo>
                  <a:pt x="60" y="17"/>
                  <a:pt x="60" y="17"/>
                  <a:pt x="60" y="17"/>
                </a:cubicBezTo>
                <a:cubicBezTo>
                  <a:pt x="60" y="17"/>
                  <a:pt x="60" y="17"/>
                  <a:pt x="60" y="17"/>
                </a:cubicBezTo>
                <a:close/>
              </a:path>
            </a:pathLst>
          </a:custGeom>
          <a:solidFill>
            <a:srgbClr val="FFFFFF"/>
          </a:solidFill>
          <a:ln w="6350">
            <a:noFill/>
          </a:ln>
        </p:spPr>
        <p:txBody>
          <a:bodyPr vert="horz" wrap="square" lIns="121689" tIns="60844" rIns="121689" bIns="60844" numCol="1" anchor="t" anchorCtr="0" compatLnSpc="1"/>
          <a:lstStyle/>
          <a:p>
            <a:pPr>
              <a:lnSpc>
                <a:spcPct val="120000"/>
              </a:lnSpc>
            </a:pPr>
            <a:endParaRPr lang="zh-CN" altLang="en-US" sz="1685"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9467" name="Freeform 11"/>
          <p:cNvSpPr/>
          <p:nvPr>
            <p:custDataLst>
              <p:tags r:id="rId5"/>
            </p:custDataLst>
          </p:nvPr>
        </p:nvSpPr>
        <p:spPr bwMode="auto">
          <a:xfrm rot="19800000">
            <a:off x="5206504" y="4148954"/>
            <a:ext cx="1502075" cy="1728802"/>
          </a:xfrm>
          <a:custGeom>
            <a:avLst/>
            <a:gdLst>
              <a:gd name="T0" fmla="*/ 638 w 638"/>
              <a:gd name="T1" fmla="*/ 552 h 734"/>
              <a:gd name="T2" fmla="*/ 638 w 638"/>
              <a:gd name="T3" fmla="*/ 183 h 734"/>
              <a:gd name="T4" fmla="*/ 319 w 638"/>
              <a:gd name="T5" fmla="*/ 0 h 734"/>
              <a:gd name="T6" fmla="*/ 0 w 638"/>
              <a:gd name="T7" fmla="*/ 183 h 734"/>
              <a:gd name="T8" fmla="*/ 0 w 638"/>
              <a:gd name="T9" fmla="*/ 552 h 734"/>
              <a:gd name="T10" fmla="*/ 319 w 638"/>
              <a:gd name="T11" fmla="*/ 734 h 734"/>
              <a:gd name="T12" fmla="*/ 638 w 638"/>
              <a:gd name="T13" fmla="*/ 552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2"/>
                </a:moveTo>
                <a:lnTo>
                  <a:pt x="638" y="183"/>
                </a:lnTo>
                <a:lnTo>
                  <a:pt x="319" y="0"/>
                </a:lnTo>
                <a:lnTo>
                  <a:pt x="0" y="183"/>
                </a:lnTo>
                <a:lnTo>
                  <a:pt x="0" y="552"/>
                </a:lnTo>
                <a:lnTo>
                  <a:pt x="319" y="734"/>
                </a:lnTo>
                <a:lnTo>
                  <a:pt x="638" y="552"/>
                </a:lnTo>
                <a:close/>
              </a:path>
            </a:pathLst>
          </a:custGeom>
          <a:solidFill>
            <a:srgbClr val="00AFA2"/>
          </a:solidFill>
          <a:ln w="6350">
            <a:noFill/>
          </a:ln>
        </p:spPr>
        <p:txBody>
          <a:bodyPr lIns="121689" tIns="60844" rIns="121689" bIns="60844"/>
          <a:lstStyle/>
          <a:p>
            <a:pPr>
              <a:lnSpc>
                <a:spcPct val="120000"/>
              </a:lnSpc>
            </a:pPr>
            <a:endParaRPr lang="zh-CN" altLang="en-US" sz="1685">
              <a:latin typeface="微软雅黑" panose="020B0503020204020204" pitchFamily="34" charset="-122"/>
              <a:ea typeface="微软雅黑" panose="020B0503020204020204" pitchFamily="34" charset="-122"/>
              <a:sym typeface="Arial" panose="020B0604020202020204" pitchFamily="34" charset="0"/>
            </a:endParaRPr>
          </a:p>
        </p:txBody>
      </p:sp>
      <p:sp>
        <p:nvSpPr>
          <p:cNvPr id="19487" name="Freeform 31"/>
          <p:cNvSpPr>
            <a:spLocks noEditPoints="1"/>
          </p:cNvSpPr>
          <p:nvPr>
            <p:custDataLst>
              <p:tags r:id="rId6"/>
            </p:custDataLst>
          </p:nvPr>
        </p:nvSpPr>
        <p:spPr bwMode="auto">
          <a:xfrm>
            <a:off x="5799846" y="4736294"/>
            <a:ext cx="355507" cy="513459"/>
          </a:xfrm>
          <a:custGeom>
            <a:avLst/>
            <a:gdLst>
              <a:gd name="T0" fmla="*/ 2 w 72"/>
              <a:gd name="T1" fmla="*/ 71 h 104"/>
              <a:gd name="T2" fmla="*/ 14 w 72"/>
              <a:gd name="T3" fmla="*/ 69 h 104"/>
              <a:gd name="T4" fmla="*/ 23 w 72"/>
              <a:gd name="T5" fmla="*/ 44 h 104"/>
              <a:gd name="T6" fmla="*/ 23 w 72"/>
              <a:gd name="T7" fmla="*/ 44 h 104"/>
              <a:gd name="T8" fmla="*/ 23 w 72"/>
              <a:gd name="T9" fmla="*/ 17 h 104"/>
              <a:gd name="T10" fmla="*/ 32 w 72"/>
              <a:gd name="T11" fmla="*/ 13 h 104"/>
              <a:gd name="T12" fmla="*/ 36 w 72"/>
              <a:gd name="T13" fmla="*/ 0 h 104"/>
              <a:gd name="T14" fmla="*/ 40 w 72"/>
              <a:gd name="T15" fmla="*/ 13 h 104"/>
              <a:gd name="T16" fmla="*/ 55 w 72"/>
              <a:gd name="T17" fmla="*/ 31 h 104"/>
              <a:gd name="T18" fmla="*/ 49 w 72"/>
              <a:gd name="T19" fmla="*/ 44 h 104"/>
              <a:gd name="T20" fmla="*/ 58 w 72"/>
              <a:gd name="T21" fmla="*/ 69 h 104"/>
              <a:gd name="T22" fmla="*/ 70 w 72"/>
              <a:gd name="T23" fmla="*/ 71 h 104"/>
              <a:gd name="T24" fmla="*/ 61 w 72"/>
              <a:gd name="T25" fmla="*/ 74 h 104"/>
              <a:gd name="T26" fmla="*/ 69 w 72"/>
              <a:gd name="T27" fmla="*/ 95 h 104"/>
              <a:gd name="T28" fmla="*/ 72 w 72"/>
              <a:gd name="T29" fmla="*/ 100 h 104"/>
              <a:gd name="T30" fmla="*/ 67 w 72"/>
              <a:gd name="T31" fmla="*/ 102 h 104"/>
              <a:gd name="T32" fmla="*/ 65 w 72"/>
              <a:gd name="T33" fmla="*/ 97 h 104"/>
              <a:gd name="T34" fmla="*/ 52 w 72"/>
              <a:gd name="T35" fmla="*/ 74 h 104"/>
              <a:gd name="T36" fmla="*/ 40 w 72"/>
              <a:gd name="T37" fmla="*/ 77 h 104"/>
              <a:gd name="T38" fmla="*/ 32 w 72"/>
              <a:gd name="T39" fmla="*/ 77 h 104"/>
              <a:gd name="T40" fmla="*/ 20 w 72"/>
              <a:gd name="T41" fmla="*/ 74 h 104"/>
              <a:gd name="T42" fmla="*/ 7 w 72"/>
              <a:gd name="T43" fmla="*/ 97 h 104"/>
              <a:gd name="T44" fmla="*/ 5 w 72"/>
              <a:gd name="T45" fmla="*/ 102 h 104"/>
              <a:gd name="T46" fmla="*/ 0 w 72"/>
              <a:gd name="T47" fmla="*/ 100 h 104"/>
              <a:gd name="T48" fmla="*/ 3 w 72"/>
              <a:gd name="T49" fmla="*/ 95 h 104"/>
              <a:gd name="T50" fmla="*/ 11 w 72"/>
              <a:gd name="T51" fmla="*/ 74 h 104"/>
              <a:gd name="T52" fmla="*/ 32 w 72"/>
              <a:gd name="T53" fmla="*/ 69 h 104"/>
              <a:gd name="T54" fmla="*/ 32 w 72"/>
              <a:gd name="T55" fmla="*/ 66 h 104"/>
              <a:gd name="T56" fmla="*/ 40 w 72"/>
              <a:gd name="T57" fmla="*/ 66 h 104"/>
              <a:gd name="T58" fmla="*/ 49 w 72"/>
              <a:gd name="T59" fmla="*/ 69 h 104"/>
              <a:gd name="T60" fmla="*/ 32 w 72"/>
              <a:gd name="T61" fmla="*/ 49 h 104"/>
              <a:gd name="T62" fmla="*/ 32 w 72"/>
              <a:gd name="T63" fmla="*/ 69 h 104"/>
              <a:gd name="T64" fmla="*/ 44 w 72"/>
              <a:gd name="T65" fmla="*/ 23 h 104"/>
              <a:gd name="T66" fmla="*/ 29 w 72"/>
              <a:gd name="T67" fmla="*/ 23 h 104"/>
              <a:gd name="T68" fmla="*/ 29 w 72"/>
              <a:gd name="T69" fmla="*/ 38 h 104"/>
              <a:gd name="T70" fmla="*/ 40 w 72"/>
              <a:gd name="T71" fmla="*/ 40 h 104"/>
              <a:gd name="T72" fmla="*/ 44 w 72"/>
              <a:gd name="T73" fmla="*/ 38 h 104"/>
              <a:gd name="T74" fmla="*/ 44 w 72"/>
              <a:gd name="T75"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104">
                <a:moveTo>
                  <a:pt x="4" y="74"/>
                </a:moveTo>
                <a:cubicBezTo>
                  <a:pt x="3" y="74"/>
                  <a:pt x="2" y="73"/>
                  <a:pt x="2" y="71"/>
                </a:cubicBezTo>
                <a:cubicBezTo>
                  <a:pt x="2" y="70"/>
                  <a:pt x="3" y="69"/>
                  <a:pt x="4" y="69"/>
                </a:cubicBezTo>
                <a:cubicBezTo>
                  <a:pt x="14" y="69"/>
                  <a:pt x="14" y="69"/>
                  <a:pt x="14" y="69"/>
                </a:cubicBezTo>
                <a:cubicBezTo>
                  <a:pt x="25" y="46"/>
                  <a:pt x="25" y="46"/>
                  <a:pt x="25" y="46"/>
                </a:cubicBezTo>
                <a:cubicBezTo>
                  <a:pt x="24" y="45"/>
                  <a:pt x="24" y="45"/>
                  <a:pt x="23" y="44"/>
                </a:cubicBezTo>
                <a:cubicBezTo>
                  <a:pt x="23" y="44"/>
                  <a:pt x="23" y="44"/>
                  <a:pt x="23" y="44"/>
                </a:cubicBezTo>
                <a:cubicBezTo>
                  <a:pt x="23" y="44"/>
                  <a:pt x="23" y="44"/>
                  <a:pt x="23" y="44"/>
                </a:cubicBezTo>
                <a:cubicBezTo>
                  <a:pt x="20" y="40"/>
                  <a:pt x="17" y="36"/>
                  <a:pt x="17" y="31"/>
                </a:cubicBezTo>
                <a:cubicBezTo>
                  <a:pt x="17" y="26"/>
                  <a:pt x="20" y="21"/>
                  <a:pt x="23" y="17"/>
                </a:cubicBezTo>
                <a:cubicBezTo>
                  <a:pt x="23" y="17"/>
                  <a:pt x="23" y="17"/>
                  <a:pt x="23" y="17"/>
                </a:cubicBezTo>
                <a:cubicBezTo>
                  <a:pt x="26" y="15"/>
                  <a:pt x="29" y="13"/>
                  <a:pt x="32" y="13"/>
                </a:cubicBezTo>
                <a:cubicBezTo>
                  <a:pt x="32" y="4"/>
                  <a:pt x="32" y="4"/>
                  <a:pt x="32" y="4"/>
                </a:cubicBezTo>
                <a:cubicBezTo>
                  <a:pt x="32" y="2"/>
                  <a:pt x="34" y="0"/>
                  <a:pt x="36" y="0"/>
                </a:cubicBezTo>
                <a:cubicBezTo>
                  <a:pt x="38" y="0"/>
                  <a:pt x="40" y="2"/>
                  <a:pt x="40" y="4"/>
                </a:cubicBezTo>
                <a:cubicBezTo>
                  <a:pt x="40" y="13"/>
                  <a:pt x="40" y="13"/>
                  <a:pt x="40" y="13"/>
                </a:cubicBezTo>
                <a:cubicBezTo>
                  <a:pt x="44" y="13"/>
                  <a:pt x="47" y="15"/>
                  <a:pt x="49" y="17"/>
                </a:cubicBezTo>
                <a:cubicBezTo>
                  <a:pt x="53" y="21"/>
                  <a:pt x="55" y="26"/>
                  <a:pt x="55" y="31"/>
                </a:cubicBezTo>
                <a:cubicBezTo>
                  <a:pt x="55" y="36"/>
                  <a:pt x="53" y="40"/>
                  <a:pt x="49" y="44"/>
                </a:cubicBezTo>
                <a:cubicBezTo>
                  <a:pt x="49" y="44"/>
                  <a:pt x="49" y="44"/>
                  <a:pt x="49" y="44"/>
                </a:cubicBezTo>
                <a:cubicBezTo>
                  <a:pt x="48" y="45"/>
                  <a:pt x="48" y="45"/>
                  <a:pt x="47" y="46"/>
                </a:cubicBezTo>
                <a:cubicBezTo>
                  <a:pt x="58" y="69"/>
                  <a:pt x="58" y="69"/>
                  <a:pt x="58" y="69"/>
                </a:cubicBezTo>
                <a:cubicBezTo>
                  <a:pt x="68" y="69"/>
                  <a:pt x="68" y="69"/>
                  <a:pt x="68" y="69"/>
                </a:cubicBezTo>
                <a:cubicBezTo>
                  <a:pt x="69" y="69"/>
                  <a:pt x="70" y="70"/>
                  <a:pt x="70" y="71"/>
                </a:cubicBezTo>
                <a:cubicBezTo>
                  <a:pt x="70" y="73"/>
                  <a:pt x="69" y="74"/>
                  <a:pt x="68" y="74"/>
                </a:cubicBezTo>
                <a:cubicBezTo>
                  <a:pt x="61" y="74"/>
                  <a:pt x="61" y="74"/>
                  <a:pt x="61" y="74"/>
                </a:cubicBezTo>
                <a:cubicBezTo>
                  <a:pt x="69" y="91"/>
                  <a:pt x="69" y="91"/>
                  <a:pt x="69" y="91"/>
                </a:cubicBezTo>
                <a:cubicBezTo>
                  <a:pt x="70" y="92"/>
                  <a:pt x="70" y="94"/>
                  <a:pt x="69" y="95"/>
                </a:cubicBezTo>
                <a:cubicBezTo>
                  <a:pt x="70" y="97"/>
                  <a:pt x="70" y="97"/>
                  <a:pt x="70" y="97"/>
                </a:cubicBezTo>
                <a:cubicBezTo>
                  <a:pt x="72" y="100"/>
                  <a:pt x="72" y="100"/>
                  <a:pt x="72" y="100"/>
                </a:cubicBezTo>
                <a:cubicBezTo>
                  <a:pt x="72" y="102"/>
                  <a:pt x="72" y="103"/>
                  <a:pt x="71" y="104"/>
                </a:cubicBezTo>
                <a:cubicBezTo>
                  <a:pt x="69" y="104"/>
                  <a:pt x="68" y="104"/>
                  <a:pt x="67" y="102"/>
                </a:cubicBezTo>
                <a:cubicBezTo>
                  <a:pt x="66" y="99"/>
                  <a:pt x="66" y="99"/>
                  <a:pt x="66" y="99"/>
                </a:cubicBezTo>
                <a:cubicBezTo>
                  <a:pt x="65" y="97"/>
                  <a:pt x="65" y="97"/>
                  <a:pt x="65" y="97"/>
                </a:cubicBezTo>
                <a:cubicBezTo>
                  <a:pt x="64" y="97"/>
                  <a:pt x="62" y="96"/>
                  <a:pt x="62" y="95"/>
                </a:cubicBezTo>
                <a:cubicBezTo>
                  <a:pt x="52" y="74"/>
                  <a:pt x="52" y="74"/>
                  <a:pt x="52" y="74"/>
                </a:cubicBezTo>
                <a:cubicBezTo>
                  <a:pt x="40" y="74"/>
                  <a:pt x="40" y="74"/>
                  <a:pt x="40" y="74"/>
                </a:cubicBezTo>
                <a:cubicBezTo>
                  <a:pt x="40" y="77"/>
                  <a:pt x="40" y="77"/>
                  <a:pt x="40" y="77"/>
                </a:cubicBezTo>
                <a:cubicBezTo>
                  <a:pt x="40" y="79"/>
                  <a:pt x="38" y="81"/>
                  <a:pt x="36" y="81"/>
                </a:cubicBezTo>
                <a:cubicBezTo>
                  <a:pt x="34" y="81"/>
                  <a:pt x="32" y="79"/>
                  <a:pt x="32" y="77"/>
                </a:cubicBezTo>
                <a:cubicBezTo>
                  <a:pt x="32" y="74"/>
                  <a:pt x="32" y="74"/>
                  <a:pt x="32" y="74"/>
                </a:cubicBezTo>
                <a:cubicBezTo>
                  <a:pt x="20" y="74"/>
                  <a:pt x="20" y="74"/>
                  <a:pt x="20" y="74"/>
                </a:cubicBezTo>
                <a:cubicBezTo>
                  <a:pt x="10" y="95"/>
                  <a:pt x="10" y="95"/>
                  <a:pt x="10" y="95"/>
                </a:cubicBezTo>
                <a:cubicBezTo>
                  <a:pt x="10" y="96"/>
                  <a:pt x="9" y="97"/>
                  <a:pt x="7" y="97"/>
                </a:cubicBezTo>
                <a:cubicBezTo>
                  <a:pt x="7" y="99"/>
                  <a:pt x="7" y="99"/>
                  <a:pt x="7" y="99"/>
                </a:cubicBezTo>
                <a:cubicBezTo>
                  <a:pt x="5" y="102"/>
                  <a:pt x="5" y="102"/>
                  <a:pt x="5" y="102"/>
                </a:cubicBezTo>
                <a:cubicBezTo>
                  <a:pt x="4" y="104"/>
                  <a:pt x="3" y="104"/>
                  <a:pt x="2" y="104"/>
                </a:cubicBezTo>
                <a:cubicBezTo>
                  <a:pt x="0" y="103"/>
                  <a:pt x="0" y="102"/>
                  <a:pt x="0" y="100"/>
                </a:cubicBezTo>
                <a:cubicBezTo>
                  <a:pt x="2" y="97"/>
                  <a:pt x="2" y="97"/>
                  <a:pt x="2" y="97"/>
                </a:cubicBezTo>
                <a:cubicBezTo>
                  <a:pt x="3" y="95"/>
                  <a:pt x="3" y="95"/>
                  <a:pt x="3" y="95"/>
                </a:cubicBezTo>
                <a:cubicBezTo>
                  <a:pt x="3" y="94"/>
                  <a:pt x="3" y="92"/>
                  <a:pt x="3" y="91"/>
                </a:cubicBezTo>
                <a:cubicBezTo>
                  <a:pt x="11" y="74"/>
                  <a:pt x="11" y="74"/>
                  <a:pt x="11" y="74"/>
                </a:cubicBezTo>
                <a:cubicBezTo>
                  <a:pt x="4" y="74"/>
                  <a:pt x="4" y="74"/>
                  <a:pt x="4" y="74"/>
                </a:cubicBezTo>
                <a:close/>
                <a:moveTo>
                  <a:pt x="32" y="69"/>
                </a:moveTo>
                <a:cubicBezTo>
                  <a:pt x="32" y="69"/>
                  <a:pt x="32" y="69"/>
                  <a:pt x="32" y="69"/>
                </a:cubicBezTo>
                <a:cubicBezTo>
                  <a:pt x="32" y="66"/>
                  <a:pt x="32" y="66"/>
                  <a:pt x="32" y="66"/>
                </a:cubicBezTo>
                <a:cubicBezTo>
                  <a:pt x="32" y="64"/>
                  <a:pt x="34" y="62"/>
                  <a:pt x="36" y="62"/>
                </a:cubicBezTo>
                <a:cubicBezTo>
                  <a:pt x="38" y="62"/>
                  <a:pt x="40" y="64"/>
                  <a:pt x="40" y="66"/>
                </a:cubicBezTo>
                <a:cubicBezTo>
                  <a:pt x="40" y="69"/>
                  <a:pt x="40" y="69"/>
                  <a:pt x="40" y="69"/>
                </a:cubicBezTo>
                <a:cubicBezTo>
                  <a:pt x="49" y="69"/>
                  <a:pt x="49" y="69"/>
                  <a:pt x="49" y="69"/>
                </a:cubicBezTo>
                <a:cubicBezTo>
                  <a:pt x="40" y="49"/>
                  <a:pt x="40" y="49"/>
                  <a:pt x="40" y="49"/>
                </a:cubicBezTo>
                <a:cubicBezTo>
                  <a:pt x="37" y="49"/>
                  <a:pt x="35" y="49"/>
                  <a:pt x="32" y="49"/>
                </a:cubicBezTo>
                <a:cubicBezTo>
                  <a:pt x="23" y="69"/>
                  <a:pt x="23" y="69"/>
                  <a:pt x="23" y="69"/>
                </a:cubicBezTo>
                <a:cubicBezTo>
                  <a:pt x="32" y="69"/>
                  <a:pt x="32" y="69"/>
                  <a:pt x="32" y="69"/>
                </a:cubicBezTo>
                <a:close/>
                <a:moveTo>
                  <a:pt x="44" y="23"/>
                </a:moveTo>
                <a:cubicBezTo>
                  <a:pt x="44" y="23"/>
                  <a:pt x="44" y="23"/>
                  <a:pt x="44" y="23"/>
                </a:cubicBezTo>
                <a:cubicBezTo>
                  <a:pt x="40" y="19"/>
                  <a:pt x="33" y="19"/>
                  <a:pt x="29" y="23"/>
                </a:cubicBezTo>
                <a:cubicBezTo>
                  <a:pt x="29" y="23"/>
                  <a:pt x="29" y="23"/>
                  <a:pt x="29" y="23"/>
                </a:cubicBezTo>
                <a:cubicBezTo>
                  <a:pt x="27" y="25"/>
                  <a:pt x="26" y="28"/>
                  <a:pt x="26" y="31"/>
                </a:cubicBezTo>
                <a:cubicBezTo>
                  <a:pt x="26" y="34"/>
                  <a:pt x="27" y="36"/>
                  <a:pt x="29" y="38"/>
                </a:cubicBezTo>
                <a:cubicBezTo>
                  <a:pt x="32" y="41"/>
                  <a:pt x="36" y="42"/>
                  <a:pt x="40" y="40"/>
                </a:cubicBezTo>
                <a:cubicBezTo>
                  <a:pt x="40" y="40"/>
                  <a:pt x="40" y="40"/>
                  <a:pt x="40" y="40"/>
                </a:cubicBezTo>
                <a:cubicBezTo>
                  <a:pt x="41" y="40"/>
                  <a:pt x="43" y="39"/>
                  <a:pt x="43" y="38"/>
                </a:cubicBezTo>
                <a:cubicBezTo>
                  <a:pt x="44" y="38"/>
                  <a:pt x="44" y="38"/>
                  <a:pt x="44" y="38"/>
                </a:cubicBezTo>
                <a:cubicBezTo>
                  <a:pt x="45" y="36"/>
                  <a:pt x="47" y="34"/>
                  <a:pt x="47" y="31"/>
                </a:cubicBezTo>
                <a:cubicBezTo>
                  <a:pt x="47" y="28"/>
                  <a:pt x="45" y="25"/>
                  <a:pt x="44" y="23"/>
                </a:cubicBezTo>
                <a:cubicBezTo>
                  <a:pt x="44" y="23"/>
                  <a:pt x="44" y="23"/>
                  <a:pt x="44" y="23"/>
                </a:cubicBezTo>
                <a:close/>
              </a:path>
            </a:pathLst>
          </a:custGeom>
          <a:solidFill>
            <a:srgbClr val="FFFFFF"/>
          </a:solidFill>
          <a:ln w="6350">
            <a:noFill/>
          </a:ln>
        </p:spPr>
        <p:txBody>
          <a:bodyPr vert="horz" wrap="square" lIns="121689" tIns="60844" rIns="121689" bIns="60844" numCol="1" anchor="t" anchorCtr="0" compatLnSpc="1"/>
          <a:lstStyle/>
          <a:p>
            <a:pPr>
              <a:lnSpc>
                <a:spcPct val="120000"/>
              </a:lnSpc>
            </a:pPr>
            <a:endParaRPr lang="zh-CN" altLang="en-US" sz="1685">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文本框 25"/>
          <p:cNvSpPr txBox="1"/>
          <p:nvPr>
            <p:custDataLst>
              <p:tags r:id="rId7"/>
            </p:custDataLst>
          </p:nvPr>
        </p:nvSpPr>
        <p:spPr>
          <a:xfrm>
            <a:off x="8890" y="2043843"/>
            <a:ext cx="4419600" cy="1203325"/>
          </a:xfrm>
          <a:prstGeom prst="rect">
            <a:avLst/>
          </a:prstGeom>
          <a:noFill/>
        </p:spPr>
        <p:txBody>
          <a:bodyPr wrap="square" lIns="89835" tIns="46714" rIns="89835" bIns="46714" rtlCol="0" anchor="ctr">
            <a:normAutofit/>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pitchFamily="34" charset="-122"/>
              </a:defRPr>
            </a:lvl1pPr>
          </a:lstStyle>
          <a:p>
            <a:r>
              <a:rPr lang="zh-CN" altLang="en-US" sz="1395" dirty="0">
                <a:solidFill>
                  <a:schemeClr val="tx1"/>
                </a:solidFill>
                <a:latin typeface="微软雅黑" panose="020B0503020204020204" pitchFamily="34" charset="-122"/>
                <a:sym typeface="Arial" panose="020B0604020202020204" pitchFamily="34" charset="0"/>
              </a:rPr>
              <a:t>“让我们的客户专注于企业发展”是长春北湖科技园客户服务的总目标。通过提洞察企业需求，提前筹谋，前置服务，提供企业园区管理、生产办公过程中全面服务。</a:t>
            </a:r>
          </a:p>
        </p:txBody>
      </p:sp>
      <p:sp>
        <p:nvSpPr>
          <p:cNvPr id="15" name="文本框 14"/>
          <p:cNvSpPr txBox="1"/>
          <p:nvPr>
            <p:custDataLst>
              <p:tags r:id="rId8"/>
            </p:custDataLst>
          </p:nvPr>
        </p:nvSpPr>
        <p:spPr>
          <a:xfrm>
            <a:off x="1952528" y="1338172"/>
            <a:ext cx="2223182" cy="849200"/>
          </a:xfrm>
          <a:prstGeom prst="rect">
            <a:avLst/>
          </a:prstGeom>
          <a:noFill/>
        </p:spPr>
        <p:txBody>
          <a:bodyPr wrap="square" rtlCol="0">
            <a:noAutofit/>
          </a:bodyPr>
          <a:lstStyle/>
          <a:p>
            <a:pPr algn="r">
              <a:lnSpc>
                <a:spcPct val="120000"/>
              </a:lnSpc>
            </a:pPr>
            <a:r>
              <a:rPr lang="zh-CN" altLang="en-US" sz="3200" b="1" spc="150" dirty="0">
                <a:solidFill>
                  <a:srgbClr val="1D6DC2"/>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一个目标</a:t>
            </a:r>
          </a:p>
        </p:txBody>
      </p:sp>
      <p:sp>
        <p:nvSpPr>
          <p:cNvPr id="30" name="文本框 29"/>
          <p:cNvSpPr txBox="1"/>
          <p:nvPr>
            <p:custDataLst>
              <p:tags r:id="rId9"/>
            </p:custDataLst>
          </p:nvPr>
        </p:nvSpPr>
        <p:spPr>
          <a:xfrm>
            <a:off x="7957820" y="1268760"/>
            <a:ext cx="2364352" cy="849200"/>
          </a:xfrm>
          <a:prstGeom prst="rect">
            <a:avLst/>
          </a:prstGeom>
          <a:noFill/>
        </p:spPr>
        <p:txBody>
          <a:bodyPr wrap="square" rtlCol="0">
            <a:normAutofit/>
          </a:bodyPr>
          <a:lstStyle/>
          <a:p>
            <a:pPr>
              <a:lnSpc>
                <a:spcPct val="120000"/>
              </a:lnSpc>
            </a:pPr>
            <a:r>
              <a:rPr lang="zh-CN" altLang="en-US" sz="3200" b="1" spc="150" dirty="0">
                <a:solidFill>
                  <a:srgbClr val="0088D5"/>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一个平台</a:t>
            </a:r>
          </a:p>
        </p:txBody>
      </p:sp>
      <p:sp>
        <p:nvSpPr>
          <p:cNvPr id="31" name="文本框 30"/>
          <p:cNvSpPr txBox="1"/>
          <p:nvPr>
            <p:custDataLst>
              <p:tags r:id="rId10"/>
            </p:custDataLst>
          </p:nvPr>
        </p:nvSpPr>
        <p:spPr>
          <a:xfrm>
            <a:off x="7957820" y="2075593"/>
            <a:ext cx="4095750" cy="1000125"/>
          </a:xfrm>
          <a:prstGeom prst="rect">
            <a:avLst/>
          </a:prstGeom>
          <a:noFill/>
        </p:spPr>
        <p:txBody>
          <a:bodyPr wrap="square" lIns="89835" tIns="46714" rIns="89835" bIns="46714" rtlCol="0" anchor="ctr">
            <a:normAutofit/>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pitchFamily="34" charset="-122"/>
              </a:defRPr>
            </a:lvl1pPr>
          </a:lstStyle>
          <a:p>
            <a:pPr algn="l"/>
            <a:r>
              <a:rPr lang="zh-CN" altLang="en-US" sz="1395" dirty="0">
                <a:solidFill>
                  <a:schemeClr val="tx1"/>
                </a:solidFill>
                <a:latin typeface="微软雅黑" panose="020B0503020204020204" pitchFamily="34" charset="-122"/>
                <a:sym typeface="Arial" panose="020B0604020202020204" pitchFamily="34" charset="0"/>
              </a:rPr>
              <a:t>一个平台是指智慧化园区服务平台，通过数据的采集，分析客户对服务的共性需求与个性要求，提供精准服务。</a:t>
            </a:r>
          </a:p>
        </p:txBody>
      </p:sp>
      <p:sp>
        <p:nvSpPr>
          <p:cNvPr id="16" name="文本框 15"/>
          <p:cNvSpPr txBox="1"/>
          <p:nvPr>
            <p:custDataLst>
              <p:tags r:id="rId11"/>
            </p:custDataLst>
          </p:nvPr>
        </p:nvSpPr>
        <p:spPr>
          <a:xfrm>
            <a:off x="169545" y="3932968"/>
            <a:ext cx="3794760" cy="1256665"/>
          </a:xfrm>
          <a:prstGeom prst="rect">
            <a:avLst/>
          </a:prstGeom>
          <a:noFill/>
        </p:spPr>
        <p:txBody>
          <a:bodyPr wrap="square" lIns="89835" tIns="46714" rIns="89835" bIns="46714" rtlCol="0" anchor="ctr">
            <a:normAutofit/>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pitchFamily="34" charset="-122"/>
              </a:defRPr>
            </a:lvl1pPr>
          </a:lstStyle>
          <a:p>
            <a:r>
              <a:rPr lang="zh-CN" altLang="en-US" sz="1395" dirty="0">
                <a:solidFill>
                  <a:schemeClr val="tx1"/>
                </a:solidFill>
                <a:latin typeface="微软雅黑" panose="020B0503020204020204" pitchFamily="34" charset="-122"/>
                <a:sym typeface="Arial" panose="020B0604020202020204" pitchFamily="34" charset="0"/>
              </a:rPr>
              <a:t>客服理念坚持“四到服务”——不叫不到/随叫随到/服务周到/说到做到，急企业之所急，想企业之所想。</a:t>
            </a:r>
          </a:p>
        </p:txBody>
      </p:sp>
      <p:sp>
        <p:nvSpPr>
          <p:cNvPr id="17" name="文本框 16"/>
          <p:cNvSpPr txBox="1"/>
          <p:nvPr>
            <p:custDataLst>
              <p:tags r:id="rId12"/>
            </p:custDataLst>
          </p:nvPr>
        </p:nvSpPr>
        <p:spPr>
          <a:xfrm>
            <a:off x="1188343" y="3428374"/>
            <a:ext cx="2255191" cy="849200"/>
          </a:xfrm>
          <a:prstGeom prst="rect">
            <a:avLst/>
          </a:prstGeom>
          <a:noFill/>
        </p:spPr>
        <p:txBody>
          <a:bodyPr wrap="square" rtlCol="0">
            <a:normAutofit/>
          </a:bodyPr>
          <a:lstStyle/>
          <a:p>
            <a:pPr algn="r">
              <a:lnSpc>
                <a:spcPct val="120000"/>
              </a:lnSpc>
            </a:pPr>
            <a:r>
              <a:rPr lang="zh-CN" altLang="en-US" sz="3200" b="1" spc="150" dirty="0">
                <a:solidFill>
                  <a:srgbClr val="00BC68"/>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四个理念</a:t>
            </a:r>
          </a:p>
        </p:txBody>
      </p:sp>
      <p:sp>
        <p:nvSpPr>
          <p:cNvPr id="18" name="文本框 17"/>
          <p:cNvSpPr txBox="1"/>
          <p:nvPr>
            <p:custDataLst>
              <p:tags r:id="rId13"/>
            </p:custDataLst>
          </p:nvPr>
        </p:nvSpPr>
        <p:spPr>
          <a:xfrm>
            <a:off x="8202723" y="3170897"/>
            <a:ext cx="2348430" cy="849200"/>
          </a:xfrm>
          <a:prstGeom prst="rect">
            <a:avLst/>
          </a:prstGeom>
          <a:noFill/>
        </p:spPr>
        <p:txBody>
          <a:bodyPr wrap="square" rtlCol="0">
            <a:normAutofit fontScale="97500"/>
          </a:bodyPr>
          <a:lstStyle/>
          <a:p>
            <a:pPr>
              <a:lnSpc>
                <a:spcPct val="120000"/>
              </a:lnSpc>
            </a:pPr>
            <a:r>
              <a:rPr lang="zh-CN" altLang="en-US" sz="3200" b="1" spc="150" dirty="0">
                <a:solidFill>
                  <a:srgbClr val="009ECA"/>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四个中心</a:t>
            </a:r>
          </a:p>
        </p:txBody>
      </p:sp>
      <p:sp>
        <p:nvSpPr>
          <p:cNvPr id="19" name="文本框 18"/>
          <p:cNvSpPr txBox="1"/>
          <p:nvPr>
            <p:custDataLst>
              <p:tags r:id="rId14"/>
            </p:custDataLst>
          </p:nvPr>
        </p:nvSpPr>
        <p:spPr>
          <a:xfrm>
            <a:off x="8216265" y="3826923"/>
            <a:ext cx="3923665" cy="1170305"/>
          </a:xfrm>
          <a:prstGeom prst="rect">
            <a:avLst/>
          </a:prstGeom>
          <a:noFill/>
        </p:spPr>
        <p:txBody>
          <a:bodyPr wrap="square" lIns="89835" tIns="46714" rIns="89835" bIns="46714" rtlCol="0" anchor="ctr">
            <a:normAutofit/>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pitchFamily="34" charset="-122"/>
              </a:defRPr>
            </a:lvl1pPr>
          </a:lstStyle>
          <a:p>
            <a:pPr algn="l"/>
            <a:r>
              <a:rPr lang="zh-CN" altLang="en-US" sz="1395" dirty="0">
                <a:solidFill>
                  <a:schemeClr val="tx1"/>
                </a:solidFill>
                <a:latin typeface="微软雅黑" panose="020B0503020204020204" pitchFamily="34" charset="-122"/>
                <a:sym typeface="Arial" panose="020B0604020202020204" pitchFamily="34" charset="0"/>
              </a:rPr>
              <a:t>客户服务依托四个中心——“客户信息中心、政务服务中心、配套管理中心、物业保障中心”，将服务进行归类，配备专业的服务团队，高效将服务工作做细、做精、做优。</a:t>
            </a:r>
          </a:p>
        </p:txBody>
      </p:sp>
      <p:sp>
        <p:nvSpPr>
          <p:cNvPr id="20" name="文本框 19"/>
          <p:cNvSpPr txBox="1"/>
          <p:nvPr>
            <p:custDataLst>
              <p:tags r:id="rId15"/>
            </p:custDataLst>
          </p:nvPr>
        </p:nvSpPr>
        <p:spPr>
          <a:xfrm>
            <a:off x="6634727" y="5275060"/>
            <a:ext cx="4490720" cy="1277620"/>
          </a:xfrm>
          <a:prstGeom prst="rect">
            <a:avLst/>
          </a:prstGeom>
          <a:noFill/>
        </p:spPr>
        <p:txBody>
          <a:bodyPr wrap="square" lIns="89835" tIns="46714" rIns="89835" bIns="46714" rtlCol="0" anchor="ctr">
            <a:normAutofit/>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pitchFamily="34" charset="-122"/>
              </a:defRPr>
            </a:lvl1pPr>
          </a:lstStyle>
          <a:p>
            <a:pPr algn="l"/>
            <a:r>
              <a:rPr lang="zh-CN" altLang="en-US" sz="1395" dirty="0">
                <a:solidFill>
                  <a:schemeClr val="tx1"/>
                </a:solidFill>
                <a:latin typeface="微软雅黑" panose="020B0503020204020204" pitchFamily="34" charset="-122"/>
                <a:sym typeface="Arial" panose="020B0604020202020204" pitchFamily="34" charset="0"/>
              </a:rPr>
              <a:t>客户服务具体执行物业服务、维保服务、商务服务、政务服务、文化活动、餐饮服务、会议服务、班车服务八大服务内容。</a:t>
            </a:r>
          </a:p>
        </p:txBody>
      </p:sp>
      <p:sp>
        <p:nvSpPr>
          <p:cNvPr id="21" name="文本框 20"/>
          <p:cNvSpPr txBox="1"/>
          <p:nvPr>
            <p:custDataLst>
              <p:tags r:id="rId16"/>
            </p:custDataLst>
          </p:nvPr>
        </p:nvSpPr>
        <p:spPr>
          <a:xfrm>
            <a:off x="6642224" y="4987028"/>
            <a:ext cx="2359766" cy="848659"/>
          </a:xfrm>
          <a:prstGeom prst="rect">
            <a:avLst/>
          </a:prstGeom>
          <a:noFill/>
        </p:spPr>
        <p:txBody>
          <a:bodyPr wrap="square" rtlCol="0">
            <a:normAutofit fontScale="97500"/>
          </a:bodyPr>
          <a:lstStyle/>
          <a:p>
            <a:pPr>
              <a:lnSpc>
                <a:spcPct val="120000"/>
              </a:lnSpc>
            </a:pPr>
            <a:r>
              <a:rPr lang="zh-CN" altLang="zh-CN" sz="3200" b="1" spc="150" dirty="0">
                <a:solidFill>
                  <a:srgbClr val="00AFA2"/>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八项内容</a:t>
            </a:r>
          </a:p>
        </p:txBody>
      </p:sp>
      <p:sp>
        <p:nvSpPr>
          <p:cNvPr id="19469" name="Freeform 13"/>
          <p:cNvSpPr/>
          <p:nvPr>
            <p:custDataLst>
              <p:tags r:id="rId17"/>
            </p:custDataLst>
          </p:nvPr>
        </p:nvSpPr>
        <p:spPr bwMode="auto">
          <a:xfrm rot="1055249">
            <a:off x="6488112" y="3213152"/>
            <a:ext cx="1502075" cy="1728802"/>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009ECA"/>
          </a:solidFill>
          <a:ln w="6350">
            <a:noFill/>
          </a:ln>
        </p:spPr>
        <p:txBody>
          <a:bodyPr lIns="121689" tIns="60844" rIns="121689" bIns="60844"/>
          <a:lstStyle/>
          <a:p>
            <a:pPr>
              <a:lnSpc>
                <a:spcPct val="120000"/>
              </a:lnSpc>
            </a:pPr>
            <a:endParaRPr lang="zh-CN" altLang="en-US" sz="1685">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Freeform 27"/>
          <p:cNvSpPr>
            <a:spLocks noEditPoints="1"/>
          </p:cNvSpPr>
          <p:nvPr>
            <p:custDataLst>
              <p:tags r:id="rId18"/>
            </p:custDataLst>
          </p:nvPr>
        </p:nvSpPr>
        <p:spPr bwMode="auto">
          <a:xfrm>
            <a:off x="7027548" y="3773229"/>
            <a:ext cx="409656" cy="522880"/>
          </a:xfrm>
          <a:custGeom>
            <a:avLst/>
            <a:gdLst>
              <a:gd name="T0" fmla="*/ 59 w 83"/>
              <a:gd name="T1" fmla="*/ 70 h 106"/>
              <a:gd name="T2" fmla="*/ 59 w 83"/>
              <a:gd name="T3" fmla="*/ 70 h 106"/>
              <a:gd name="T4" fmla="*/ 75 w 83"/>
              <a:gd name="T5" fmla="*/ 42 h 106"/>
              <a:gd name="T6" fmla="*/ 41 w 83"/>
              <a:gd name="T7" fmla="*/ 8 h 106"/>
              <a:gd name="T8" fmla="*/ 8 w 83"/>
              <a:gd name="T9" fmla="*/ 42 h 106"/>
              <a:gd name="T10" fmla="*/ 24 w 83"/>
              <a:gd name="T11" fmla="*/ 70 h 106"/>
              <a:gd name="T12" fmla="*/ 24 w 83"/>
              <a:gd name="T13" fmla="*/ 70 h 106"/>
              <a:gd name="T14" fmla="*/ 41 w 83"/>
              <a:gd name="T15" fmla="*/ 75 h 106"/>
              <a:gd name="T16" fmla="*/ 43 w 83"/>
              <a:gd name="T17" fmla="*/ 46 h 106"/>
              <a:gd name="T18" fmla="*/ 40 w 83"/>
              <a:gd name="T19" fmla="*/ 46 h 106"/>
              <a:gd name="T20" fmla="*/ 30 w 83"/>
              <a:gd name="T21" fmla="*/ 42 h 106"/>
              <a:gd name="T22" fmla="*/ 20 w 83"/>
              <a:gd name="T23" fmla="*/ 46 h 106"/>
              <a:gd name="T24" fmla="*/ 17 w 83"/>
              <a:gd name="T25" fmla="*/ 42 h 106"/>
              <a:gd name="T26" fmla="*/ 30 w 83"/>
              <a:gd name="T27" fmla="*/ 37 h 106"/>
              <a:gd name="T28" fmla="*/ 41 w 83"/>
              <a:gd name="T29" fmla="*/ 41 h 106"/>
              <a:gd name="T30" fmla="*/ 52 w 83"/>
              <a:gd name="T31" fmla="*/ 37 h 106"/>
              <a:gd name="T32" fmla="*/ 65 w 83"/>
              <a:gd name="T33" fmla="*/ 42 h 106"/>
              <a:gd name="T34" fmla="*/ 62 w 83"/>
              <a:gd name="T35" fmla="*/ 46 h 106"/>
              <a:gd name="T36" fmla="*/ 52 w 83"/>
              <a:gd name="T37" fmla="*/ 42 h 106"/>
              <a:gd name="T38" fmla="*/ 43 w 83"/>
              <a:gd name="T39" fmla="*/ 46 h 106"/>
              <a:gd name="T40" fmla="*/ 65 w 83"/>
              <a:gd name="T41" fmla="*/ 76 h 106"/>
              <a:gd name="T42" fmla="*/ 61 w 83"/>
              <a:gd name="T43" fmla="*/ 97 h 106"/>
              <a:gd name="T44" fmla="*/ 53 w 83"/>
              <a:gd name="T45" fmla="*/ 97 h 106"/>
              <a:gd name="T46" fmla="*/ 41 w 83"/>
              <a:gd name="T47" fmla="*/ 106 h 106"/>
              <a:gd name="T48" fmla="*/ 29 w 83"/>
              <a:gd name="T49" fmla="*/ 97 h 106"/>
              <a:gd name="T50" fmla="*/ 18 w 83"/>
              <a:gd name="T51" fmla="*/ 93 h 106"/>
              <a:gd name="T52" fmla="*/ 18 w 83"/>
              <a:gd name="T53" fmla="*/ 76 h 106"/>
              <a:gd name="T54" fmla="*/ 0 w 83"/>
              <a:gd name="T55" fmla="*/ 42 h 106"/>
              <a:gd name="T56" fmla="*/ 41 w 83"/>
              <a:gd name="T57" fmla="*/ 0 h 106"/>
              <a:gd name="T58" fmla="*/ 83 w 83"/>
              <a:gd name="T59" fmla="*/ 42 h 106"/>
              <a:gd name="T60" fmla="*/ 65 w 83"/>
              <a:gd name="T61" fmla="*/ 76 h 106"/>
              <a:gd name="T62" fmla="*/ 26 w 83"/>
              <a:gd name="T63" fmla="*/ 80 h 106"/>
              <a:gd name="T64" fmla="*/ 32 w 83"/>
              <a:gd name="T65" fmla="*/ 89 h 106"/>
              <a:gd name="T66" fmla="*/ 37 w 83"/>
              <a:gd name="T67" fmla="*/ 93 h 106"/>
              <a:gd name="T68" fmla="*/ 38 w 83"/>
              <a:gd name="T69" fmla="*/ 96 h 106"/>
              <a:gd name="T70" fmla="*/ 41 w 83"/>
              <a:gd name="T71" fmla="*/ 98 h 106"/>
              <a:gd name="T72" fmla="*/ 45 w 83"/>
              <a:gd name="T73" fmla="*/ 96 h 106"/>
              <a:gd name="T74" fmla="*/ 46 w 83"/>
              <a:gd name="T75" fmla="*/ 93 h 106"/>
              <a:gd name="T76" fmla="*/ 57 w 83"/>
              <a:gd name="T77" fmla="*/ 89 h 106"/>
              <a:gd name="T78" fmla="*/ 41 w 83"/>
              <a:gd name="T79" fmla="*/ 8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106">
                <a:moveTo>
                  <a:pt x="59" y="70"/>
                </a:moveTo>
                <a:cubicBezTo>
                  <a:pt x="59" y="70"/>
                  <a:pt x="59" y="70"/>
                  <a:pt x="59" y="70"/>
                </a:cubicBezTo>
                <a:cubicBezTo>
                  <a:pt x="59" y="70"/>
                  <a:pt x="59" y="70"/>
                  <a:pt x="59" y="70"/>
                </a:cubicBezTo>
                <a:cubicBezTo>
                  <a:pt x="59" y="70"/>
                  <a:pt x="59" y="70"/>
                  <a:pt x="59" y="70"/>
                </a:cubicBezTo>
                <a:cubicBezTo>
                  <a:pt x="61" y="69"/>
                  <a:pt x="63" y="67"/>
                  <a:pt x="65" y="66"/>
                </a:cubicBezTo>
                <a:cubicBezTo>
                  <a:pt x="71" y="59"/>
                  <a:pt x="75" y="51"/>
                  <a:pt x="75" y="42"/>
                </a:cubicBezTo>
                <a:cubicBezTo>
                  <a:pt x="75" y="33"/>
                  <a:pt x="71" y="24"/>
                  <a:pt x="65" y="18"/>
                </a:cubicBezTo>
                <a:cubicBezTo>
                  <a:pt x="59" y="12"/>
                  <a:pt x="50" y="8"/>
                  <a:pt x="41" y="8"/>
                </a:cubicBezTo>
                <a:cubicBezTo>
                  <a:pt x="32" y="8"/>
                  <a:pt x="24" y="12"/>
                  <a:pt x="18" y="18"/>
                </a:cubicBezTo>
                <a:cubicBezTo>
                  <a:pt x="12" y="24"/>
                  <a:pt x="8" y="33"/>
                  <a:pt x="8" y="42"/>
                </a:cubicBezTo>
                <a:cubicBezTo>
                  <a:pt x="8" y="51"/>
                  <a:pt x="12" y="59"/>
                  <a:pt x="18" y="66"/>
                </a:cubicBezTo>
                <a:cubicBezTo>
                  <a:pt x="19" y="67"/>
                  <a:pt x="22" y="69"/>
                  <a:pt x="24" y="70"/>
                </a:cubicBezTo>
                <a:cubicBezTo>
                  <a:pt x="24" y="70"/>
                  <a:pt x="24" y="70"/>
                  <a:pt x="24" y="70"/>
                </a:cubicBezTo>
                <a:cubicBezTo>
                  <a:pt x="24" y="70"/>
                  <a:pt x="24" y="70"/>
                  <a:pt x="24" y="70"/>
                </a:cubicBezTo>
                <a:cubicBezTo>
                  <a:pt x="24" y="70"/>
                  <a:pt x="24" y="70"/>
                  <a:pt x="24" y="70"/>
                </a:cubicBezTo>
                <a:cubicBezTo>
                  <a:pt x="29" y="73"/>
                  <a:pt x="35" y="75"/>
                  <a:pt x="41" y="75"/>
                </a:cubicBezTo>
                <a:cubicBezTo>
                  <a:pt x="48" y="75"/>
                  <a:pt x="53" y="73"/>
                  <a:pt x="59" y="70"/>
                </a:cubicBezTo>
                <a:close/>
                <a:moveTo>
                  <a:pt x="43" y="46"/>
                </a:moveTo>
                <a:cubicBezTo>
                  <a:pt x="43" y="46"/>
                  <a:pt x="43" y="46"/>
                  <a:pt x="43" y="46"/>
                </a:cubicBezTo>
                <a:cubicBezTo>
                  <a:pt x="42" y="47"/>
                  <a:pt x="40" y="47"/>
                  <a:pt x="40" y="46"/>
                </a:cubicBezTo>
                <a:cubicBezTo>
                  <a:pt x="38" y="45"/>
                  <a:pt x="37" y="44"/>
                  <a:pt x="35" y="43"/>
                </a:cubicBezTo>
                <a:cubicBezTo>
                  <a:pt x="34" y="42"/>
                  <a:pt x="32" y="42"/>
                  <a:pt x="30" y="42"/>
                </a:cubicBezTo>
                <a:cubicBezTo>
                  <a:pt x="28" y="42"/>
                  <a:pt x="26" y="42"/>
                  <a:pt x="25" y="43"/>
                </a:cubicBezTo>
                <a:cubicBezTo>
                  <a:pt x="23" y="44"/>
                  <a:pt x="22" y="45"/>
                  <a:pt x="20" y="46"/>
                </a:cubicBezTo>
                <a:cubicBezTo>
                  <a:pt x="19" y="47"/>
                  <a:pt x="18" y="47"/>
                  <a:pt x="17" y="46"/>
                </a:cubicBezTo>
                <a:cubicBezTo>
                  <a:pt x="16" y="45"/>
                  <a:pt x="16" y="43"/>
                  <a:pt x="17" y="42"/>
                </a:cubicBezTo>
                <a:cubicBezTo>
                  <a:pt x="19" y="41"/>
                  <a:pt x="21" y="39"/>
                  <a:pt x="23" y="39"/>
                </a:cubicBezTo>
                <a:cubicBezTo>
                  <a:pt x="25" y="38"/>
                  <a:pt x="28" y="37"/>
                  <a:pt x="30" y="37"/>
                </a:cubicBezTo>
                <a:cubicBezTo>
                  <a:pt x="32" y="37"/>
                  <a:pt x="35" y="38"/>
                  <a:pt x="37" y="39"/>
                </a:cubicBezTo>
                <a:cubicBezTo>
                  <a:pt x="39" y="39"/>
                  <a:pt x="40" y="40"/>
                  <a:pt x="41" y="41"/>
                </a:cubicBezTo>
                <a:cubicBezTo>
                  <a:pt x="43" y="40"/>
                  <a:pt x="44" y="39"/>
                  <a:pt x="45" y="39"/>
                </a:cubicBezTo>
                <a:cubicBezTo>
                  <a:pt x="48" y="38"/>
                  <a:pt x="50" y="37"/>
                  <a:pt x="52" y="37"/>
                </a:cubicBezTo>
                <a:cubicBezTo>
                  <a:pt x="55" y="37"/>
                  <a:pt x="57" y="38"/>
                  <a:pt x="59" y="39"/>
                </a:cubicBezTo>
                <a:cubicBezTo>
                  <a:pt x="62" y="39"/>
                  <a:pt x="64" y="41"/>
                  <a:pt x="65" y="42"/>
                </a:cubicBezTo>
                <a:cubicBezTo>
                  <a:pt x="66" y="43"/>
                  <a:pt x="66" y="45"/>
                  <a:pt x="65" y="46"/>
                </a:cubicBezTo>
                <a:cubicBezTo>
                  <a:pt x="65" y="47"/>
                  <a:pt x="63" y="47"/>
                  <a:pt x="62" y="46"/>
                </a:cubicBezTo>
                <a:cubicBezTo>
                  <a:pt x="61" y="45"/>
                  <a:pt x="59" y="44"/>
                  <a:pt x="58" y="43"/>
                </a:cubicBezTo>
                <a:cubicBezTo>
                  <a:pt x="56" y="42"/>
                  <a:pt x="54" y="42"/>
                  <a:pt x="52" y="42"/>
                </a:cubicBezTo>
                <a:cubicBezTo>
                  <a:pt x="51" y="42"/>
                  <a:pt x="49" y="42"/>
                  <a:pt x="47" y="43"/>
                </a:cubicBezTo>
                <a:cubicBezTo>
                  <a:pt x="46" y="44"/>
                  <a:pt x="44" y="45"/>
                  <a:pt x="43" y="46"/>
                </a:cubicBezTo>
                <a:close/>
                <a:moveTo>
                  <a:pt x="65" y="76"/>
                </a:moveTo>
                <a:cubicBezTo>
                  <a:pt x="65" y="76"/>
                  <a:pt x="65" y="76"/>
                  <a:pt x="65" y="76"/>
                </a:cubicBezTo>
                <a:cubicBezTo>
                  <a:pt x="65" y="93"/>
                  <a:pt x="65" y="93"/>
                  <a:pt x="65" y="93"/>
                </a:cubicBezTo>
                <a:cubicBezTo>
                  <a:pt x="65" y="95"/>
                  <a:pt x="63" y="97"/>
                  <a:pt x="61" y="97"/>
                </a:cubicBezTo>
                <a:cubicBezTo>
                  <a:pt x="61" y="97"/>
                  <a:pt x="61" y="97"/>
                  <a:pt x="61" y="97"/>
                </a:cubicBezTo>
                <a:cubicBezTo>
                  <a:pt x="53" y="97"/>
                  <a:pt x="53" y="97"/>
                  <a:pt x="53" y="97"/>
                </a:cubicBezTo>
                <a:cubicBezTo>
                  <a:pt x="53" y="99"/>
                  <a:pt x="52" y="100"/>
                  <a:pt x="50" y="102"/>
                </a:cubicBezTo>
                <a:cubicBezTo>
                  <a:pt x="48" y="104"/>
                  <a:pt x="45" y="106"/>
                  <a:pt x="41" y="106"/>
                </a:cubicBezTo>
                <a:cubicBezTo>
                  <a:pt x="38" y="106"/>
                  <a:pt x="35" y="104"/>
                  <a:pt x="32" y="102"/>
                </a:cubicBezTo>
                <a:cubicBezTo>
                  <a:pt x="31" y="100"/>
                  <a:pt x="30" y="99"/>
                  <a:pt x="29" y="97"/>
                </a:cubicBezTo>
                <a:cubicBezTo>
                  <a:pt x="22" y="97"/>
                  <a:pt x="22" y="97"/>
                  <a:pt x="22" y="97"/>
                </a:cubicBezTo>
                <a:cubicBezTo>
                  <a:pt x="20" y="97"/>
                  <a:pt x="18" y="95"/>
                  <a:pt x="18" y="93"/>
                </a:cubicBezTo>
                <a:cubicBezTo>
                  <a:pt x="18" y="93"/>
                  <a:pt x="18" y="93"/>
                  <a:pt x="18" y="93"/>
                </a:cubicBezTo>
                <a:cubicBezTo>
                  <a:pt x="18" y="76"/>
                  <a:pt x="18" y="76"/>
                  <a:pt x="18" y="76"/>
                </a:cubicBezTo>
                <a:cubicBezTo>
                  <a:pt x="16" y="75"/>
                  <a:pt x="14" y="73"/>
                  <a:pt x="12" y="71"/>
                </a:cubicBezTo>
                <a:cubicBezTo>
                  <a:pt x="4" y="64"/>
                  <a:pt x="0" y="53"/>
                  <a:pt x="0" y="42"/>
                </a:cubicBezTo>
                <a:cubicBezTo>
                  <a:pt x="0" y="30"/>
                  <a:pt x="4" y="20"/>
                  <a:pt x="12" y="13"/>
                </a:cubicBezTo>
                <a:cubicBezTo>
                  <a:pt x="19" y="5"/>
                  <a:pt x="30" y="0"/>
                  <a:pt x="41" y="0"/>
                </a:cubicBezTo>
                <a:cubicBezTo>
                  <a:pt x="53" y="0"/>
                  <a:pt x="63" y="5"/>
                  <a:pt x="71" y="13"/>
                </a:cubicBezTo>
                <a:cubicBezTo>
                  <a:pt x="78" y="20"/>
                  <a:pt x="83" y="30"/>
                  <a:pt x="83" y="42"/>
                </a:cubicBezTo>
                <a:cubicBezTo>
                  <a:pt x="83" y="53"/>
                  <a:pt x="78" y="64"/>
                  <a:pt x="71" y="71"/>
                </a:cubicBezTo>
                <a:cubicBezTo>
                  <a:pt x="69" y="73"/>
                  <a:pt x="67" y="75"/>
                  <a:pt x="65" y="76"/>
                </a:cubicBezTo>
                <a:close/>
                <a:moveTo>
                  <a:pt x="26" y="80"/>
                </a:moveTo>
                <a:cubicBezTo>
                  <a:pt x="26" y="80"/>
                  <a:pt x="26" y="80"/>
                  <a:pt x="26" y="80"/>
                </a:cubicBezTo>
                <a:cubicBezTo>
                  <a:pt x="26" y="89"/>
                  <a:pt x="26" y="89"/>
                  <a:pt x="26" y="89"/>
                </a:cubicBezTo>
                <a:cubicBezTo>
                  <a:pt x="32" y="89"/>
                  <a:pt x="32" y="89"/>
                  <a:pt x="32" y="89"/>
                </a:cubicBezTo>
                <a:cubicBezTo>
                  <a:pt x="32" y="89"/>
                  <a:pt x="32" y="89"/>
                  <a:pt x="32" y="89"/>
                </a:cubicBezTo>
                <a:cubicBezTo>
                  <a:pt x="35" y="89"/>
                  <a:pt x="37" y="90"/>
                  <a:pt x="37" y="93"/>
                </a:cubicBezTo>
                <a:cubicBezTo>
                  <a:pt x="37" y="93"/>
                  <a:pt x="37" y="93"/>
                  <a:pt x="37" y="93"/>
                </a:cubicBezTo>
                <a:cubicBezTo>
                  <a:pt x="37" y="94"/>
                  <a:pt x="37" y="95"/>
                  <a:pt x="38" y="96"/>
                </a:cubicBezTo>
                <a:cubicBezTo>
                  <a:pt x="38" y="96"/>
                  <a:pt x="38" y="96"/>
                  <a:pt x="38" y="96"/>
                </a:cubicBezTo>
                <a:cubicBezTo>
                  <a:pt x="39" y="97"/>
                  <a:pt x="40" y="98"/>
                  <a:pt x="41" y="98"/>
                </a:cubicBezTo>
                <a:cubicBezTo>
                  <a:pt x="43" y="98"/>
                  <a:pt x="44" y="97"/>
                  <a:pt x="45" y="96"/>
                </a:cubicBezTo>
                <a:cubicBezTo>
                  <a:pt x="45" y="96"/>
                  <a:pt x="45" y="96"/>
                  <a:pt x="45" y="96"/>
                </a:cubicBezTo>
                <a:cubicBezTo>
                  <a:pt x="45" y="95"/>
                  <a:pt x="46" y="94"/>
                  <a:pt x="46" y="93"/>
                </a:cubicBezTo>
                <a:cubicBezTo>
                  <a:pt x="46" y="93"/>
                  <a:pt x="46" y="93"/>
                  <a:pt x="46" y="93"/>
                </a:cubicBezTo>
                <a:cubicBezTo>
                  <a:pt x="46" y="90"/>
                  <a:pt x="48" y="89"/>
                  <a:pt x="50" y="89"/>
                </a:cubicBezTo>
                <a:cubicBezTo>
                  <a:pt x="57" y="89"/>
                  <a:pt x="57" y="89"/>
                  <a:pt x="57" y="89"/>
                </a:cubicBezTo>
                <a:cubicBezTo>
                  <a:pt x="57" y="80"/>
                  <a:pt x="57" y="80"/>
                  <a:pt x="57" y="80"/>
                </a:cubicBezTo>
                <a:cubicBezTo>
                  <a:pt x="52" y="82"/>
                  <a:pt x="47" y="83"/>
                  <a:pt x="41" y="83"/>
                </a:cubicBezTo>
                <a:cubicBezTo>
                  <a:pt x="36" y="83"/>
                  <a:pt x="31" y="82"/>
                  <a:pt x="26" y="80"/>
                </a:cubicBezTo>
                <a:close/>
              </a:path>
            </a:pathLst>
          </a:custGeom>
          <a:solidFill>
            <a:srgbClr val="FFFFFF"/>
          </a:solidFill>
          <a:ln w="6350">
            <a:noFill/>
          </a:ln>
        </p:spPr>
        <p:txBody>
          <a:bodyPr vert="horz" wrap="square" lIns="121689" tIns="60844" rIns="121689" bIns="60844" numCol="1" anchor="t" anchorCtr="0" compatLnSpc="1"/>
          <a:lstStyle/>
          <a:p>
            <a:pPr>
              <a:lnSpc>
                <a:spcPct val="120000"/>
              </a:lnSpc>
            </a:pPr>
            <a:endParaRPr lang="zh-CN" altLang="en-US" sz="1685">
              <a:latin typeface="微软雅黑" panose="020B0503020204020204" pitchFamily="34" charset="-122"/>
              <a:ea typeface="微软雅黑" panose="020B0503020204020204" pitchFamily="34" charset="-122"/>
              <a:sym typeface="Arial" panose="020B0604020202020204" pitchFamily="34" charset="0"/>
            </a:endParaRPr>
          </a:p>
        </p:txBody>
      </p:sp>
      <p:sp>
        <p:nvSpPr>
          <p:cNvPr id="19468" name="Freeform 12"/>
          <p:cNvSpPr/>
          <p:nvPr>
            <p:custDataLst>
              <p:tags r:id="rId19"/>
            </p:custDataLst>
          </p:nvPr>
        </p:nvSpPr>
        <p:spPr bwMode="auto">
          <a:xfrm rot="20520000">
            <a:off x="3925518" y="3213241"/>
            <a:ext cx="1499720" cy="1739721"/>
          </a:xfrm>
          <a:custGeom>
            <a:avLst/>
            <a:gdLst>
              <a:gd name="T0" fmla="*/ 319 w 637"/>
              <a:gd name="T1" fmla="*/ 0 h 734"/>
              <a:gd name="T2" fmla="*/ 0 w 637"/>
              <a:gd name="T3" fmla="*/ 182 h 734"/>
              <a:gd name="T4" fmla="*/ 0 w 637"/>
              <a:gd name="T5" fmla="*/ 551 h 734"/>
              <a:gd name="T6" fmla="*/ 319 w 637"/>
              <a:gd name="T7" fmla="*/ 734 h 734"/>
              <a:gd name="T8" fmla="*/ 637 w 637"/>
              <a:gd name="T9" fmla="*/ 551 h 734"/>
              <a:gd name="T10" fmla="*/ 637 w 637"/>
              <a:gd name="T11" fmla="*/ 182 h 734"/>
              <a:gd name="T12" fmla="*/ 319 w 637"/>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637" h="734">
                <a:moveTo>
                  <a:pt x="319" y="0"/>
                </a:moveTo>
                <a:lnTo>
                  <a:pt x="0" y="182"/>
                </a:lnTo>
                <a:lnTo>
                  <a:pt x="0" y="551"/>
                </a:lnTo>
                <a:lnTo>
                  <a:pt x="319" y="734"/>
                </a:lnTo>
                <a:lnTo>
                  <a:pt x="637" y="551"/>
                </a:lnTo>
                <a:lnTo>
                  <a:pt x="637" y="182"/>
                </a:lnTo>
                <a:lnTo>
                  <a:pt x="319" y="0"/>
                </a:lnTo>
                <a:close/>
              </a:path>
            </a:pathLst>
          </a:custGeom>
          <a:solidFill>
            <a:srgbClr val="00BC68"/>
          </a:solidFill>
          <a:ln w="6350">
            <a:noFill/>
          </a:ln>
        </p:spPr>
        <p:txBody>
          <a:bodyPr lIns="121689" tIns="60844" rIns="121689" bIns="60844"/>
          <a:lstStyle/>
          <a:p>
            <a:pPr>
              <a:lnSpc>
                <a:spcPct val="120000"/>
              </a:lnSpc>
            </a:pPr>
            <a:endParaRPr lang="zh-CN" altLang="en-US" sz="1685">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Freeform 30"/>
          <p:cNvSpPr>
            <a:spLocks noEditPoints="1"/>
          </p:cNvSpPr>
          <p:nvPr>
            <p:custDataLst>
              <p:tags r:id="rId20"/>
            </p:custDataLst>
          </p:nvPr>
        </p:nvSpPr>
        <p:spPr bwMode="auto">
          <a:xfrm>
            <a:off x="4467018" y="3773057"/>
            <a:ext cx="416721" cy="522880"/>
          </a:xfrm>
          <a:custGeom>
            <a:avLst/>
            <a:gdLst>
              <a:gd name="T0" fmla="*/ 62 w 84"/>
              <a:gd name="T1" fmla="*/ 60 h 106"/>
              <a:gd name="T2" fmla="*/ 55 w 84"/>
              <a:gd name="T3" fmla="*/ 96 h 106"/>
              <a:gd name="T4" fmla="*/ 80 w 84"/>
              <a:gd name="T5" fmla="*/ 98 h 106"/>
              <a:gd name="T6" fmla="*/ 80 w 84"/>
              <a:gd name="T7" fmla="*/ 106 h 106"/>
              <a:gd name="T8" fmla="*/ 0 w 84"/>
              <a:gd name="T9" fmla="*/ 102 h 106"/>
              <a:gd name="T10" fmla="*/ 30 w 84"/>
              <a:gd name="T11" fmla="*/ 98 h 106"/>
              <a:gd name="T12" fmla="*/ 49 w 84"/>
              <a:gd name="T13" fmla="*/ 91 h 106"/>
              <a:gd name="T14" fmla="*/ 6 w 84"/>
              <a:gd name="T15" fmla="*/ 88 h 106"/>
              <a:gd name="T16" fmla="*/ 6 w 84"/>
              <a:gd name="T17" fmla="*/ 83 h 106"/>
              <a:gd name="T18" fmla="*/ 56 w 84"/>
              <a:gd name="T19" fmla="*/ 72 h 106"/>
              <a:gd name="T20" fmla="*/ 50 w 84"/>
              <a:gd name="T21" fmla="*/ 55 h 106"/>
              <a:gd name="T22" fmla="*/ 42 w 84"/>
              <a:gd name="T23" fmla="*/ 56 h 106"/>
              <a:gd name="T24" fmla="*/ 32 w 84"/>
              <a:gd name="T25" fmla="*/ 68 h 106"/>
              <a:gd name="T26" fmla="*/ 28 w 84"/>
              <a:gd name="T27" fmla="*/ 70 h 106"/>
              <a:gd name="T28" fmla="*/ 14 w 84"/>
              <a:gd name="T29" fmla="*/ 65 h 106"/>
              <a:gd name="T30" fmla="*/ 16 w 84"/>
              <a:gd name="T31" fmla="*/ 58 h 106"/>
              <a:gd name="T32" fmla="*/ 13 w 84"/>
              <a:gd name="T33" fmla="*/ 54 h 106"/>
              <a:gd name="T34" fmla="*/ 38 w 84"/>
              <a:gd name="T35" fmla="*/ 15 h 106"/>
              <a:gd name="T36" fmla="*/ 40 w 84"/>
              <a:gd name="T37" fmla="*/ 16 h 106"/>
              <a:gd name="T38" fmla="*/ 41 w 84"/>
              <a:gd name="T39" fmla="*/ 9 h 106"/>
              <a:gd name="T40" fmla="*/ 45 w 84"/>
              <a:gd name="T41" fmla="*/ 2 h 106"/>
              <a:gd name="T42" fmla="*/ 66 w 84"/>
              <a:gd name="T43" fmla="*/ 18 h 106"/>
              <a:gd name="T44" fmla="*/ 58 w 84"/>
              <a:gd name="T45" fmla="*/ 18 h 106"/>
              <a:gd name="T46" fmla="*/ 57 w 84"/>
              <a:gd name="T47" fmla="*/ 26 h 106"/>
              <a:gd name="T48" fmla="*/ 52 w 84"/>
              <a:gd name="T49" fmla="*/ 38 h 106"/>
              <a:gd name="T50" fmla="*/ 55 w 84"/>
              <a:gd name="T51" fmla="*/ 49 h 106"/>
              <a:gd name="T52" fmla="*/ 54 w 84"/>
              <a:gd name="T53" fmla="*/ 16 h 106"/>
              <a:gd name="T54" fmla="*/ 44 w 84"/>
              <a:gd name="T55" fmla="*/ 19 h 106"/>
              <a:gd name="T56" fmla="*/ 54 w 84"/>
              <a:gd name="T57" fmla="*/ 16 h 106"/>
              <a:gd name="T58" fmla="*/ 48 w 84"/>
              <a:gd name="T59" fmla="*/ 35 h 106"/>
              <a:gd name="T60" fmla="*/ 37 w 84"/>
              <a:gd name="T61" fmla="*/ 20 h 106"/>
              <a:gd name="T62" fmla="*/ 33 w 84"/>
              <a:gd name="T63" fmla="*/ 62 h 106"/>
              <a:gd name="T64" fmla="*/ 34 w 84"/>
              <a:gd name="T65" fmla="*/ 46 h 106"/>
              <a:gd name="T66" fmla="*/ 37 w 84"/>
              <a:gd name="T67" fmla="*/ 38 h 106"/>
              <a:gd name="T68" fmla="*/ 49 w 84"/>
              <a:gd name="T69" fmla="*/ 42 h 106"/>
              <a:gd name="T70" fmla="*/ 40 w 84"/>
              <a:gd name="T71" fmla="*/ 42 h 106"/>
              <a:gd name="T72" fmla="*/ 40 w 84"/>
              <a:gd name="T73" fmla="*/ 42 h 106"/>
              <a:gd name="T74" fmla="*/ 45 w 84"/>
              <a:gd name="T75" fmla="*/ 52 h 106"/>
              <a:gd name="T76" fmla="*/ 49 w 84"/>
              <a:gd name="T77" fmla="*/ 50 h 106"/>
              <a:gd name="T78" fmla="*/ 49 w 84"/>
              <a:gd name="T79" fmla="*/ 42 h 106"/>
              <a:gd name="T80" fmla="*/ 20 w 84"/>
              <a:gd name="T81" fmla="*/ 61 h 106"/>
              <a:gd name="T82" fmla="*/ 19 w 84"/>
              <a:gd name="T83" fmla="*/ 62 h 106"/>
              <a:gd name="T84" fmla="*/ 26 w 84"/>
              <a:gd name="T85" fmla="*/ 6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106">
                <a:moveTo>
                  <a:pt x="55" y="49"/>
                </a:moveTo>
                <a:cubicBezTo>
                  <a:pt x="58" y="52"/>
                  <a:pt x="61" y="56"/>
                  <a:pt x="62" y="60"/>
                </a:cubicBezTo>
                <a:cubicBezTo>
                  <a:pt x="64" y="63"/>
                  <a:pt x="65" y="68"/>
                  <a:pt x="65" y="72"/>
                </a:cubicBezTo>
                <a:cubicBezTo>
                  <a:pt x="65" y="82"/>
                  <a:pt x="61" y="90"/>
                  <a:pt x="55" y="96"/>
                </a:cubicBezTo>
                <a:cubicBezTo>
                  <a:pt x="54" y="97"/>
                  <a:pt x="53" y="98"/>
                  <a:pt x="53" y="98"/>
                </a:cubicBezTo>
                <a:cubicBezTo>
                  <a:pt x="80" y="98"/>
                  <a:pt x="80" y="98"/>
                  <a:pt x="80" y="98"/>
                </a:cubicBezTo>
                <a:cubicBezTo>
                  <a:pt x="82" y="98"/>
                  <a:pt x="84" y="100"/>
                  <a:pt x="84" y="102"/>
                </a:cubicBezTo>
                <a:cubicBezTo>
                  <a:pt x="84" y="104"/>
                  <a:pt x="82" y="106"/>
                  <a:pt x="80" y="106"/>
                </a:cubicBezTo>
                <a:cubicBezTo>
                  <a:pt x="54" y="106"/>
                  <a:pt x="29" y="106"/>
                  <a:pt x="4" y="106"/>
                </a:cubicBezTo>
                <a:cubicBezTo>
                  <a:pt x="2" y="106"/>
                  <a:pt x="0" y="104"/>
                  <a:pt x="0" y="102"/>
                </a:cubicBezTo>
                <a:cubicBezTo>
                  <a:pt x="0" y="100"/>
                  <a:pt x="2" y="98"/>
                  <a:pt x="4" y="98"/>
                </a:cubicBezTo>
                <a:cubicBezTo>
                  <a:pt x="30" y="98"/>
                  <a:pt x="30" y="98"/>
                  <a:pt x="30" y="98"/>
                </a:cubicBezTo>
                <a:cubicBezTo>
                  <a:pt x="31" y="98"/>
                  <a:pt x="31" y="98"/>
                  <a:pt x="31" y="98"/>
                </a:cubicBezTo>
                <a:cubicBezTo>
                  <a:pt x="38" y="98"/>
                  <a:pt x="44" y="95"/>
                  <a:pt x="49" y="91"/>
                </a:cubicBezTo>
                <a:cubicBezTo>
                  <a:pt x="50" y="90"/>
                  <a:pt x="50" y="89"/>
                  <a:pt x="51" y="88"/>
                </a:cubicBezTo>
                <a:cubicBezTo>
                  <a:pt x="6" y="88"/>
                  <a:pt x="6" y="88"/>
                  <a:pt x="6" y="88"/>
                </a:cubicBezTo>
                <a:cubicBezTo>
                  <a:pt x="5" y="88"/>
                  <a:pt x="4" y="87"/>
                  <a:pt x="4" y="86"/>
                </a:cubicBezTo>
                <a:cubicBezTo>
                  <a:pt x="4" y="85"/>
                  <a:pt x="5" y="83"/>
                  <a:pt x="6" y="83"/>
                </a:cubicBezTo>
                <a:cubicBezTo>
                  <a:pt x="54" y="83"/>
                  <a:pt x="54" y="83"/>
                  <a:pt x="54" y="83"/>
                </a:cubicBezTo>
                <a:cubicBezTo>
                  <a:pt x="56" y="80"/>
                  <a:pt x="56" y="76"/>
                  <a:pt x="56" y="72"/>
                </a:cubicBezTo>
                <a:cubicBezTo>
                  <a:pt x="56" y="69"/>
                  <a:pt x="56" y="66"/>
                  <a:pt x="55" y="63"/>
                </a:cubicBezTo>
                <a:cubicBezTo>
                  <a:pt x="54" y="60"/>
                  <a:pt x="52" y="58"/>
                  <a:pt x="50" y="55"/>
                </a:cubicBezTo>
                <a:cubicBezTo>
                  <a:pt x="49" y="56"/>
                  <a:pt x="47" y="57"/>
                  <a:pt x="45" y="57"/>
                </a:cubicBezTo>
                <a:cubicBezTo>
                  <a:pt x="44" y="57"/>
                  <a:pt x="43" y="57"/>
                  <a:pt x="42" y="56"/>
                </a:cubicBezTo>
                <a:cubicBezTo>
                  <a:pt x="35" y="67"/>
                  <a:pt x="35" y="67"/>
                  <a:pt x="35" y="67"/>
                </a:cubicBezTo>
                <a:cubicBezTo>
                  <a:pt x="35" y="68"/>
                  <a:pt x="33" y="68"/>
                  <a:pt x="32" y="68"/>
                </a:cubicBezTo>
                <a:cubicBezTo>
                  <a:pt x="30" y="66"/>
                  <a:pt x="30" y="66"/>
                  <a:pt x="30" y="66"/>
                </a:cubicBezTo>
                <a:cubicBezTo>
                  <a:pt x="28" y="70"/>
                  <a:pt x="28" y="70"/>
                  <a:pt x="28" y="70"/>
                </a:cubicBezTo>
                <a:cubicBezTo>
                  <a:pt x="27" y="71"/>
                  <a:pt x="25" y="72"/>
                  <a:pt x="24" y="71"/>
                </a:cubicBezTo>
                <a:cubicBezTo>
                  <a:pt x="14" y="65"/>
                  <a:pt x="14" y="65"/>
                  <a:pt x="14" y="65"/>
                </a:cubicBezTo>
                <a:cubicBezTo>
                  <a:pt x="13" y="65"/>
                  <a:pt x="13" y="63"/>
                  <a:pt x="14" y="62"/>
                </a:cubicBezTo>
                <a:cubicBezTo>
                  <a:pt x="16" y="58"/>
                  <a:pt x="16" y="58"/>
                  <a:pt x="16" y="58"/>
                </a:cubicBezTo>
                <a:cubicBezTo>
                  <a:pt x="13" y="57"/>
                  <a:pt x="13" y="57"/>
                  <a:pt x="13" y="57"/>
                </a:cubicBezTo>
                <a:cubicBezTo>
                  <a:pt x="12" y="56"/>
                  <a:pt x="12" y="55"/>
                  <a:pt x="13" y="54"/>
                </a:cubicBezTo>
                <a:cubicBezTo>
                  <a:pt x="34" y="16"/>
                  <a:pt x="34" y="16"/>
                  <a:pt x="34" y="16"/>
                </a:cubicBezTo>
                <a:cubicBezTo>
                  <a:pt x="35" y="15"/>
                  <a:pt x="37" y="14"/>
                  <a:pt x="38" y="15"/>
                </a:cubicBezTo>
                <a:cubicBezTo>
                  <a:pt x="38" y="15"/>
                  <a:pt x="38" y="15"/>
                  <a:pt x="38" y="15"/>
                </a:cubicBezTo>
                <a:cubicBezTo>
                  <a:pt x="40" y="16"/>
                  <a:pt x="40" y="16"/>
                  <a:pt x="40" y="16"/>
                </a:cubicBezTo>
                <a:cubicBezTo>
                  <a:pt x="44" y="10"/>
                  <a:pt x="44" y="10"/>
                  <a:pt x="44" y="10"/>
                </a:cubicBezTo>
                <a:cubicBezTo>
                  <a:pt x="41" y="9"/>
                  <a:pt x="41" y="9"/>
                  <a:pt x="41" y="9"/>
                </a:cubicBezTo>
                <a:cubicBezTo>
                  <a:pt x="39" y="7"/>
                  <a:pt x="39" y="5"/>
                  <a:pt x="40" y="3"/>
                </a:cubicBezTo>
                <a:cubicBezTo>
                  <a:pt x="41" y="1"/>
                  <a:pt x="43" y="0"/>
                  <a:pt x="45" y="2"/>
                </a:cubicBezTo>
                <a:cubicBezTo>
                  <a:pt x="52" y="5"/>
                  <a:pt x="58" y="9"/>
                  <a:pt x="64" y="12"/>
                </a:cubicBezTo>
                <a:cubicBezTo>
                  <a:pt x="66" y="13"/>
                  <a:pt x="67" y="16"/>
                  <a:pt x="66" y="18"/>
                </a:cubicBezTo>
                <a:cubicBezTo>
                  <a:pt x="64" y="20"/>
                  <a:pt x="62" y="21"/>
                  <a:pt x="60" y="19"/>
                </a:cubicBezTo>
                <a:cubicBezTo>
                  <a:pt x="58" y="18"/>
                  <a:pt x="58" y="18"/>
                  <a:pt x="58" y="18"/>
                </a:cubicBezTo>
                <a:cubicBezTo>
                  <a:pt x="54" y="24"/>
                  <a:pt x="54" y="24"/>
                  <a:pt x="54" y="24"/>
                </a:cubicBezTo>
                <a:cubicBezTo>
                  <a:pt x="57" y="26"/>
                  <a:pt x="57" y="26"/>
                  <a:pt x="57" y="26"/>
                </a:cubicBezTo>
                <a:cubicBezTo>
                  <a:pt x="58" y="26"/>
                  <a:pt x="58" y="28"/>
                  <a:pt x="57" y="29"/>
                </a:cubicBezTo>
                <a:cubicBezTo>
                  <a:pt x="52" y="38"/>
                  <a:pt x="52" y="38"/>
                  <a:pt x="52" y="38"/>
                </a:cubicBezTo>
                <a:cubicBezTo>
                  <a:pt x="55" y="40"/>
                  <a:pt x="56" y="43"/>
                  <a:pt x="56" y="46"/>
                </a:cubicBezTo>
                <a:cubicBezTo>
                  <a:pt x="56" y="47"/>
                  <a:pt x="56" y="48"/>
                  <a:pt x="55" y="49"/>
                </a:cubicBezTo>
                <a:close/>
                <a:moveTo>
                  <a:pt x="54" y="16"/>
                </a:moveTo>
                <a:cubicBezTo>
                  <a:pt x="54" y="16"/>
                  <a:pt x="54" y="16"/>
                  <a:pt x="54" y="16"/>
                </a:cubicBezTo>
                <a:cubicBezTo>
                  <a:pt x="52" y="15"/>
                  <a:pt x="50" y="13"/>
                  <a:pt x="48" y="12"/>
                </a:cubicBezTo>
                <a:cubicBezTo>
                  <a:pt x="44" y="19"/>
                  <a:pt x="44" y="19"/>
                  <a:pt x="44" y="19"/>
                </a:cubicBezTo>
                <a:cubicBezTo>
                  <a:pt x="50" y="22"/>
                  <a:pt x="50" y="22"/>
                  <a:pt x="50" y="22"/>
                </a:cubicBezTo>
                <a:cubicBezTo>
                  <a:pt x="54" y="16"/>
                  <a:pt x="54" y="16"/>
                  <a:pt x="54" y="16"/>
                </a:cubicBezTo>
                <a:close/>
                <a:moveTo>
                  <a:pt x="48" y="35"/>
                </a:moveTo>
                <a:cubicBezTo>
                  <a:pt x="48" y="35"/>
                  <a:pt x="48" y="35"/>
                  <a:pt x="48" y="35"/>
                </a:cubicBezTo>
                <a:cubicBezTo>
                  <a:pt x="52" y="29"/>
                  <a:pt x="52" y="29"/>
                  <a:pt x="52" y="29"/>
                </a:cubicBezTo>
                <a:cubicBezTo>
                  <a:pt x="47" y="26"/>
                  <a:pt x="42" y="23"/>
                  <a:pt x="37" y="20"/>
                </a:cubicBezTo>
                <a:cubicBezTo>
                  <a:pt x="18" y="54"/>
                  <a:pt x="18" y="54"/>
                  <a:pt x="18" y="54"/>
                </a:cubicBezTo>
                <a:cubicBezTo>
                  <a:pt x="23" y="57"/>
                  <a:pt x="28" y="60"/>
                  <a:pt x="33" y="62"/>
                </a:cubicBezTo>
                <a:cubicBezTo>
                  <a:pt x="37" y="54"/>
                  <a:pt x="37" y="54"/>
                  <a:pt x="37" y="54"/>
                </a:cubicBezTo>
                <a:cubicBezTo>
                  <a:pt x="35" y="52"/>
                  <a:pt x="34" y="49"/>
                  <a:pt x="34" y="46"/>
                </a:cubicBezTo>
                <a:cubicBezTo>
                  <a:pt x="34" y="43"/>
                  <a:pt x="35" y="40"/>
                  <a:pt x="37" y="38"/>
                </a:cubicBezTo>
                <a:cubicBezTo>
                  <a:pt x="37" y="38"/>
                  <a:pt x="37" y="38"/>
                  <a:pt x="37" y="38"/>
                </a:cubicBezTo>
                <a:cubicBezTo>
                  <a:pt x="40" y="35"/>
                  <a:pt x="44" y="34"/>
                  <a:pt x="48" y="35"/>
                </a:cubicBezTo>
                <a:close/>
                <a:moveTo>
                  <a:pt x="49" y="42"/>
                </a:moveTo>
                <a:cubicBezTo>
                  <a:pt x="49" y="42"/>
                  <a:pt x="49" y="42"/>
                  <a:pt x="49" y="42"/>
                </a:cubicBezTo>
                <a:cubicBezTo>
                  <a:pt x="47" y="39"/>
                  <a:pt x="43" y="39"/>
                  <a:pt x="40" y="42"/>
                </a:cubicBezTo>
                <a:cubicBezTo>
                  <a:pt x="40" y="41"/>
                  <a:pt x="40" y="41"/>
                  <a:pt x="40" y="41"/>
                </a:cubicBezTo>
                <a:cubicBezTo>
                  <a:pt x="40" y="42"/>
                  <a:pt x="40" y="42"/>
                  <a:pt x="40" y="42"/>
                </a:cubicBezTo>
                <a:cubicBezTo>
                  <a:pt x="39" y="43"/>
                  <a:pt x="39" y="44"/>
                  <a:pt x="39" y="46"/>
                </a:cubicBezTo>
                <a:cubicBezTo>
                  <a:pt x="39" y="49"/>
                  <a:pt x="41" y="52"/>
                  <a:pt x="45" y="52"/>
                </a:cubicBezTo>
                <a:cubicBezTo>
                  <a:pt x="47" y="52"/>
                  <a:pt x="48" y="51"/>
                  <a:pt x="49" y="50"/>
                </a:cubicBezTo>
                <a:cubicBezTo>
                  <a:pt x="49" y="50"/>
                  <a:pt x="49" y="50"/>
                  <a:pt x="49" y="50"/>
                </a:cubicBezTo>
                <a:cubicBezTo>
                  <a:pt x="50" y="49"/>
                  <a:pt x="51" y="48"/>
                  <a:pt x="51" y="46"/>
                </a:cubicBezTo>
                <a:cubicBezTo>
                  <a:pt x="51" y="44"/>
                  <a:pt x="50" y="43"/>
                  <a:pt x="49" y="42"/>
                </a:cubicBezTo>
                <a:cubicBezTo>
                  <a:pt x="49" y="42"/>
                  <a:pt x="49" y="42"/>
                  <a:pt x="49" y="42"/>
                </a:cubicBezTo>
                <a:close/>
                <a:moveTo>
                  <a:pt x="20" y="61"/>
                </a:moveTo>
                <a:cubicBezTo>
                  <a:pt x="20" y="61"/>
                  <a:pt x="20" y="61"/>
                  <a:pt x="20" y="61"/>
                </a:cubicBezTo>
                <a:cubicBezTo>
                  <a:pt x="19" y="62"/>
                  <a:pt x="19" y="62"/>
                  <a:pt x="19" y="62"/>
                </a:cubicBezTo>
                <a:cubicBezTo>
                  <a:pt x="25" y="66"/>
                  <a:pt x="25" y="66"/>
                  <a:pt x="25" y="66"/>
                </a:cubicBezTo>
                <a:cubicBezTo>
                  <a:pt x="26" y="64"/>
                  <a:pt x="26" y="64"/>
                  <a:pt x="26" y="64"/>
                </a:cubicBezTo>
                <a:cubicBezTo>
                  <a:pt x="20" y="61"/>
                  <a:pt x="20" y="61"/>
                  <a:pt x="20" y="61"/>
                </a:cubicBezTo>
                <a:close/>
              </a:path>
            </a:pathLst>
          </a:custGeom>
          <a:solidFill>
            <a:srgbClr val="FFFFFF"/>
          </a:solidFill>
          <a:ln w="6350">
            <a:noFill/>
          </a:ln>
        </p:spPr>
        <p:txBody>
          <a:bodyPr vert="horz" wrap="square" lIns="121689" tIns="60844" rIns="121689" bIns="60844" numCol="1" anchor="t" anchorCtr="0" compatLnSpc="1"/>
          <a:lstStyle/>
          <a:p>
            <a:pPr>
              <a:lnSpc>
                <a:spcPct val="120000"/>
              </a:lnSpc>
            </a:pPr>
            <a:endParaRPr lang="zh-CN" altLang="en-US" sz="1685" dirty="0">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2"/>
          <p:cNvSpPr txBox="1"/>
          <p:nvPr/>
        </p:nvSpPr>
        <p:spPr>
          <a:xfrm>
            <a:off x="1332359" y="137688"/>
            <a:ext cx="9433048"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3.2</a:t>
            </a:r>
            <a:r>
              <a:rPr lang="zh-CN" altLang="en-US" sz="3200" b="1" dirty="0">
                <a:solidFill>
                  <a:srgbClr val="0070C0"/>
                </a:solidFill>
                <a:latin typeface="微软雅黑" panose="020B0503020204020204" pitchFamily="34" charset="-122"/>
                <a:ea typeface="微软雅黑" panose="020B0503020204020204" pitchFamily="34" charset="-122"/>
              </a:rPr>
              <a:t>运维数字化 服务平台化 智慧园区服务平台</a:t>
            </a:r>
          </a:p>
        </p:txBody>
      </p:sp>
      <p:grpSp>
        <p:nvGrpSpPr>
          <p:cNvPr id="2" name="组合 75"/>
          <p:cNvGrpSpPr/>
          <p:nvPr/>
        </p:nvGrpSpPr>
        <p:grpSpPr>
          <a:xfrm>
            <a:off x="1" y="260648"/>
            <a:ext cx="1403584" cy="387627"/>
            <a:chOff x="0" y="188640"/>
            <a:chExt cx="1664323" cy="459635"/>
          </a:xfrm>
        </p:grpSpPr>
        <p:sp>
          <p:nvSpPr>
            <p:cNvPr id="71" name="五边形 70"/>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燕尾形 71"/>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3" name="燕尾形 72"/>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74" name="直接连接符 73"/>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TextBox 35"/>
          <p:cNvSpPr txBox="1">
            <a:spLocks noChangeArrowheads="1"/>
          </p:cNvSpPr>
          <p:nvPr/>
        </p:nvSpPr>
        <p:spPr bwMode="auto">
          <a:xfrm>
            <a:off x="1548383" y="2879080"/>
            <a:ext cx="2376264"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lgn="ctr">
              <a:lnSpc>
                <a:spcPct val="130000"/>
              </a:lnSpc>
              <a:defRPr/>
            </a:pPr>
            <a:r>
              <a:rPr lang="zh-CN" altLang="en-US" sz="1600" kern="0" dirty="0">
                <a:solidFill>
                  <a:schemeClr val="bg1"/>
                </a:solidFill>
                <a:latin typeface="微软雅黑" panose="020B0503020204020204" pitchFamily="34" charset="-122"/>
                <a:ea typeface="微软雅黑" panose="020B0503020204020204" pitchFamily="34" charset="-122"/>
              </a:rPr>
              <a:t>中国创新创业大赛</a:t>
            </a:r>
            <a:endParaRPr lang="en-US" altLang="zh-CN" sz="1600" kern="0" dirty="0">
              <a:solidFill>
                <a:schemeClr val="bg1"/>
              </a:solidFill>
              <a:latin typeface="微软雅黑" panose="020B0503020204020204" pitchFamily="34" charset="-122"/>
              <a:ea typeface="微软雅黑" panose="020B0503020204020204" pitchFamily="34" charset="-122"/>
            </a:endParaRPr>
          </a:p>
          <a:p>
            <a:pPr lvl="0" algn="ctr">
              <a:lnSpc>
                <a:spcPct val="130000"/>
              </a:lnSpc>
              <a:defRPr/>
            </a:pPr>
            <a:r>
              <a:rPr lang="zh-CN" altLang="en-US" sz="1600" kern="0" dirty="0">
                <a:solidFill>
                  <a:schemeClr val="bg1"/>
                </a:solidFill>
                <a:latin typeface="微软雅黑" panose="020B0503020204020204" pitchFamily="34" charset="-122"/>
                <a:ea typeface="微软雅黑" panose="020B0503020204020204" pitchFamily="34" charset="-122"/>
              </a:rPr>
              <a:t>吉林赛区系列赛事</a:t>
            </a:r>
            <a:endParaRPr lang="en-US" altLang="zh-CN" sz="1600" kern="0" dirty="0">
              <a:solidFill>
                <a:schemeClr val="bg1"/>
              </a:solidFill>
              <a:latin typeface="微软雅黑" panose="020B0503020204020204" pitchFamily="34" charset="-122"/>
              <a:ea typeface="微软雅黑" panose="020B0503020204020204" pitchFamily="34" charset="-122"/>
            </a:endParaRPr>
          </a:p>
          <a:p>
            <a:pPr algn="ctr">
              <a:lnSpc>
                <a:spcPct val="130000"/>
              </a:lnSpc>
              <a:defRPr/>
            </a:pPr>
            <a:r>
              <a:rPr lang="zh-CN" altLang="en-US" sz="1600" kern="0" dirty="0">
                <a:solidFill>
                  <a:schemeClr val="bg1"/>
                </a:solidFill>
                <a:latin typeface="微软雅黑" panose="020B0503020204020204" pitchFamily="34" charset="-122"/>
                <a:ea typeface="微软雅黑" panose="020B0503020204020204" pitchFamily="34" charset="-122"/>
              </a:rPr>
              <a:t>取得了全国赛二等奖的优异成绩</a:t>
            </a:r>
            <a:endParaRPr lang="en-US" altLang="zh-CN" sz="1600" kern="0" dirty="0">
              <a:solidFill>
                <a:schemeClr val="bg1"/>
              </a:solidFill>
              <a:latin typeface="微软雅黑" panose="020B0503020204020204" pitchFamily="34" charset="-122"/>
              <a:ea typeface="微软雅黑" panose="020B0503020204020204" pitchFamily="34" charset="-122"/>
            </a:endParaRPr>
          </a:p>
        </p:txBody>
      </p:sp>
      <p:pic>
        <p:nvPicPr>
          <p:cNvPr id="4" name="图片 3" descr="32303138313337333b32303138333430353bd6c7bbdbbfc6bcbc"/>
          <p:cNvPicPr>
            <a:picLocks noChangeAspect="1"/>
          </p:cNvPicPr>
          <p:nvPr/>
        </p:nvPicPr>
        <p:blipFill>
          <a:blip r:embed="rId2" cstate="print">
            <a:extLst>
              <a:ext uri="{96DAC541-7B7A-43D3-8B79-37D633B846F1}">
                <asvg:svgBlip xmlns:asvg="http://schemas.microsoft.com/office/drawing/2016/SVG/main" xmlns="" r:embed="rId4"/>
              </a:ext>
            </a:extLst>
          </a:blip>
          <a:stretch>
            <a:fillRect/>
          </a:stretch>
        </p:blipFill>
        <p:spPr>
          <a:xfrm>
            <a:off x="10429398" y="5216557"/>
            <a:ext cx="1511300" cy="1511300"/>
          </a:xfrm>
          <a:prstGeom prst="rect">
            <a:avLst/>
          </a:prstGeom>
        </p:spPr>
      </p:pic>
      <p:sp>
        <p:nvSpPr>
          <p:cNvPr id="15" name="文本框 14"/>
          <p:cNvSpPr txBox="1"/>
          <p:nvPr/>
        </p:nvSpPr>
        <p:spPr>
          <a:xfrm>
            <a:off x="400021" y="958369"/>
            <a:ext cx="11373497" cy="1246495"/>
          </a:xfrm>
          <a:prstGeom prst="rect">
            <a:avLst/>
          </a:prstGeom>
          <a:noFill/>
        </p:spPr>
        <p:txBody>
          <a:bodyPr wrap="square" rtlCol="0">
            <a:spAutoFit/>
          </a:bodyPr>
          <a:lstStyle/>
          <a:p>
            <a:pPr algn="just">
              <a:lnSpc>
                <a:spcPts val="3000"/>
              </a:lnSpc>
            </a:pPr>
            <a:r>
              <a:rPr lang="zh-CN" altLang="en-US" sz="2400" kern="0" dirty="0">
                <a:solidFill>
                  <a:srgbClr val="0070C0"/>
                </a:solidFill>
                <a:latin typeface="微软雅黑" panose="020B0503020204020204" pitchFamily="34" charset="-122"/>
                <a:ea typeface="微软雅黑" panose="020B0503020204020204" pitchFamily="34" charset="-122"/>
                <a:cs typeface="+mn-ea"/>
              </a:rPr>
              <a:t>客户服务以满足园区内企业日常办公、生产、生活为根本，</a:t>
            </a:r>
            <a:r>
              <a:rPr lang="zh-CN" altLang="en-US" sz="2400" b="1" kern="0" dirty="0">
                <a:solidFill>
                  <a:srgbClr val="FF0000"/>
                </a:solidFill>
                <a:latin typeface="微软雅黑" panose="020B0503020204020204" pitchFamily="34" charset="-122"/>
                <a:ea typeface="微软雅黑" panose="020B0503020204020204" pitchFamily="34" charset="-122"/>
                <a:cs typeface="+mn-ea"/>
              </a:rPr>
              <a:t> “让我们的客户专注于企业发展” </a:t>
            </a:r>
            <a:r>
              <a:rPr lang="zh-CN" altLang="en-US" sz="2400" kern="0" dirty="0">
                <a:solidFill>
                  <a:srgbClr val="0070C0"/>
                </a:solidFill>
                <a:latin typeface="微软雅黑" panose="020B0503020204020204" pitchFamily="34" charset="-122"/>
                <a:ea typeface="微软雅黑" panose="020B0503020204020204" pitchFamily="34" charset="-122"/>
                <a:cs typeface="+mn-ea"/>
              </a:rPr>
              <a:t>作为客户服务目标，以</a:t>
            </a:r>
            <a:r>
              <a:rPr lang="zh-CN" altLang="en-US" sz="2400" b="1" kern="0" dirty="0">
                <a:solidFill>
                  <a:srgbClr val="FF0000"/>
                </a:solidFill>
                <a:latin typeface="微软雅黑" panose="020B0503020204020204" pitchFamily="34" charset="-122"/>
                <a:ea typeface="微软雅黑" panose="020B0503020204020204" pitchFamily="34" charset="-122"/>
                <a:cs typeface="+mn-ea"/>
              </a:rPr>
              <a:t>“</a:t>
            </a:r>
            <a:r>
              <a:rPr lang="en-US" altLang="zh-CN" sz="2400" b="1" kern="0" dirty="0">
                <a:solidFill>
                  <a:srgbClr val="FF0000"/>
                </a:solidFill>
                <a:latin typeface="微软雅黑" panose="020B0503020204020204" pitchFamily="34" charset="-122"/>
                <a:ea typeface="微软雅黑" panose="020B0503020204020204" pitchFamily="34" charset="-122"/>
                <a:cs typeface="+mn-ea"/>
              </a:rPr>
              <a:t>11448” </a:t>
            </a:r>
            <a:r>
              <a:rPr lang="zh-CN" altLang="en-US" sz="2400" kern="0" dirty="0">
                <a:solidFill>
                  <a:srgbClr val="0070C0"/>
                </a:solidFill>
                <a:latin typeface="微软雅黑" panose="020B0503020204020204" pitchFamily="34" charset="-122"/>
                <a:ea typeface="微软雅黑" panose="020B0503020204020204" pitchFamily="34" charset="-122"/>
                <a:cs typeface="+mn-ea"/>
              </a:rPr>
              <a:t>客户服务体系为依托，打造园区专属文化活动</a:t>
            </a:r>
            <a:r>
              <a:rPr lang="en-US" altLang="zh-CN" sz="2400" kern="0" dirty="0">
                <a:solidFill>
                  <a:srgbClr val="0070C0"/>
                </a:solidFill>
                <a:latin typeface="微软雅黑" panose="020B0503020204020204" pitchFamily="34" charset="-122"/>
                <a:ea typeface="微软雅黑" panose="020B0503020204020204" pitchFamily="34" charset="-122"/>
                <a:cs typeface="+mn-ea"/>
              </a:rPr>
              <a:t>IP</a:t>
            </a:r>
            <a:r>
              <a:rPr lang="zh-CN" altLang="en-US" sz="2400" kern="0" dirty="0">
                <a:solidFill>
                  <a:srgbClr val="0070C0"/>
                </a:solidFill>
                <a:latin typeface="微软雅黑" panose="020B0503020204020204" pitchFamily="34" charset="-122"/>
                <a:ea typeface="微软雅黑" panose="020B0503020204020204" pitchFamily="34" charset="-122"/>
                <a:cs typeface="+mn-ea"/>
              </a:rPr>
              <a:t>，凝聚合力，着力于为企业和企业员工营造一个舒适的生产和生活环境。</a:t>
            </a:r>
          </a:p>
        </p:txBody>
      </p:sp>
      <p:sp>
        <p:nvSpPr>
          <p:cNvPr id="16" name="TextBox 15"/>
          <p:cNvSpPr txBox="1"/>
          <p:nvPr/>
        </p:nvSpPr>
        <p:spPr>
          <a:xfrm>
            <a:off x="4140671" y="2297772"/>
            <a:ext cx="7344816" cy="4324261"/>
          </a:xfrm>
          <a:prstGeom prst="rect">
            <a:avLst/>
          </a:prstGeom>
          <a:noFill/>
        </p:spPr>
        <p:txBody>
          <a:bodyPr wrap="square" rtlCol="0">
            <a:spAutoFit/>
          </a:bodyPr>
          <a:lstStyle/>
          <a:p>
            <a:pPr algn="just">
              <a:lnSpc>
                <a:spcPts val="3000"/>
              </a:lnSpc>
            </a:pPr>
            <a:r>
              <a:rPr lang="zh-CN" altLang="zh-CN" sz="2400" dirty="0">
                <a:latin typeface="微软雅黑" panose="020B0503020204020204" pitchFamily="34" charset="-122"/>
                <a:ea typeface="微软雅黑" panose="020B0503020204020204" pitchFamily="34" charset="-122"/>
              </a:rPr>
              <a:t>园区成立以来，始终将</a:t>
            </a:r>
            <a:r>
              <a:rPr lang="zh-TW"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让园区入孵客户专注企业发展</a:t>
            </a:r>
            <a:r>
              <a:rPr lang="zh-TW"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放在首位，不断精进园区服务，升级打造服务平台，创新构建</a:t>
            </a:r>
            <a:r>
              <a:rPr lang="zh-TW" altLang="zh-CN" sz="2400" dirty="0">
                <a:latin typeface="微软雅黑" panose="020B0503020204020204" pitchFamily="34" charset="-122"/>
                <a:ea typeface="微软雅黑" panose="020B0503020204020204" pitchFamily="34" charset="-122"/>
              </a:rPr>
              <a:t>“11448”</a:t>
            </a:r>
            <a:r>
              <a:rPr lang="zh-CN" altLang="zh-CN" sz="2400" dirty="0">
                <a:latin typeface="微软雅黑" panose="020B0503020204020204" pitchFamily="34" charset="-122"/>
                <a:ea typeface="微软雅黑" panose="020B0503020204020204" pitchFamily="34" charset="-122"/>
              </a:rPr>
              <a:t>客户服务体系，并以</a:t>
            </a:r>
            <a:r>
              <a:rPr lang="zh-TW"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园区智慧服务平台</a:t>
            </a:r>
            <a:r>
              <a:rPr lang="zh-TW"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为依托，让数字提供智慧支撑，从而提前洞察企业的共性需求与个性要求，为企业在园区管理、生产办公过程中提供全面的前置服务；为园区企业安全管理、企业便捷生活、物业信息化管理提供了有力保障。并以更直观的可视化效果，支撑管理决策，形成园区画像，提升园区运行效益及园区管理效率。</a:t>
            </a:r>
          </a:p>
          <a:p>
            <a:pPr algn="just">
              <a:lnSpc>
                <a:spcPts val="3000"/>
              </a:lnSpc>
            </a:pPr>
            <a:endParaRPr lang="zh-CN" altLang="en-US" sz="24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a:stretch>
            <a:fillRect/>
          </a:stretch>
        </p:blipFill>
        <p:spPr>
          <a:xfrm>
            <a:off x="237152" y="2780928"/>
            <a:ext cx="3903519" cy="2596902"/>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2" cstate="print">
            <a:extLst>
              <a:ext uri="{28A0092B-C50C-407E-A947-70E740481C1C}">
                <a14:useLocalDpi xmlns:a14="http://schemas.microsoft.com/office/drawing/2010/main" val="0"/>
              </a:ext>
            </a:extLst>
          </a:blip>
          <a:srcRect b="23981"/>
          <a:stretch>
            <a:fillRect/>
          </a:stretch>
        </p:blipFill>
        <p:spPr>
          <a:xfrm>
            <a:off x="1" y="2046051"/>
            <a:ext cx="12169774" cy="4825860"/>
          </a:xfrm>
          <a:prstGeom prst="rect">
            <a:avLst/>
          </a:prstGeom>
        </p:spPr>
      </p:pic>
      <p:grpSp>
        <p:nvGrpSpPr>
          <p:cNvPr id="12" name="组合 18"/>
          <p:cNvGrpSpPr/>
          <p:nvPr/>
        </p:nvGrpSpPr>
        <p:grpSpPr>
          <a:xfrm>
            <a:off x="1" y="3819941"/>
            <a:ext cx="12169776" cy="929234"/>
            <a:chOff x="2245415" y="1030910"/>
            <a:chExt cx="5284418" cy="696926"/>
          </a:xfrm>
        </p:grpSpPr>
        <p:sp>
          <p:nvSpPr>
            <p:cNvPr id="13" name="同心圆 69"/>
            <p:cNvSpPr/>
            <p:nvPr/>
          </p:nvSpPr>
          <p:spPr>
            <a:xfrm>
              <a:off x="3996818" y="1030910"/>
              <a:ext cx="696926" cy="6969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14" name="TextBox 9"/>
            <p:cNvSpPr txBox="1"/>
            <p:nvPr/>
          </p:nvSpPr>
          <p:spPr>
            <a:xfrm>
              <a:off x="2245415" y="1436447"/>
              <a:ext cx="5284418" cy="240275"/>
            </a:xfrm>
            <a:prstGeom prst="rect">
              <a:avLst/>
            </a:prstGeom>
          </p:spPr>
          <p:txBody>
            <a:bodyPr vert="horz" wrap="square" lIns="480000" tIns="0" rIns="0" bIns="0" anchor="ctr" anchorCtr="0">
              <a:normAutofit/>
            </a:bodyPr>
            <a:lstStyle/>
            <a:p>
              <a:pPr lvl="0" algn="ctr">
                <a:lnSpc>
                  <a:spcPct val="120000"/>
                </a:lnSpc>
                <a:defRPr/>
              </a:pPr>
              <a:endPar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24" name="组合 23"/>
          <p:cNvGrpSpPr/>
          <p:nvPr/>
        </p:nvGrpSpPr>
        <p:grpSpPr>
          <a:xfrm>
            <a:off x="1" y="2990246"/>
            <a:ext cx="12169776" cy="929234"/>
            <a:chOff x="2245415" y="1030910"/>
            <a:chExt cx="5284418" cy="696926"/>
          </a:xfrm>
        </p:grpSpPr>
        <p:sp>
          <p:nvSpPr>
            <p:cNvPr id="25" name="同心圆 69"/>
            <p:cNvSpPr/>
            <p:nvPr/>
          </p:nvSpPr>
          <p:spPr>
            <a:xfrm>
              <a:off x="3996818" y="1030910"/>
              <a:ext cx="696926" cy="6969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26" name="TextBox 9"/>
            <p:cNvSpPr txBox="1"/>
            <p:nvPr/>
          </p:nvSpPr>
          <p:spPr>
            <a:xfrm>
              <a:off x="2245415" y="1436447"/>
              <a:ext cx="5284418" cy="240275"/>
            </a:xfrm>
            <a:prstGeom prst="rect">
              <a:avLst/>
            </a:prstGeom>
          </p:spPr>
          <p:txBody>
            <a:bodyPr vert="horz" wrap="square" lIns="480000" tIns="0" rIns="0" bIns="0" anchor="ctr" anchorCtr="0">
              <a:normAutofit/>
            </a:bodyPr>
            <a:lstStyle/>
            <a:p>
              <a:pPr lvl="0" algn="ctr">
                <a:lnSpc>
                  <a:spcPct val="120000"/>
                </a:lnSpc>
                <a:defRPr/>
              </a:pPr>
              <a:endPar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27" name="组合 26"/>
          <p:cNvGrpSpPr/>
          <p:nvPr/>
        </p:nvGrpSpPr>
        <p:grpSpPr>
          <a:xfrm>
            <a:off x="0" y="1663201"/>
            <a:ext cx="12169774" cy="2485879"/>
            <a:chOff x="170694" y="177982"/>
            <a:chExt cx="3824240" cy="781165"/>
          </a:xfrm>
        </p:grpSpPr>
        <p:sp>
          <p:nvSpPr>
            <p:cNvPr id="28" name="等腰三角形 27"/>
            <p:cNvSpPr/>
            <p:nvPr/>
          </p:nvSpPr>
          <p:spPr>
            <a:xfrm>
              <a:off x="1233863" y="177982"/>
              <a:ext cx="355284" cy="356514"/>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9" name="等腰三角形 28"/>
            <p:cNvSpPr/>
            <p:nvPr/>
          </p:nvSpPr>
          <p:spPr>
            <a:xfrm flipV="1">
              <a:off x="200258" y="602633"/>
              <a:ext cx="355284" cy="356514"/>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0" name="矩形 29"/>
            <p:cNvSpPr/>
            <p:nvPr/>
          </p:nvSpPr>
          <p:spPr>
            <a:xfrm>
              <a:off x="170694" y="261768"/>
              <a:ext cx="3824240" cy="6119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平行四边形 30"/>
            <p:cNvSpPr/>
            <p:nvPr/>
          </p:nvSpPr>
          <p:spPr>
            <a:xfrm>
              <a:off x="376965" y="178257"/>
              <a:ext cx="1036076" cy="779005"/>
            </a:xfrm>
            <a:prstGeom prst="parallelogram">
              <a:avLst>
                <a:gd name="adj" fmla="val 4820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文本框 6"/>
            <p:cNvSpPr txBox="1"/>
            <p:nvPr/>
          </p:nvSpPr>
          <p:spPr>
            <a:xfrm>
              <a:off x="702515" y="336377"/>
              <a:ext cx="569115" cy="446976"/>
            </a:xfrm>
            <a:prstGeom prst="rect">
              <a:avLst/>
            </a:prstGeom>
            <a:noFill/>
          </p:spPr>
          <p:txBody>
            <a:bodyPr wrap="square" lIns="68580" tIns="34290" rIns="68580" bIns="34290" rtlCol="0">
              <a:spAutoFit/>
              <a:scene3d>
                <a:camera prst="orthographicFront"/>
                <a:lightRig rig="threePt" dir="t"/>
              </a:scene3d>
              <a:sp3d extrusionH="57150">
                <a:bevelT w="57150" h="38100" prst="hardEdge"/>
              </a:sp3d>
            </a:bodyPr>
            <a:lstStyle/>
            <a:p>
              <a:r>
                <a:rPr lang="en-US" altLang="zh-CN" sz="8800" dirty="0" smtClean="0">
                  <a:solidFill>
                    <a:schemeClr val="bg1">
                      <a:lumMod val="95000"/>
                    </a:schemeClr>
                  </a:solidFill>
                  <a:latin typeface="微软雅黑" panose="020B0503020204020204" pitchFamily="34" charset="-122"/>
                  <a:ea typeface="微软雅黑" panose="020B0503020204020204" pitchFamily="34" charset="-122"/>
                </a:rPr>
                <a:t>04</a:t>
              </a:r>
              <a:endParaRPr lang="zh-CN" altLang="en-US" sz="8800" dirty="0">
                <a:solidFill>
                  <a:schemeClr val="bg1">
                    <a:lumMod val="95000"/>
                  </a:schemeClr>
                </a:solidFill>
                <a:latin typeface="微软雅黑" panose="020B0503020204020204" pitchFamily="34" charset="-122"/>
                <a:ea typeface="微软雅黑" panose="020B0503020204020204" pitchFamily="34" charset="-122"/>
              </a:endParaRPr>
            </a:p>
          </p:txBody>
        </p:sp>
      </p:grpSp>
      <p:sp>
        <p:nvSpPr>
          <p:cNvPr id="34" name="矩形 33"/>
          <p:cNvSpPr/>
          <p:nvPr/>
        </p:nvSpPr>
        <p:spPr>
          <a:xfrm>
            <a:off x="3672407" y="3183359"/>
            <a:ext cx="7525048" cy="461665"/>
          </a:xfrm>
          <a:prstGeom prst="rect">
            <a:avLst/>
          </a:prstGeom>
        </p:spPr>
        <p:txBody>
          <a:bodyPr wrap="square">
            <a:spAutoFit/>
          </a:bodyPr>
          <a:lstStyle/>
          <a:p>
            <a:r>
              <a:rPr lang="zh-CN" altLang="en-US" sz="2400" kern="0" dirty="0">
                <a:solidFill>
                  <a:srgbClr val="0081E2"/>
                </a:solidFill>
                <a:latin typeface="微软雅黑" panose="020B0503020204020204" pitchFamily="34" charset="-122"/>
                <a:ea typeface="微软雅黑" panose="020B0503020204020204" pitchFamily="34" charset="-122"/>
                <a:cs typeface="+mn-ea"/>
                <a:sym typeface="+mn-lt"/>
              </a:rPr>
              <a:t>集聚高端智力资源 汇聚创新创业新动能</a:t>
            </a:r>
          </a:p>
        </p:txBody>
      </p:sp>
      <p:sp>
        <p:nvSpPr>
          <p:cNvPr id="19" name="矩形 18"/>
          <p:cNvSpPr/>
          <p:nvPr/>
        </p:nvSpPr>
        <p:spPr>
          <a:xfrm>
            <a:off x="3619550" y="1892526"/>
            <a:ext cx="8677176" cy="1200329"/>
          </a:xfrm>
          <a:prstGeom prst="rect">
            <a:avLst/>
          </a:prstGeom>
        </p:spPr>
        <p:txBody>
          <a:bodyPr wrap="square">
            <a:spAutoFit/>
          </a:bodyPr>
          <a:lstStyle/>
          <a:p>
            <a:pPr>
              <a:lnSpc>
                <a:spcPct val="150000"/>
              </a:lnSpc>
              <a:spcBef>
                <a:spcPts val="1200"/>
              </a:spcBef>
            </a:pPr>
            <a:r>
              <a:rPr lang="zh-CN" altLang="en-US" sz="4800" b="1" dirty="0">
                <a:solidFill>
                  <a:srgbClr val="0068B7"/>
                </a:solidFill>
                <a:latin typeface="微软雅黑" panose="020B0503020204020204" pitchFamily="34" charset="-122"/>
                <a:ea typeface="微软雅黑" panose="020B0503020204020204" pitchFamily="34" charset="-122"/>
              </a:rPr>
              <a:t>北科建</a:t>
            </a:r>
            <a:r>
              <a:rPr lang="en-US" altLang="zh-CN" sz="4800" b="1" dirty="0">
                <a:solidFill>
                  <a:srgbClr val="0068B7"/>
                </a:solidFill>
                <a:latin typeface="微软雅黑" panose="020B0503020204020204" pitchFamily="34" charset="-122"/>
                <a:ea typeface="微软雅黑" panose="020B0503020204020204" pitchFamily="34" charset="-122"/>
              </a:rPr>
              <a:t>·</a:t>
            </a:r>
            <a:r>
              <a:rPr lang="zh-CN" altLang="en-US" sz="4800" b="1" dirty="0">
                <a:solidFill>
                  <a:srgbClr val="0068B7"/>
                </a:solidFill>
                <a:latin typeface="微软雅黑" panose="020B0503020204020204" pitchFamily="34" charset="-122"/>
                <a:ea typeface="微软雅黑" panose="020B0503020204020204" pitchFamily="34" charset="-122"/>
              </a:rPr>
              <a:t>北湖科技</a:t>
            </a:r>
            <a:r>
              <a:rPr lang="zh-CN" altLang="en-US" sz="4800" b="1" dirty="0" smtClean="0">
                <a:solidFill>
                  <a:srgbClr val="0068B7"/>
                </a:solidFill>
                <a:latin typeface="微软雅黑" panose="020B0503020204020204" pitchFamily="34" charset="-122"/>
                <a:ea typeface="微软雅黑" panose="020B0503020204020204" pitchFamily="34" charset="-122"/>
              </a:rPr>
              <a:t>园发展预期</a:t>
            </a:r>
            <a:endParaRPr lang="zh-CN" altLang="en-US" sz="4800" b="1" dirty="0">
              <a:solidFill>
                <a:srgbClr val="0068B7"/>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cNvSpPr txBox="1"/>
          <p:nvPr/>
        </p:nvSpPr>
        <p:spPr>
          <a:xfrm>
            <a:off x="1378203" y="150597"/>
            <a:ext cx="9145016"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4.1 </a:t>
            </a:r>
            <a:r>
              <a:rPr lang="zh-CN" altLang="en-US" sz="3200" b="1" dirty="0" smtClean="0">
                <a:solidFill>
                  <a:srgbClr val="0070C0"/>
                </a:solidFill>
                <a:latin typeface="微软雅黑" panose="020B0503020204020204" pitchFamily="34" charset="-122"/>
                <a:ea typeface="微软雅黑" panose="020B0503020204020204" pitchFamily="34" charset="-122"/>
              </a:rPr>
              <a:t>园区运营发展七大核心能力“</a:t>
            </a:r>
            <a:r>
              <a:rPr lang="en-US" altLang="zh-CN" sz="2800" b="1" dirty="0" smtClean="0">
                <a:solidFill>
                  <a:srgbClr val="0070C0"/>
                </a:solidFill>
                <a:latin typeface="微软雅黑" panose="020B0503020204020204" pitchFamily="34" charset="-122"/>
                <a:ea typeface="微软雅黑" panose="020B0503020204020204" pitchFamily="34" charset="-122"/>
                <a:sym typeface="+mn-ea"/>
              </a:rPr>
              <a:t>IPO+GBTC</a:t>
            </a:r>
            <a:r>
              <a:rPr lang="en-US" altLang="zh-CN" sz="3200" b="1" dirty="0" smtClean="0">
                <a:solidFill>
                  <a:srgbClr val="0070C0"/>
                </a:solidFill>
                <a:latin typeface="微软雅黑" panose="020B0503020204020204" pitchFamily="34" charset="-122"/>
                <a:ea typeface="微软雅黑" panose="020B0503020204020204" pitchFamily="34" charset="-122"/>
                <a:sym typeface="+mn-ea"/>
              </a:rPr>
              <a:t>”</a:t>
            </a:r>
            <a:r>
              <a:rPr lang="zh-CN" altLang="en-US" sz="3200" b="1" dirty="0" smtClean="0">
                <a:solidFill>
                  <a:srgbClr val="0070C0"/>
                </a:solidFill>
                <a:latin typeface="微软雅黑" panose="020B0503020204020204" pitchFamily="34" charset="-122"/>
                <a:ea typeface="微软雅黑" panose="020B0503020204020204" pitchFamily="34" charset="-122"/>
              </a:rPr>
              <a:t> </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4" name="组合 75"/>
          <p:cNvGrpSpPr/>
          <p:nvPr/>
        </p:nvGrpSpPr>
        <p:grpSpPr>
          <a:xfrm>
            <a:off x="1" y="260648"/>
            <a:ext cx="1403584" cy="387627"/>
            <a:chOff x="0" y="188640"/>
            <a:chExt cx="1664323" cy="459635"/>
          </a:xfrm>
        </p:grpSpPr>
        <p:sp>
          <p:nvSpPr>
            <p:cNvPr id="5" name="五边形 4"/>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燕尾形 5"/>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 name="燕尾形 6"/>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8" name="直接连接符 7"/>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980933" y="1411106"/>
            <a:ext cx="10443915" cy="5070109"/>
            <a:chOff x="537020" y="923748"/>
            <a:chExt cx="11019732" cy="5349645"/>
          </a:xfrm>
        </p:grpSpPr>
        <p:grpSp>
          <p:nvGrpSpPr>
            <p:cNvPr id="10" name="组合 57"/>
            <p:cNvGrpSpPr/>
            <p:nvPr/>
          </p:nvGrpSpPr>
          <p:grpSpPr>
            <a:xfrm>
              <a:off x="1372341" y="1300315"/>
              <a:ext cx="9164857" cy="4791938"/>
              <a:chOff x="1357" y="1401"/>
              <a:chExt cx="16068" cy="8386"/>
            </a:xfrm>
          </p:grpSpPr>
          <p:grpSp>
            <p:nvGrpSpPr>
              <p:cNvPr id="83" name="组合 55"/>
              <p:cNvGrpSpPr/>
              <p:nvPr/>
            </p:nvGrpSpPr>
            <p:grpSpPr>
              <a:xfrm>
                <a:off x="1357" y="1401"/>
                <a:ext cx="16068" cy="8386"/>
                <a:chOff x="1357" y="1401"/>
                <a:chExt cx="16068" cy="8386"/>
              </a:xfrm>
            </p:grpSpPr>
            <p:sp>
              <p:nvSpPr>
                <p:cNvPr id="88" name="椭圆 87"/>
                <p:cNvSpPr/>
                <p:nvPr/>
              </p:nvSpPr>
              <p:spPr>
                <a:xfrm>
                  <a:off x="1357" y="1401"/>
                  <a:ext cx="16068" cy="8386"/>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9" name="文本框 88"/>
                <p:cNvSpPr txBox="1"/>
                <p:nvPr/>
              </p:nvSpPr>
              <p:spPr>
                <a:xfrm rot="1791968">
                  <a:off x="13591" y="3020"/>
                  <a:ext cx="2835" cy="852"/>
                </a:xfrm>
                <a:prstGeom prst="rect">
                  <a:avLst/>
                </a:prstGeom>
                <a:noFill/>
                <a:ln>
                  <a:noFill/>
                </a:ln>
              </p:spPr>
              <p:txBody>
                <a:bodyPr wrap="square" rtlCol="0">
                  <a:spAutoFit/>
                </a:bodyPr>
                <a:lstStyle/>
                <a:p>
                  <a:r>
                    <a:rPr lang="zh-CN" altLang="en-US" sz="2400" b="1" dirty="0">
                      <a:solidFill>
                        <a:srgbClr val="002060"/>
                      </a:solidFill>
                      <a:latin typeface="微软雅黑" panose="020B0503020204020204" pitchFamily="34" charset="-122"/>
                      <a:ea typeface="微软雅黑" panose="020B0503020204020204" pitchFamily="34" charset="-122"/>
                    </a:rPr>
                    <a:t>共建共赢</a:t>
                  </a:r>
                </a:p>
              </p:txBody>
            </p:sp>
            <p:sp>
              <p:nvSpPr>
                <p:cNvPr id="90" name="文本框 89"/>
                <p:cNvSpPr txBox="1"/>
                <p:nvPr/>
              </p:nvSpPr>
              <p:spPr>
                <a:xfrm rot="19365247">
                  <a:off x="13677" y="7448"/>
                  <a:ext cx="2787" cy="852"/>
                </a:xfrm>
                <a:prstGeom prst="rect">
                  <a:avLst/>
                </a:prstGeom>
                <a:noFill/>
                <a:ln>
                  <a:noFill/>
                </a:ln>
              </p:spPr>
              <p:txBody>
                <a:bodyPr wrap="square" rtlCol="0">
                  <a:spAutoFit/>
                </a:bodyPr>
                <a:lstStyle/>
                <a:p>
                  <a:r>
                    <a:rPr lang="zh-CN" altLang="zh-CN" sz="2400" b="1" dirty="0">
                      <a:solidFill>
                        <a:srgbClr val="002060"/>
                      </a:solidFill>
                      <a:latin typeface="微软雅黑" panose="020B0503020204020204" pitchFamily="34" charset="-122"/>
                      <a:ea typeface="微软雅黑" panose="020B0503020204020204" pitchFamily="34" charset="-122"/>
                    </a:rPr>
                    <a:t>资本运作</a:t>
                  </a:r>
                </a:p>
              </p:txBody>
            </p:sp>
            <p:sp>
              <p:nvSpPr>
                <p:cNvPr id="91" name="文本框 90"/>
                <p:cNvSpPr txBox="1"/>
                <p:nvPr/>
              </p:nvSpPr>
              <p:spPr>
                <a:xfrm rot="20416364">
                  <a:off x="3725" y="2398"/>
                  <a:ext cx="2752" cy="852"/>
                </a:xfrm>
                <a:prstGeom prst="rect">
                  <a:avLst/>
                </a:prstGeom>
                <a:noFill/>
                <a:ln>
                  <a:noFill/>
                </a:ln>
              </p:spPr>
              <p:txBody>
                <a:bodyPr wrap="square" rtlCol="0">
                  <a:spAutoFit/>
                </a:bodyPr>
                <a:lstStyle/>
                <a:p>
                  <a:r>
                    <a:rPr lang="zh-CN" altLang="zh-CN" sz="2400" b="1" dirty="0">
                      <a:solidFill>
                        <a:srgbClr val="002060"/>
                      </a:solidFill>
                      <a:latin typeface="微软雅黑" panose="020B0503020204020204" pitchFamily="34" charset="-122"/>
                      <a:ea typeface="微软雅黑" panose="020B0503020204020204" pitchFamily="34" charset="-122"/>
                    </a:rPr>
                    <a:t>价值认同</a:t>
                  </a:r>
                </a:p>
              </p:txBody>
            </p:sp>
            <p:sp>
              <p:nvSpPr>
                <p:cNvPr id="92" name="文本框 91"/>
                <p:cNvSpPr txBox="1"/>
                <p:nvPr/>
              </p:nvSpPr>
              <p:spPr>
                <a:xfrm rot="1303961">
                  <a:off x="3480" y="7933"/>
                  <a:ext cx="2805" cy="852"/>
                </a:xfrm>
                <a:prstGeom prst="rect">
                  <a:avLst/>
                </a:prstGeom>
                <a:noFill/>
                <a:ln>
                  <a:noFill/>
                </a:ln>
              </p:spPr>
              <p:txBody>
                <a:bodyPr wrap="square" rtlCol="0">
                  <a:spAutoFit/>
                </a:bodyPr>
                <a:lstStyle/>
                <a:p>
                  <a:r>
                    <a:rPr lang="zh-CN" altLang="en-US" sz="2400" b="1" dirty="0">
                      <a:solidFill>
                        <a:srgbClr val="002060"/>
                      </a:solidFill>
                      <a:latin typeface="微软雅黑" panose="020B0503020204020204" pitchFamily="34" charset="-122"/>
                      <a:ea typeface="微软雅黑" panose="020B0503020204020204" pitchFamily="34" charset="-122"/>
                    </a:rPr>
                    <a:t>无形资产</a:t>
                  </a:r>
                </a:p>
              </p:txBody>
            </p:sp>
          </p:grpSp>
          <p:sp>
            <p:nvSpPr>
              <p:cNvPr id="84" name="燕尾形 83"/>
              <p:cNvSpPr/>
              <p:nvPr/>
            </p:nvSpPr>
            <p:spPr>
              <a:xfrm rot="1740000" flipH="1">
                <a:off x="15025" y="2519"/>
                <a:ext cx="423" cy="390"/>
              </a:xfrm>
              <a:prstGeom prst="chevron">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85" name="燕尾形 84"/>
              <p:cNvSpPr/>
              <p:nvPr/>
            </p:nvSpPr>
            <p:spPr>
              <a:xfrm rot="9000000" flipH="1">
                <a:off x="15140" y="8213"/>
                <a:ext cx="423" cy="390"/>
              </a:xfrm>
              <a:prstGeom prst="chevron">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86" name="燕尾形 85"/>
              <p:cNvSpPr/>
              <p:nvPr/>
            </p:nvSpPr>
            <p:spPr>
              <a:xfrm rot="20220000" flipH="1">
                <a:off x="4293" y="2071"/>
                <a:ext cx="423" cy="390"/>
              </a:xfrm>
              <a:prstGeom prst="chevron">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87" name="燕尾形 86"/>
              <p:cNvSpPr/>
              <p:nvPr/>
            </p:nvSpPr>
            <p:spPr>
              <a:xfrm rot="12360000" flipH="1">
                <a:off x="4094" y="8627"/>
                <a:ext cx="423" cy="390"/>
              </a:xfrm>
              <a:prstGeom prst="chevron">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pitchFamily="34" charset="-122"/>
                  <a:ea typeface="微软雅黑" panose="020B0503020204020204" pitchFamily="34" charset="-122"/>
                  <a:sym typeface="+mn-ea"/>
                </a:endParaRPr>
              </a:p>
            </p:txBody>
          </p:sp>
        </p:grpSp>
        <p:grpSp>
          <p:nvGrpSpPr>
            <p:cNvPr id="11" name="组合 44"/>
            <p:cNvGrpSpPr/>
            <p:nvPr/>
          </p:nvGrpSpPr>
          <p:grpSpPr>
            <a:xfrm>
              <a:off x="3414015" y="2434014"/>
              <a:ext cx="5290840" cy="2139401"/>
              <a:chOff x="4992" y="3388"/>
              <a:chExt cx="9276" cy="3744"/>
            </a:xfrm>
          </p:grpSpPr>
          <p:grpSp>
            <p:nvGrpSpPr>
              <p:cNvPr id="74" name="组合 37"/>
              <p:cNvGrpSpPr/>
              <p:nvPr/>
            </p:nvGrpSpPr>
            <p:grpSpPr>
              <a:xfrm>
                <a:off x="4992" y="6226"/>
                <a:ext cx="2047" cy="906"/>
                <a:chOff x="4992" y="6226"/>
                <a:chExt cx="2047" cy="906"/>
              </a:xfrm>
            </p:grpSpPr>
            <p:sp>
              <p:nvSpPr>
                <p:cNvPr id="81" name="圆角矩形 80"/>
                <p:cNvSpPr/>
                <p:nvPr/>
              </p:nvSpPr>
              <p:spPr>
                <a:xfrm>
                  <a:off x="5026" y="6281"/>
                  <a:ext cx="1955" cy="85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2" name="TextBox 28"/>
                <p:cNvSpPr txBox="1"/>
                <p:nvPr/>
              </p:nvSpPr>
              <p:spPr>
                <a:xfrm>
                  <a:off x="4992" y="6226"/>
                  <a:ext cx="2047" cy="852"/>
                </a:xfrm>
                <a:prstGeom prst="rect">
                  <a:avLst/>
                </a:prstGeom>
                <a:noFill/>
              </p:spPr>
              <p:txBody>
                <a:bodyPr wrap="none" rtlCol="0">
                  <a:noAutofit/>
                </a:bodyPr>
                <a:lstStyle/>
                <a:p>
                  <a:pPr algn="ctr"/>
                  <a:r>
                    <a:rPr lang="en-US" altLang="zh-CN" sz="1500" b="1"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Plan&amp;</a:t>
                  </a:r>
                </a:p>
                <a:p>
                  <a:pPr algn="ctr"/>
                  <a:r>
                    <a:rPr lang="en-US" altLang="zh-CN" sz="1500" b="1" dirty="0" err="1">
                      <a:solidFill>
                        <a:srgbClr val="FCFCFC"/>
                      </a:solidFill>
                      <a:latin typeface="微软雅黑" panose="020B0503020204020204" pitchFamily="34" charset="-122"/>
                      <a:ea typeface="微软雅黑" panose="020B0503020204020204" pitchFamily="34" charset="-122"/>
                      <a:cs typeface="Arial" panose="020B0604020202020204" pitchFamily="34" charset="0"/>
                    </a:rPr>
                    <a:t>Contrucion</a:t>
                  </a:r>
                  <a:endParaRPr lang="en-US" altLang="zh-CN" sz="1500" b="1"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75" name="组合 10"/>
              <p:cNvGrpSpPr/>
              <p:nvPr/>
            </p:nvGrpSpPr>
            <p:grpSpPr>
              <a:xfrm>
                <a:off x="11996" y="6288"/>
                <a:ext cx="2272" cy="844"/>
                <a:chOff x="11996" y="6288"/>
                <a:chExt cx="2272" cy="844"/>
              </a:xfrm>
            </p:grpSpPr>
            <p:sp>
              <p:nvSpPr>
                <p:cNvPr id="79" name="圆角矩形 78"/>
                <p:cNvSpPr/>
                <p:nvPr/>
              </p:nvSpPr>
              <p:spPr>
                <a:xfrm>
                  <a:off x="12128" y="6288"/>
                  <a:ext cx="1955" cy="84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0" name="TextBox 28"/>
                <p:cNvSpPr txBox="1"/>
                <p:nvPr/>
              </p:nvSpPr>
              <p:spPr>
                <a:xfrm>
                  <a:off x="11996" y="6455"/>
                  <a:ext cx="2272" cy="625"/>
                </a:xfrm>
                <a:prstGeom prst="rect">
                  <a:avLst/>
                </a:prstGeom>
                <a:noFill/>
              </p:spPr>
              <p:txBody>
                <a:bodyPr wrap="none" rtlCol="0">
                  <a:spAutoFit/>
                </a:bodyPr>
                <a:lstStyle/>
                <a:p>
                  <a:pPr algn="ctr"/>
                  <a:r>
                    <a:rPr lang="en-US" altLang="zh-CN" sz="1600" b="1" dirty="0">
                      <a:solidFill>
                        <a:srgbClr val="FCFCFC"/>
                      </a:solidFill>
                      <a:latin typeface="微软雅黑" panose="020B0503020204020204" pitchFamily="34" charset="-122"/>
                      <a:ea typeface="微软雅黑" panose="020B0503020204020204" pitchFamily="34" charset="-122"/>
                      <a:cs typeface="Arial" panose="020B0604020202020204" pitchFamily="34" charset="0"/>
                      <a:sym typeface="+mn-ea"/>
                    </a:rPr>
                    <a:t>Operation</a:t>
                  </a:r>
                  <a:endParaRPr lang="en-US" altLang="zh-CN" sz="1600" b="1"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76" name="组合 75"/>
              <p:cNvGrpSpPr/>
              <p:nvPr/>
            </p:nvGrpSpPr>
            <p:grpSpPr>
              <a:xfrm>
                <a:off x="8274" y="3388"/>
                <a:ext cx="2164" cy="762"/>
                <a:chOff x="8274" y="3388"/>
                <a:chExt cx="2164" cy="762"/>
              </a:xfrm>
            </p:grpSpPr>
            <p:sp>
              <p:nvSpPr>
                <p:cNvPr id="77" name="圆角矩形 76"/>
                <p:cNvSpPr/>
                <p:nvPr/>
              </p:nvSpPr>
              <p:spPr>
                <a:xfrm>
                  <a:off x="8375" y="3388"/>
                  <a:ext cx="1955" cy="75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8" name="TextBox 31"/>
                <p:cNvSpPr txBox="1"/>
                <p:nvPr/>
              </p:nvSpPr>
              <p:spPr>
                <a:xfrm>
                  <a:off x="8274" y="3525"/>
                  <a:ext cx="2164" cy="625"/>
                </a:xfrm>
                <a:prstGeom prst="rect">
                  <a:avLst/>
                </a:prstGeom>
                <a:noFill/>
              </p:spPr>
              <p:txBody>
                <a:bodyPr wrap="none" rtlCol="0">
                  <a:spAutoFit/>
                </a:bodyPr>
                <a:lstStyle/>
                <a:p>
                  <a:pPr algn="ctr"/>
                  <a:r>
                    <a:rPr lang="en-US" altLang="zh-CN" sz="1600" b="1" dirty="0">
                      <a:solidFill>
                        <a:srgbClr val="FCFCFC"/>
                      </a:solidFill>
                      <a:latin typeface="微软雅黑" panose="020B0503020204020204" pitchFamily="34" charset="-122"/>
                      <a:ea typeface="微软雅黑" panose="020B0503020204020204" pitchFamily="34" charset="-122"/>
                      <a:cs typeface="Arial" panose="020B0604020202020204" pitchFamily="34" charset="0"/>
                      <a:sym typeface="+mn-ea"/>
                    </a:rPr>
                    <a:t>Industrial</a:t>
                  </a:r>
                  <a:endParaRPr lang="en-GB" altLang="zh-CN" sz="1600" b="1" dirty="0">
                    <a:solidFill>
                      <a:srgbClr val="FCFCFC"/>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grpSp>
        </p:grpSp>
        <p:grpSp>
          <p:nvGrpSpPr>
            <p:cNvPr id="12" name="组合 46"/>
            <p:cNvGrpSpPr/>
            <p:nvPr/>
          </p:nvGrpSpPr>
          <p:grpSpPr>
            <a:xfrm>
              <a:off x="4431576" y="2683154"/>
              <a:ext cx="970217" cy="1500552"/>
              <a:chOff x="6776" y="3824"/>
              <a:chExt cx="1701" cy="2626"/>
            </a:xfrm>
          </p:grpSpPr>
          <p:sp>
            <p:nvSpPr>
              <p:cNvPr id="70" name="文本框 69"/>
              <p:cNvSpPr txBox="1"/>
              <p:nvPr/>
            </p:nvSpPr>
            <p:spPr>
              <a:xfrm rot="18310120">
                <a:off x="6961" y="4706"/>
                <a:ext cx="2349" cy="683"/>
              </a:xfrm>
              <a:prstGeom prst="rect">
                <a:avLst/>
              </a:prstGeom>
              <a:noFill/>
            </p:spPr>
            <p:txBody>
              <a:bodyPr wrap="square" rtlCol="0">
                <a:spAutoFit/>
              </a:bodyPr>
              <a:lstStyle/>
              <a:p>
                <a:r>
                  <a:rPr lang="zh-CN" altLang="en-US" b="1" dirty="0">
                    <a:solidFill>
                      <a:srgbClr val="1F497D"/>
                    </a:solidFill>
                    <a:latin typeface="微软雅黑" panose="020B0503020204020204" pitchFamily="34" charset="-122"/>
                    <a:ea typeface="微软雅黑" panose="020B0503020204020204" pitchFamily="34" charset="-122"/>
                  </a:rPr>
                  <a:t>匹配产品</a:t>
                </a:r>
              </a:p>
            </p:txBody>
          </p:sp>
          <p:grpSp>
            <p:nvGrpSpPr>
              <p:cNvPr id="71" name="组合 88"/>
              <p:cNvGrpSpPr/>
              <p:nvPr/>
            </p:nvGrpSpPr>
            <p:grpSpPr>
              <a:xfrm rot="7464050">
                <a:off x="6252" y="4348"/>
                <a:ext cx="2626" cy="1577"/>
                <a:chOff x="3863350" y="2679033"/>
                <a:chExt cx="3143871" cy="935294"/>
              </a:xfrm>
            </p:grpSpPr>
            <p:cxnSp>
              <p:nvCxnSpPr>
                <p:cNvPr id="72" name="直接箭头连接符 71"/>
                <p:cNvCxnSpPr/>
                <p:nvPr/>
              </p:nvCxnSpPr>
              <p:spPr>
                <a:xfrm rot="14135950" flipV="1">
                  <a:off x="4979539" y="1808697"/>
                  <a:ext cx="935294" cy="2675965"/>
                </a:xfrm>
                <a:prstGeom prst="straightConnector1">
                  <a:avLst/>
                </a:prstGeom>
                <a:ln w="28575">
                  <a:solidFill>
                    <a:srgbClr val="0070C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H="1" flipV="1">
                  <a:off x="3863350" y="3072367"/>
                  <a:ext cx="3143871" cy="9526"/>
                </a:xfrm>
                <a:prstGeom prst="straightConnector1">
                  <a:avLst/>
                </a:prstGeom>
                <a:ln w="28575">
                  <a:solidFill>
                    <a:srgbClr val="0070C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pSp>
        </p:grpSp>
        <p:grpSp>
          <p:nvGrpSpPr>
            <p:cNvPr id="13" name="组合 47"/>
            <p:cNvGrpSpPr/>
            <p:nvPr/>
          </p:nvGrpSpPr>
          <p:grpSpPr>
            <a:xfrm>
              <a:off x="4551353" y="2698582"/>
              <a:ext cx="3046967" cy="1660551"/>
              <a:chOff x="6986" y="3851"/>
              <a:chExt cx="5342" cy="2906"/>
            </a:xfrm>
          </p:grpSpPr>
          <p:sp>
            <p:nvSpPr>
              <p:cNvPr id="63" name="文本框 62"/>
              <p:cNvSpPr txBox="1"/>
              <p:nvPr/>
            </p:nvSpPr>
            <p:spPr>
              <a:xfrm rot="2945750">
                <a:off x="10018" y="5194"/>
                <a:ext cx="2364" cy="683"/>
              </a:xfrm>
              <a:prstGeom prst="rect">
                <a:avLst/>
              </a:prstGeom>
              <a:noFill/>
            </p:spPr>
            <p:txBody>
              <a:bodyPr wrap="square" rtlCol="0">
                <a:spAutoFit/>
              </a:bodyPr>
              <a:lstStyle/>
              <a:p>
                <a:r>
                  <a:rPr lang="zh-CN" altLang="en-US" b="1" dirty="0">
                    <a:solidFill>
                      <a:srgbClr val="1F497D"/>
                    </a:solidFill>
                    <a:latin typeface="微软雅黑" panose="020B0503020204020204" pitchFamily="34" charset="-122"/>
                    <a:ea typeface="微软雅黑" panose="020B0503020204020204" pitchFamily="34" charset="-122"/>
                    <a:sym typeface="+mn-ea"/>
                  </a:rPr>
                  <a:t>产业生态</a:t>
                </a:r>
                <a:endParaRPr lang="zh-CN" altLang="en-US" b="1" dirty="0">
                  <a:solidFill>
                    <a:srgbClr val="1F497D"/>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8428" y="5996"/>
                <a:ext cx="2132" cy="682"/>
              </a:xfrm>
              <a:prstGeom prst="rect">
                <a:avLst/>
              </a:prstGeom>
              <a:noFill/>
            </p:spPr>
            <p:txBody>
              <a:bodyPr wrap="square" rtlCol="0">
                <a:spAutoFit/>
              </a:bodyPr>
              <a:lstStyle/>
              <a:p>
                <a:r>
                  <a:rPr lang="zh-CN" altLang="en-US" b="1" dirty="0" smtClean="0">
                    <a:solidFill>
                      <a:srgbClr val="1F497D"/>
                    </a:solidFill>
                    <a:latin typeface="微软雅黑" panose="020B0503020204020204" pitchFamily="34" charset="-122"/>
                    <a:ea typeface="微软雅黑" panose="020B0503020204020204" pitchFamily="34" charset="-122"/>
                  </a:rPr>
                  <a:t>资产基础</a:t>
                </a:r>
                <a:endParaRPr lang="zh-CN" altLang="en-US" b="1" dirty="0">
                  <a:solidFill>
                    <a:srgbClr val="1F497D"/>
                  </a:solidFill>
                  <a:latin typeface="微软雅黑" panose="020B0503020204020204" pitchFamily="34" charset="-122"/>
                  <a:ea typeface="微软雅黑" panose="020B0503020204020204" pitchFamily="34" charset="-122"/>
                </a:endParaRPr>
              </a:p>
            </p:txBody>
          </p:sp>
          <p:cxnSp>
            <p:nvCxnSpPr>
              <p:cNvPr id="65" name="直接箭头连接符 64"/>
              <p:cNvCxnSpPr>
                <a:stCxn id="79" idx="1"/>
              </p:cNvCxnSpPr>
              <p:nvPr/>
            </p:nvCxnSpPr>
            <p:spPr>
              <a:xfrm flipH="1">
                <a:off x="6986" y="6710"/>
                <a:ext cx="5142" cy="47"/>
              </a:xfrm>
              <a:prstGeom prst="straightConnector1">
                <a:avLst/>
              </a:prstGeom>
              <a:ln w="28575">
                <a:solidFill>
                  <a:srgbClr val="0070C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a:endCxn id="82" idx="3"/>
              </p:cNvCxnSpPr>
              <p:nvPr/>
            </p:nvCxnSpPr>
            <p:spPr>
              <a:xfrm flipH="1">
                <a:off x="7039" y="6604"/>
                <a:ext cx="5028" cy="48"/>
              </a:xfrm>
              <a:prstGeom prst="straightConnector1">
                <a:avLst/>
              </a:prstGeom>
              <a:ln w="28575">
                <a:solidFill>
                  <a:srgbClr val="0070C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pSp>
            <p:nvGrpSpPr>
              <p:cNvPr id="67" name="组合 89"/>
              <p:cNvGrpSpPr/>
              <p:nvPr/>
            </p:nvGrpSpPr>
            <p:grpSpPr>
              <a:xfrm rot="13769200">
                <a:off x="10053" y="4051"/>
                <a:ext cx="2476" cy="2075"/>
                <a:chOff x="4039889" y="2619166"/>
                <a:chExt cx="2963537" cy="1232221"/>
              </a:xfrm>
            </p:grpSpPr>
            <p:cxnSp>
              <p:nvCxnSpPr>
                <p:cNvPr id="68" name="直接箭头连接符 67"/>
                <p:cNvCxnSpPr/>
                <p:nvPr/>
              </p:nvCxnSpPr>
              <p:spPr>
                <a:xfrm rot="7830800">
                  <a:off x="4928933" y="1776893"/>
                  <a:ext cx="1185450" cy="2963537"/>
                </a:xfrm>
                <a:prstGeom prst="straightConnector1">
                  <a:avLst/>
                </a:prstGeom>
                <a:ln w="28575">
                  <a:solidFill>
                    <a:srgbClr val="0070C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p:nvPr/>
              </p:nvCxnSpPr>
              <p:spPr>
                <a:xfrm rot="7830800">
                  <a:off x="4895638" y="1798712"/>
                  <a:ext cx="1116229" cy="2757138"/>
                </a:xfrm>
                <a:prstGeom prst="straightConnector1">
                  <a:avLst/>
                </a:prstGeom>
                <a:ln w="28575">
                  <a:solidFill>
                    <a:srgbClr val="0070C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pSp>
        </p:grpSp>
        <p:grpSp>
          <p:nvGrpSpPr>
            <p:cNvPr id="14" name="组合 54"/>
            <p:cNvGrpSpPr/>
            <p:nvPr/>
          </p:nvGrpSpPr>
          <p:grpSpPr>
            <a:xfrm>
              <a:off x="537020" y="923748"/>
              <a:ext cx="11019732" cy="5349645"/>
              <a:chOff x="-52" y="745"/>
              <a:chExt cx="19320" cy="9362"/>
            </a:xfrm>
          </p:grpSpPr>
          <p:grpSp>
            <p:nvGrpSpPr>
              <p:cNvPr id="43" name="组合 50"/>
              <p:cNvGrpSpPr/>
              <p:nvPr/>
            </p:nvGrpSpPr>
            <p:grpSpPr>
              <a:xfrm>
                <a:off x="7794" y="9029"/>
                <a:ext cx="3124" cy="1078"/>
                <a:chOff x="7794" y="9029"/>
                <a:chExt cx="3124" cy="1078"/>
              </a:xfrm>
            </p:grpSpPr>
            <p:sp>
              <p:nvSpPr>
                <p:cNvPr id="60" name="圆角矩形 59"/>
                <p:cNvSpPr/>
                <p:nvPr/>
              </p:nvSpPr>
              <p:spPr>
                <a:xfrm>
                  <a:off x="7794" y="9029"/>
                  <a:ext cx="3124" cy="107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61" name="TextBox 30"/>
                <p:cNvSpPr txBox="1"/>
                <p:nvPr/>
              </p:nvSpPr>
              <p:spPr>
                <a:xfrm>
                  <a:off x="8873" y="9110"/>
                  <a:ext cx="1903" cy="796"/>
                </a:xfrm>
                <a:prstGeom prst="rect">
                  <a:avLst/>
                </a:prstGeom>
                <a:noFill/>
              </p:spPr>
              <p:txBody>
                <a:bodyPr wrap="none" rtlCol="0">
                  <a:spAutoFit/>
                </a:bodyPr>
                <a:lstStyle/>
                <a:p>
                  <a:pPr algn="ctr"/>
                  <a:r>
                    <a:rPr lang="en-US" altLang="zh-CN" sz="2200" b="1"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TEAM</a:t>
                  </a:r>
                </a:p>
              </p:txBody>
            </p:sp>
            <p:sp>
              <p:nvSpPr>
                <p:cNvPr id="62" name="Freeform 331"/>
                <p:cNvSpPr>
                  <a:spLocks noEditPoints="1"/>
                </p:cNvSpPr>
                <p:nvPr/>
              </p:nvSpPr>
              <p:spPr bwMode="auto">
                <a:xfrm>
                  <a:off x="7940" y="9288"/>
                  <a:ext cx="918" cy="570"/>
                </a:xfrm>
                <a:custGeom>
                  <a:avLst/>
                  <a:gdLst>
                    <a:gd name="T0" fmla="*/ 56 w 112"/>
                    <a:gd name="T1" fmla="*/ 20 h 77"/>
                    <a:gd name="T2" fmla="*/ 15 w 112"/>
                    <a:gd name="T3" fmla="*/ 49 h 77"/>
                    <a:gd name="T4" fmla="*/ 10 w 112"/>
                    <a:gd name="T5" fmla="*/ 52 h 77"/>
                    <a:gd name="T6" fmla="*/ 4 w 112"/>
                    <a:gd name="T7" fmla="*/ 66 h 77"/>
                    <a:gd name="T8" fmla="*/ 4 w 112"/>
                    <a:gd name="T9" fmla="*/ 37 h 77"/>
                    <a:gd name="T10" fmla="*/ 0 w 112"/>
                    <a:gd name="T11" fmla="*/ 46 h 77"/>
                    <a:gd name="T12" fmla="*/ 13 w 112"/>
                    <a:gd name="T13" fmla="*/ 29 h 77"/>
                    <a:gd name="T14" fmla="*/ 15 w 112"/>
                    <a:gd name="T15" fmla="*/ 49 h 77"/>
                    <a:gd name="T16" fmla="*/ 15 w 112"/>
                    <a:gd name="T17" fmla="*/ 25 h 77"/>
                    <a:gd name="T18" fmla="*/ 3 w 112"/>
                    <a:gd name="T19" fmla="*/ 22 h 77"/>
                    <a:gd name="T20" fmla="*/ 96 w 112"/>
                    <a:gd name="T21" fmla="*/ 66 h 77"/>
                    <a:gd name="T22" fmla="*/ 102 w 112"/>
                    <a:gd name="T23" fmla="*/ 52 h 77"/>
                    <a:gd name="T24" fmla="*/ 107 w 112"/>
                    <a:gd name="T25" fmla="*/ 49 h 77"/>
                    <a:gd name="T26" fmla="*/ 107 w 112"/>
                    <a:gd name="T27" fmla="*/ 37 h 77"/>
                    <a:gd name="T28" fmla="*/ 112 w 112"/>
                    <a:gd name="T29" fmla="*/ 33 h 77"/>
                    <a:gd name="T30" fmla="*/ 98 w 112"/>
                    <a:gd name="T31" fmla="*/ 31 h 77"/>
                    <a:gd name="T32" fmla="*/ 101 w 112"/>
                    <a:gd name="T33" fmla="*/ 15 h 77"/>
                    <a:gd name="T34" fmla="*/ 97 w 112"/>
                    <a:gd name="T35" fmla="*/ 26 h 77"/>
                    <a:gd name="T36" fmla="*/ 101 w 112"/>
                    <a:gd name="T37" fmla="*/ 15 h 77"/>
                    <a:gd name="T38" fmla="*/ 80 w 112"/>
                    <a:gd name="T39" fmla="*/ 72 h 77"/>
                    <a:gd name="T40" fmla="*/ 82 w 112"/>
                    <a:gd name="T41" fmla="*/ 72 h 77"/>
                    <a:gd name="T42" fmla="*/ 87 w 112"/>
                    <a:gd name="T43" fmla="*/ 47 h 77"/>
                    <a:gd name="T44" fmla="*/ 88 w 112"/>
                    <a:gd name="T45" fmla="*/ 47 h 77"/>
                    <a:gd name="T46" fmla="*/ 88 w 112"/>
                    <a:gd name="T47" fmla="*/ 26 h 77"/>
                    <a:gd name="T48" fmla="*/ 77 w 112"/>
                    <a:gd name="T49" fmla="*/ 51 h 77"/>
                    <a:gd name="T50" fmla="*/ 65 w 112"/>
                    <a:gd name="T51" fmla="*/ 32 h 77"/>
                    <a:gd name="T52" fmla="*/ 64 w 112"/>
                    <a:gd name="T53" fmla="*/ 50 h 77"/>
                    <a:gd name="T54" fmla="*/ 57 w 112"/>
                    <a:gd name="T55" fmla="*/ 55 h 77"/>
                    <a:gd name="T56" fmla="*/ 48 w 112"/>
                    <a:gd name="T57" fmla="*/ 77 h 77"/>
                    <a:gd name="T58" fmla="*/ 48 w 112"/>
                    <a:gd name="T59" fmla="*/ 32 h 77"/>
                    <a:gd name="T60" fmla="*/ 41 w 112"/>
                    <a:gd name="T61" fmla="*/ 47 h 77"/>
                    <a:gd name="T62" fmla="*/ 65 w 112"/>
                    <a:gd name="T63" fmla="*/ 21 h 77"/>
                    <a:gd name="T64" fmla="*/ 65 w 112"/>
                    <a:gd name="T65" fmla="*/ 47 h 77"/>
                    <a:gd name="T66" fmla="*/ 31 w 112"/>
                    <a:gd name="T67" fmla="*/ 72 h 77"/>
                    <a:gd name="T68" fmla="*/ 30 w 112"/>
                    <a:gd name="T69" fmla="*/ 72 h 77"/>
                    <a:gd name="T70" fmla="*/ 24 w 112"/>
                    <a:gd name="T71" fmla="*/ 47 h 77"/>
                    <a:gd name="T72" fmla="*/ 23 w 112"/>
                    <a:gd name="T73" fmla="*/ 47 h 77"/>
                    <a:gd name="T74" fmla="*/ 23 w 112"/>
                    <a:gd name="T75" fmla="*/ 26 h 77"/>
                    <a:gd name="T76" fmla="*/ 35 w 112"/>
                    <a:gd name="T77" fmla="*/ 51 h 77"/>
                    <a:gd name="T78" fmla="*/ 39 w 112"/>
                    <a:gd name="T79" fmla="*/ 17 h 77"/>
                    <a:gd name="T80" fmla="*/ 31 w 112"/>
                    <a:gd name="T81" fmla="*/ 25 h 77"/>
                    <a:gd name="T82" fmla="*/ 81 w 112"/>
                    <a:gd name="T83" fmla="*/ 9 h 77"/>
                    <a:gd name="T84" fmla="*/ 75 w 112"/>
                    <a:gd name="T85" fmla="*/ 23 h 77"/>
                    <a:gd name="T86" fmla="*/ 81 w 112"/>
                    <a:gd name="T87"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44" name="组合 52"/>
              <p:cNvGrpSpPr/>
              <p:nvPr/>
            </p:nvGrpSpPr>
            <p:grpSpPr>
              <a:xfrm>
                <a:off x="-52" y="4924"/>
                <a:ext cx="2797" cy="1078"/>
                <a:chOff x="-52" y="4924"/>
                <a:chExt cx="2797" cy="1078"/>
              </a:xfrm>
            </p:grpSpPr>
            <p:sp>
              <p:nvSpPr>
                <p:cNvPr id="57" name="圆角矩形 56"/>
                <p:cNvSpPr/>
                <p:nvPr/>
              </p:nvSpPr>
              <p:spPr>
                <a:xfrm>
                  <a:off x="60" y="4924"/>
                  <a:ext cx="2610" cy="107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8" name="TextBox 30"/>
                <p:cNvSpPr txBox="1"/>
                <p:nvPr/>
              </p:nvSpPr>
              <p:spPr>
                <a:xfrm>
                  <a:off x="437" y="5057"/>
                  <a:ext cx="2308" cy="796"/>
                </a:xfrm>
                <a:prstGeom prst="rect">
                  <a:avLst/>
                </a:prstGeom>
                <a:noFill/>
              </p:spPr>
              <p:txBody>
                <a:bodyPr wrap="none" rtlCol="0">
                  <a:spAutoFit/>
                </a:bodyPr>
                <a:lstStyle/>
                <a:p>
                  <a:pPr algn="ctr"/>
                  <a:r>
                    <a:rPr lang="en-US" altLang="zh-CN" sz="2200" b="1"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BRAND</a:t>
                  </a:r>
                </a:p>
              </p:txBody>
            </p:sp>
            <p:pic>
              <p:nvPicPr>
                <p:cNvPr id="59" name="图片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 y="4935"/>
                  <a:ext cx="888" cy="888"/>
                </a:xfrm>
                <a:prstGeom prst="rect">
                  <a:avLst/>
                </a:prstGeom>
              </p:spPr>
            </p:pic>
          </p:grpSp>
          <p:grpSp>
            <p:nvGrpSpPr>
              <p:cNvPr id="45" name="组合 53"/>
              <p:cNvGrpSpPr/>
              <p:nvPr/>
            </p:nvGrpSpPr>
            <p:grpSpPr>
              <a:xfrm>
                <a:off x="16455" y="4804"/>
                <a:ext cx="2813" cy="1078"/>
                <a:chOff x="16455" y="4804"/>
                <a:chExt cx="2813" cy="1078"/>
              </a:xfrm>
            </p:grpSpPr>
            <p:sp>
              <p:nvSpPr>
                <p:cNvPr id="50" name="圆角矩形 49"/>
                <p:cNvSpPr/>
                <p:nvPr/>
              </p:nvSpPr>
              <p:spPr>
                <a:xfrm>
                  <a:off x="16455" y="4804"/>
                  <a:ext cx="2610" cy="107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1" name="TextBox 30"/>
                <p:cNvSpPr txBox="1"/>
                <p:nvPr/>
              </p:nvSpPr>
              <p:spPr>
                <a:xfrm>
                  <a:off x="16700" y="4998"/>
                  <a:ext cx="2568" cy="796"/>
                </a:xfrm>
                <a:prstGeom prst="rect">
                  <a:avLst/>
                </a:prstGeom>
                <a:noFill/>
              </p:spPr>
              <p:txBody>
                <a:bodyPr wrap="none" rtlCol="0">
                  <a:spAutoFit/>
                </a:bodyPr>
                <a:lstStyle/>
                <a:p>
                  <a:pPr algn="ctr"/>
                  <a:r>
                    <a:rPr lang="en-US" altLang="zh-CN" sz="2200" b="1"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CAPITAL</a:t>
                  </a:r>
                </a:p>
              </p:txBody>
            </p:sp>
            <p:grpSp>
              <p:nvGrpSpPr>
                <p:cNvPr id="52" name="组合 88"/>
                <p:cNvGrpSpPr/>
                <p:nvPr/>
              </p:nvGrpSpPr>
              <p:grpSpPr>
                <a:xfrm>
                  <a:off x="16488" y="5115"/>
                  <a:ext cx="406" cy="482"/>
                  <a:chOff x="-515938" y="284163"/>
                  <a:chExt cx="3111500" cy="3689350"/>
                </a:xfrm>
                <a:solidFill>
                  <a:schemeClr val="bg1"/>
                </a:solidFill>
              </p:grpSpPr>
              <p:sp>
                <p:nvSpPr>
                  <p:cNvPr id="53" name="Freeform 42"/>
                  <p:cNvSpPr>
                    <a:spLocks noEditPoints="1"/>
                  </p:cNvSpPr>
                  <p:nvPr/>
                </p:nvSpPr>
                <p:spPr bwMode="auto">
                  <a:xfrm>
                    <a:off x="-515938" y="1300163"/>
                    <a:ext cx="3111500" cy="2673350"/>
                  </a:xfrm>
                  <a:custGeom>
                    <a:avLst/>
                    <a:gdLst>
                      <a:gd name="T0" fmla="*/ 1080 w 1960"/>
                      <a:gd name="T1" fmla="*/ 6 h 1684"/>
                      <a:gd name="T2" fmla="*/ 1272 w 1960"/>
                      <a:gd name="T3" fmla="*/ 54 h 1684"/>
                      <a:gd name="T4" fmla="*/ 1448 w 1960"/>
                      <a:gd name="T5" fmla="*/ 144 h 1684"/>
                      <a:gd name="T6" fmla="*/ 1604 w 1960"/>
                      <a:gd name="T7" fmla="*/ 272 h 1684"/>
                      <a:gd name="T8" fmla="*/ 1736 w 1960"/>
                      <a:gd name="T9" fmla="*/ 434 h 1684"/>
                      <a:gd name="T10" fmla="*/ 1842 w 1960"/>
                      <a:gd name="T11" fmla="*/ 624 h 1684"/>
                      <a:gd name="T12" fmla="*/ 1916 w 1960"/>
                      <a:gd name="T13" fmla="*/ 836 h 1684"/>
                      <a:gd name="T14" fmla="*/ 1956 w 1960"/>
                      <a:gd name="T15" fmla="*/ 1068 h 1684"/>
                      <a:gd name="T16" fmla="*/ 1958 w 1960"/>
                      <a:gd name="T17" fmla="*/ 1220 h 1684"/>
                      <a:gd name="T18" fmla="*/ 1926 w 1960"/>
                      <a:gd name="T19" fmla="*/ 1332 h 1684"/>
                      <a:gd name="T20" fmla="*/ 1854 w 1960"/>
                      <a:gd name="T21" fmla="*/ 1428 h 1684"/>
                      <a:gd name="T22" fmla="*/ 1750 w 1960"/>
                      <a:gd name="T23" fmla="*/ 1510 h 1684"/>
                      <a:gd name="T24" fmla="*/ 1618 w 1960"/>
                      <a:gd name="T25" fmla="*/ 1574 h 1684"/>
                      <a:gd name="T26" fmla="*/ 1424 w 1960"/>
                      <a:gd name="T27" fmla="*/ 1634 h 1684"/>
                      <a:gd name="T28" fmla="*/ 1072 w 1960"/>
                      <a:gd name="T29" fmla="*/ 1682 h 1684"/>
                      <a:gd name="T30" fmla="*/ 708 w 1960"/>
                      <a:gd name="T31" fmla="*/ 1666 h 1684"/>
                      <a:gd name="T32" fmla="*/ 416 w 1960"/>
                      <a:gd name="T33" fmla="*/ 1602 h 1684"/>
                      <a:gd name="T34" fmla="*/ 272 w 1960"/>
                      <a:gd name="T35" fmla="*/ 1544 h 1684"/>
                      <a:gd name="T36" fmla="*/ 154 w 1960"/>
                      <a:gd name="T37" fmla="*/ 1470 h 1684"/>
                      <a:gd name="T38" fmla="*/ 66 w 1960"/>
                      <a:gd name="T39" fmla="*/ 1382 h 1684"/>
                      <a:gd name="T40" fmla="*/ 12 w 1960"/>
                      <a:gd name="T41" fmla="*/ 1278 h 1684"/>
                      <a:gd name="T42" fmla="*/ 0 w 1960"/>
                      <a:gd name="T43" fmla="*/ 1190 h 1684"/>
                      <a:gd name="T44" fmla="*/ 20 w 1960"/>
                      <a:gd name="T45" fmla="*/ 950 h 1684"/>
                      <a:gd name="T46" fmla="*/ 78 w 1960"/>
                      <a:gd name="T47" fmla="*/ 728 h 1684"/>
                      <a:gd name="T48" fmla="*/ 168 w 1960"/>
                      <a:gd name="T49" fmla="*/ 526 h 1684"/>
                      <a:gd name="T50" fmla="*/ 288 w 1960"/>
                      <a:gd name="T51" fmla="*/ 350 h 1684"/>
                      <a:gd name="T52" fmla="*/ 432 w 1960"/>
                      <a:gd name="T53" fmla="*/ 204 h 1684"/>
                      <a:gd name="T54" fmla="*/ 598 w 1960"/>
                      <a:gd name="T55" fmla="*/ 94 h 1684"/>
                      <a:gd name="T56" fmla="*/ 782 w 1960"/>
                      <a:gd name="T57" fmla="*/ 24 h 1684"/>
                      <a:gd name="T58" fmla="*/ 980 w 1960"/>
                      <a:gd name="T59" fmla="*/ 0 h 1684"/>
                      <a:gd name="T60" fmla="*/ 1358 w 1960"/>
                      <a:gd name="T61" fmla="*/ 540 h 1684"/>
                      <a:gd name="T62" fmla="*/ 1336 w 1960"/>
                      <a:gd name="T63" fmla="*/ 424 h 1684"/>
                      <a:gd name="T64" fmla="*/ 1270 w 1960"/>
                      <a:gd name="T65" fmla="*/ 324 h 1684"/>
                      <a:gd name="T66" fmla="*/ 1172 w 1960"/>
                      <a:gd name="T67" fmla="*/ 252 h 1684"/>
                      <a:gd name="T68" fmla="*/ 1050 w 1960"/>
                      <a:gd name="T69" fmla="*/ 210 h 1684"/>
                      <a:gd name="T70" fmla="*/ 910 w 1960"/>
                      <a:gd name="T71" fmla="*/ 210 h 1684"/>
                      <a:gd name="T72" fmla="*/ 788 w 1960"/>
                      <a:gd name="T73" fmla="*/ 250 h 1684"/>
                      <a:gd name="T74" fmla="*/ 690 w 1960"/>
                      <a:gd name="T75" fmla="*/ 324 h 1684"/>
                      <a:gd name="T76" fmla="*/ 626 w 1960"/>
                      <a:gd name="T77" fmla="*/ 424 h 1684"/>
                      <a:gd name="T78" fmla="*/ 602 w 1960"/>
                      <a:gd name="T79" fmla="*/ 540 h 1684"/>
                      <a:gd name="T80" fmla="*/ 616 w 1960"/>
                      <a:gd name="T81" fmla="*/ 628 h 1684"/>
                      <a:gd name="T82" fmla="*/ 670 w 1960"/>
                      <a:gd name="T83" fmla="*/ 732 h 1684"/>
                      <a:gd name="T84" fmla="*/ 760 w 1960"/>
                      <a:gd name="T85" fmla="*/ 812 h 1684"/>
                      <a:gd name="T86" fmla="*/ 878 w 1960"/>
                      <a:gd name="T87" fmla="*/ 862 h 1684"/>
                      <a:gd name="T88" fmla="*/ 888 w 1960"/>
                      <a:gd name="T89" fmla="*/ 1164 h 1684"/>
                      <a:gd name="T90" fmla="*/ 822 w 1960"/>
                      <a:gd name="T91" fmla="*/ 1100 h 1684"/>
                      <a:gd name="T92" fmla="*/ 602 w 1960"/>
                      <a:gd name="T93" fmla="*/ 1034 h 1684"/>
                      <a:gd name="T94" fmla="*/ 616 w 1960"/>
                      <a:gd name="T95" fmla="*/ 1122 h 1684"/>
                      <a:gd name="T96" fmla="*/ 670 w 1960"/>
                      <a:gd name="T97" fmla="*/ 1226 h 1684"/>
                      <a:gd name="T98" fmla="*/ 760 w 1960"/>
                      <a:gd name="T99" fmla="*/ 1306 h 1684"/>
                      <a:gd name="T100" fmla="*/ 878 w 1960"/>
                      <a:gd name="T101" fmla="*/ 1356 h 1684"/>
                      <a:gd name="T102" fmla="*/ 1050 w 1960"/>
                      <a:gd name="T103" fmla="*/ 1362 h 1684"/>
                      <a:gd name="T104" fmla="*/ 1144 w 1960"/>
                      <a:gd name="T105" fmla="*/ 1336 h 1684"/>
                      <a:gd name="T106" fmla="*/ 1248 w 1960"/>
                      <a:gd name="T107" fmla="*/ 1270 h 1684"/>
                      <a:gd name="T108" fmla="*/ 1322 w 1960"/>
                      <a:gd name="T109" fmla="*/ 1176 h 1684"/>
                      <a:gd name="T110" fmla="*/ 1358 w 1960"/>
                      <a:gd name="T111" fmla="*/ 1064 h 1684"/>
                      <a:gd name="T112" fmla="*/ 1352 w 1960"/>
                      <a:gd name="T113" fmla="*/ 974 h 1684"/>
                      <a:gd name="T114" fmla="*/ 1308 w 1960"/>
                      <a:gd name="T115" fmla="*/ 864 h 1684"/>
                      <a:gd name="T116" fmla="*/ 1224 w 1960"/>
                      <a:gd name="T117" fmla="*/ 778 h 1684"/>
                      <a:gd name="T118" fmla="*/ 1114 w 1960"/>
                      <a:gd name="T119" fmla="*/ 720 h 1684"/>
                      <a:gd name="T120" fmla="*/ 1050 w 1960"/>
                      <a:gd name="T121" fmla="*/ 398 h 1684"/>
                      <a:gd name="T122" fmla="*/ 1126 w 1960"/>
                      <a:gd name="T123" fmla="*/ 454 h 1684"/>
                      <a:gd name="T124" fmla="*/ 1156 w 1960"/>
                      <a:gd name="T125" fmla="*/ 54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0" h="1684">
                        <a:moveTo>
                          <a:pt x="980" y="0"/>
                        </a:moveTo>
                        <a:lnTo>
                          <a:pt x="980" y="0"/>
                        </a:lnTo>
                        <a:lnTo>
                          <a:pt x="1030" y="2"/>
                        </a:lnTo>
                        <a:lnTo>
                          <a:pt x="1080" y="6"/>
                        </a:lnTo>
                        <a:lnTo>
                          <a:pt x="1130" y="14"/>
                        </a:lnTo>
                        <a:lnTo>
                          <a:pt x="1178" y="24"/>
                        </a:lnTo>
                        <a:lnTo>
                          <a:pt x="1226" y="38"/>
                        </a:lnTo>
                        <a:lnTo>
                          <a:pt x="1272" y="54"/>
                        </a:lnTo>
                        <a:lnTo>
                          <a:pt x="1318" y="72"/>
                        </a:lnTo>
                        <a:lnTo>
                          <a:pt x="1362" y="94"/>
                        </a:lnTo>
                        <a:lnTo>
                          <a:pt x="1406" y="118"/>
                        </a:lnTo>
                        <a:lnTo>
                          <a:pt x="1448" y="144"/>
                        </a:lnTo>
                        <a:lnTo>
                          <a:pt x="1488" y="172"/>
                        </a:lnTo>
                        <a:lnTo>
                          <a:pt x="1528" y="204"/>
                        </a:lnTo>
                        <a:lnTo>
                          <a:pt x="1566" y="238"/>
                        </a:lnTo>
                        <a:lnTo>
                          <a:pt x="1604" y="272"/>
                        </a:lnTo>
                        <a:lnTo>
                          <a:pt x="1640" y="310"/>
                        </a:lnTo>
                        <a:lnTo>
                          <a:pt x="1674" y="350"/>
                        </a:lnTo>
                        <a:lnTo>
                          <a:pt x="1706" y="390"/>
                        </a:lnTo>
                        <a:lnTo>
                          <a:pt x="1736" y="434"/>
                        </a:lnTo>
                        <a:lnTo>
                          <a:pt x="1766" y="478"/>
                        </a:lnTo>
                        <a:lnTo>
                          <a:pt x="1792" y="526"/>
                        </a:lnTo>
                        <a:lnTo>
                          <a:pt x="1818" y="574"/>
                        </a:lnTo>
                        <a:lnTo>
                          <a:pt x="1842" y="624"/>
                        </a:lnTo>
                        <a:lnTo>
                          <a:pt x="1864" y="674"/>
                        </a:lnTo>
                        <a:lnTo>
                          <a:pt x="1884" y="728"/>
                        </a:lnTo>
                        <a:lnTo>
                          <a:pt x="1900" y="782"/>
                        </a:lnTo>
                        <a:lnTo>
                          <a:pt x="1916" y="836"/>
                        </a:lnTo>
                        <a:lnTo>
                          <a:pt x="1930" y="894"/>
                        </a:lnTo>
                        <a:lnTo>
                          <a:pt x="1940" y="950"/>
                        </a:lnTo>
                        <a:lnTo>
                          <a:pt x="1950" y="1010"/>
                        </a:lnTo>
                        <a:lnTo>
                          <a:pt x="1956" y="1068"/>
                        </a:lnTo>
                        <a:lnTo>
                          <a:pt x="1960" y="1130"/>
                        </a:lnTo>
                        <a:lnTo>
                          <a:pt x="1960" y="1190"/>
                        </a:lnTo>
                        <a:lnTo>
                          <a:pt x="1960" y="1190"/>
                        </a:lnTo>
                        <a:lnTo>
                          <a:pt x="1958" y="1220"/>
                        </a:lnTo>
                        <a:lnTo>
                          <a:pt x="1954" y="1250"/>
                        </a:lnTo>
                        <a:lnTo>
                          <a:pt x="1948" y="1278"/>
                        </a:lnTo>
                        <a:lnTo>
                          <a:pt x="1938" y="1306"/>
                        </a:lnTo>
                        <a:lnTo>
                          <a:pt x="1926" y="1332"/>
                        </a:lnTo>
                        <a:lnTo>
                          <a:pt x="1912" y="1358"/>
                        </a:lnTo>
                        <a:lnTo>
                          <a:pt x="1896" y="1382"/>
                        </a:lnTo>
                        <a:lnTo>
                          <a:pt x="1876" y="1406"/>
                        </a:lnTo>
                        <a:lnTo>
                          <a:pt x="1854" y="1428"/>
                        </a:lnTo>
                        <a:lnTo>
                          <a:pt x="1832" y="1450"/>
                        </a:lnTo>
                        <a:lnTo>
                          <a:pt x="1806" y="1470"/>
                        </a:lnTo>
                        <a:lnTo>
                          <a:pt x="1780" y="1490"/>
                        </a:lnTo>
                        <a:lnTo>
                          <a:pt x="1750" y="1510"/>
                        </a:lnTo>
                        <a:lnTo>
                          <a:pt x="1720" y="1528"/>
                        </a:lnTo>
                        <a:lnTo>
                          <a:pt x="1688" y="1544"/>
                        </a:lnTo>
                        <a:lnTo>
                          <a:pt x="1654" y="1560"/>
                        </a:lnTo>
                        <a:lnTo>
                          <a:pt x="1618" y="1574"/>
                        </a:lnTo>
                        <a:lnTo>
                          <a:pt x="1582" y="1588"/>
                        </a:lnTo>
                        <a:lnTo>
                          <a:pt x="1544" y="1602"/>
                        </a:lnTo>
                        <a:lnTo>
                          <a:pt x="1506" y="1614"/>
                        </a:lnTo>
                        <a:lnTo>
                          <a:pt x="1424" y="1634"/>
                        </a:lnTo>
                        <a:lnTo>
                          <a:pt x="1340" y="1652"/>
                        </a:lnTo>
                        <a:lnTo>
                          <a:pt x="1252" y="1666"/>
                        </a:lnTo>
                        <a:lnTo>
                          <a:pt x="1164" y="1676"/>
                        </a:lnTo>
                        <a:lnTo>
                          <a:pt x="1072" y="1682"/>
                        </a:lnTo>
                        <a:lnTo>
                          <a:pt x="980" y="1684"/>
                        </a:lnTo>
                        <a:lnTo>
                          <a:pt x="888" y="1682"/>
                        </a:lnTo>
                        <a:lnTo>
                          <a:pt x="798" y="1676"/>
                        </a:lnTo>
                        <a:lnTo>
                          <a:pt x="708" y="1666"/>
                        </a:lnTo>
                        <a:lnTo>
                          <a:pt x="620" y="1652"/>
                        </a:lnTo>
                        <a:lnTo>
                          <a:pt x="536" y="1634"/>
                        </a:lnTo>
                        <a:lnTo>
                          <a:pt x="454" y="1614"/>
                        </a:lnTo>
                        <a:lnTo>
                          <a:pt x="416" y="1602"/>
                        </a:lnTo>
                        <a:lnTo>
                          <a:pt x="378" y="1588"/>
                        </a:lnTo>
                        <a:lnTo>
                          <a:pt x="342" y="1574"/>
                        </a:lnTo>
                        <a:lnTo>
                          <a:pt x="306" y="1560"/>
                        </a:lnTo>
                        <a:lnTo>
                          <a:pt x="272" y="1544"/>
                        </a:lnTo>
                        <a:lnTo>
                          <a:pt x="240" y="1528"/>
                        </a:lnTo>
                        <a:lnTo>
                          <a:pt x="210" y="1510"/>
                        </a:lnTo>
                        <a:lnTo>
                          <a:pt x="180" y="1490"/>
                        </a:lnTo>
                        <a:lnTo>
                          <a:pt x="154" y="1470"/>
                        </a:lnTo>
                        <a:lnTo>
                          <a:pt x="128" y="1450"/>
                        </a:lnTo>
                        <a:lnTo>
                          <a:pt x="106" y="1428"/>
                        </a:lnTo>
                        <a:lnTo>
                          <a:pt x="84" y="1406"/>
                        </a:lnTo>
                        <a:lnTo>
                          <a:pt x="66" y="1382"/>
                        </a:lnTo>
                        <a:lnTo>
                          <a:pt x="48" y="1358"/>
                        </a:lnTo>
                        <a:lnTo>
                          <a:pt x="34" y="1332"/>
                        </a:lnTo>
                        <a:lnTo>
                          <a:pt x="22" y="1306"/>
                        </a:lnTo>
                        <a:lnTo>
                          <a:pt x="12" y="1278"/>
                        </a:lnTo>
                        <a:lnTo>
                          <a:pt x="6" y="1250"/>
                        </a:lnTo>
                        <a:lnTo>
                          <a:pt x="2" y="1220"/>
                        </a:lnTo>
                        <a:lnTo>
                          <a:pt x="0" y="1190"/>
                        </a:lnTo>
                        <a:lnTo>
                          <a:pt x="0" y="1190"/>
                        </a:lnTo>
                        <a:lnTo>
                          <a:pt x="2" y="1130"/>
                        </a:lnTo>
                        <a:lnTo>
                          <a:pt x="6" y="1068"/>
                        </a:lnTo>
                        <a:lnTo>
                          <a:pt x="12" y="1010"/>
                        </a:lnTo>
                        <a:lnTo>
                          <a:pt x="20" y="950"/>
                        </a:lnTo>
                        <a:lnTo>
                          <a:pt x="30" y="894"/>
                        </a:lnTo>
                        <a:lnTo>
                          <a:pt x="44" y="836"/>
                        </a:lnTo>
                        <a:lnTo>
                          <a:pt x="60" y="782"/>
                        </a:lnTo>
                        <a:lnTo>
                          <a:pt x="78" y="728"/>
                        </a:lnTo>
                        <a:lnTo>
                          <a:pt x="96" y="674"/>
                        </a:lnTo>
                        <a:lnTo>
                          <a:pt x="118" y="624"/>
                        </a:lnTo>
                        <a:lnTo>
                          <a:pt x="142" y="574"/>
                        </a:lnTo>
                        <a:lnTo>
                          <a:pt x="168" y="526"/>
                        </a:lnTo>
                        <a:lnTo>
                          <a:pt x="194" y="478"/>
                        </a:lnTo>
                        <a:lnTo>
                          <a:pt x="224" y="434"/>
                        </a:lnTo>
                        <a:lnTo>
                          <a:pt x="254" y="390"/>
                        </a:lnTo>
                        <a:lnTo>
                          <a:pt x="288" y="350"/>
                        </a:lnTo>
                        <a:lnTo>
                          <a:pt x="322" y="310"/>
                        </a:lnTo>
                        <a:lnTo>
                          <a:pt x="356" y="272"/>
                        </a:lnTo>
                        <a:lnTo>
                          <a:pt x="394" y="238"/>
                        </a:lnTo>
                        <a:lnTo>
                          <a:pt x="432" y="204"/>
                        </a:lnTo>
                        <a:lnTo>
                          <a:pt x="472" y="172"/>
                        </a:lnTo>
                        <a:lnTo>
                          <a:pt x="512" y="144"/>
                        </a:lnTo>
                        <a:lnTo>
                          <a:pt x="556" y="118"/>
                        </a:lnTo>
                        <a:lnTo>
                          <a:pt x="598" y="94"/>
                        </a:lnTo>
                        <a:lnTo>
                          <a:pt x="644" y="72"/>
                        </a:lnTo>
                        <a:lnTo>
                          <a:pt x="688" y="54"/>
                        </a:lnTo>
                        <a:lnTo>
                          <a:pt x="736" y="38"/>
                        </a:lnTo>
                        <a:lnTo>
                          <a:pt x="782" y="24"/>
                        </a:lnTo>
                        <a:lnTo>
                          <a:pt x="830" y="14"/>
                        </a:lnTo>
                        <a:lnTo>
                          <a:pt x="880" y="6"/>
                        </a:lnTo>
                        <a:lnTo>
                          <a:pt x="930" y="2"/>
                        </a:lnTo>
                        <a:lnTo>
                          <a:pt x="980" y="0"/>
                        </a:lnTo>
                        <a:lnTo>
                          <a:pt x="980" y="0"/>
                        </a:lnTo>
                        <a:close/>
                        <a:moveTo>
                          <a:pt x="1156" y="540"/>
                        </a:moveTo>
                        <a:lnTo>
                          <a:pt x="1358" y="540"/>
                        </a:lnTo>
                        <a:lnTo>
                          <a:pt x="1358" y="540"/>
                        </a:lnTo>
                        <a:lnTo>
                          <a:pt x="1358" y="510"/>
                        </a:lnTo>
                        <a:lnTo>
                          <a:pt x="1352" y="480"/>
                        </a:lnTo>
                        <a:lnTo>
                          <a:pt x="1346" y="450"/>
                        </a:lnTo>
                        <a:lnTo>
                          <a:pt x="1336" y="424"/>
                        </a:lnTo>
                        <a:lnTo>
                          <a:pt x="1322" y="396"/>
                        </a:lnTo>
                        <a:lnTo>
                          <a:pt x="1308" y="372"/>
                        </a:lnTo>
                        <a:lnTo>
                          <a:pt x="1290" y="348"/>
                        </a:lnTo>
                        <a:lnTo>
                          <a:pt x="1270" y="324"/>
                        </a:lnTo>
                        <a:lnTo>
                          <a:pt x="1248" y="304"/>
                        </a:lnTo>
                        <a:lnTo>
                          <a:pt x="1224" y="284"/>
                        </a:lnTo>
                        <a:lnTo>
                          <a:pt x="1200" y="266"/>
                        </a:lnTo>
                        <a:lnTo>
                          <a:pt x="1172" y="252"/>
                        </a:lnTo>
                        <a:lnTo>
                          <a:pt x="1144" y="238"/>
                        </a:lnTo>
                        <a:lnTo>
                          <a:pt x="1114" y="226"/>
                        </a:lnTo>
                        <a:lnTo>
                          <a:pt x="1082" y="218"/>
                        </a:lnTo>
                        <a:lnTo>
                          <a:pt x="1050" y="210"/>
                        </a:lnTo>
                        <a:lnTo>
                          <a:pt x="1050" y="130"/>
                        </a:lnTo>
                        <a:lnTo>
                          <a:pt x="910" y="130"/>
                        </a:lnTo>
                        <a:lnTo>
                          <a:pt x="910" y="210"/>
                        </a:lnTo>
                        <a:lnTo>
                          <a:pt x="910" y="210"/>
                        </a:lnTo>
                        <a:lnTo>
                          <a:pt x="878" y="216"/>
                        </a:lnTo>
                        <a:lnTo>
                          <a:pt x="846" y="226"/>
                        </a:lnTo>
                        <a:lnTo>
                          <a:pt x="816" y="238"/>
                        </a:lnTo>
                        <a:lnTo>
                          <a:pt x="788" y="250"/>
                        </a:lnTo>
                        <a:lnTo>
                          <a:pt x="760" y="266"/>
                        </a:lnTo>
                        <a:lnTo>
                          <a:pt x="736" y="284"/>
                        </a:lnTo>
                        <a:lnTo>
                          <a:pt x="712" y="304"/>
                        </a:lnTo>
                        <a:lnTo>
                          <a:pt x="690" y="324"/>
                        </a:lnTo>
                        <a:lnTo>
                          <a:pt x="670" y="348"/>
                        </a:lnTo>
                        <a:lnTo>
                          <a:pt x="654" y="372"/>
                        </a:lnTo>
                        <a:lnTo>
                          <a:pt x="638" y="396"/>
                        </a:lnTo>
                        <a:lnTo>
                          <a:pt x="626" y="424"/>
                        </a:lnTo>
                        <a:lnTo>
                          <a:pt x="616" y="450"/>
                        </a:lnTo>
                        <a:lnTo>
                          <a:pt x="608" y="480"/>
                        </a:lnTo>
                        <a:lnTo>
                          <a:pt x="604" y="510"/>
                        </a:lnTo>
                        <a:lnTo>
                          <a:pt x="602" y="540"/>
                        </a:lnTo>
                        <a:lnTo>
                          <a:pt x="602" y="540"/>
                        </a:lnTo>
                        <a:lnTo>
                          <a:pt x="604" y="570"/>
                        </a:lnTo>
                        <a:lnTo>
                          <a:pt x="608" y="600"/>
                        </a:lnTo>
                        <a:lnTo>
                          <a:pt x="616" y="628"/>
                        </a:lnTo>
                        <a:lnTo>
                          <a:pt x="626" y="656"/>
                        </a:lnTo>
                        <a:lnTo>
                          <a:pt x="638" y="682"/>
                        </a:lnTo>
                        <a:lnTo>
                          <a:pt x="654" y="708"/>
                        </a:lnTo>
                        <a:lnTo>
                          <a:pt x="670" y="732"/>
                        </a:lnTo>
                        <a:lnTo>
                          <a:pt x="690" y="754"/>
                        </a:lnTo>
                        <a:lnTo>
                          <a:pt x="712" y="776"/>
                        </a:lnTo>
                        <a:lnTo>
                          <a:pt x="736" y="796"/>
                        </a:lnTo>
                        <a:lnTo>
                          <a:pt x="760" y="812"/>
                        </a:lnTo>
                        <a:lnTo>
                          <a:pt x="788" y="828"/>
                        </a:lnTo>
                        <a:lnTo>
                          <a:pt x="816" y="842"/>
                        </a:lnTo>
                        <a:lnTo>
                          <a:pt x="846" y="854"/>
                        </a:lnTo>
                        <a:lnTo>
                          <a:pt x="878" y="862"/>
                        </a:lnTo>
                        <a:lnTo>
                          <a:pt x="910" y="868"/>
                        </a:lnTo>
                        <a:lnTo>
                          <a:pt x="910" y="1174"/>
                        </a:lnTo>
                        <a:lnTo>
                          <a:pt x="910" y="1174"/>
                        </a:lnTo>
                        <a:lnTo>
                          <a:pt x="888" y="1164"/>
                        </a:lnTo>
                        <a:lnTo>
                          <a:pt x="868" y="1152"/>
                        </a:lnTo>
                        <a:lnTo>
                          <a:pt x="850" y="1136"/>
                        </a:lnTo>
                        <a:lnTo>
                          <a:pt x="834" y="1118"/>
                        </a:lnTo>
                        <a:lnTo>
                          <a:pt x="822" y="1100"/>
                        </a:lnTo>
                        <a:lnTo>
                          <a:pt x="814" y="1078"/>
                        </a:lnTo>
                        <a:lnTo>
                          <a:pt x="808" y="1056"/>
                        </a:lnTo>
                        <a:lnTo>
                          <a:pt x="806" y="1034"/>
                        </a:lnTo>
                        <a:lnTo>
                          <a:pt x="602" y="1034"/>
                        </a:lnTo>
                        <a:lnTo>
                          <a:pt x="602" y="1034"/>
                        </a:lnTo>
                        <a:lnTo>
                          <a:pt x="604" y="1064"/>
                        </a:lnTo>
                        <a:lnTo>
                          <a:pt x="608" y="1094"/>
                        </a:lnTo>
                        <a:lnTo>
                          <a:pt x="616" y="1122"/>
                        </a:lnTo>
                        <a:lnTo>
                          <a:pt x="626" y="1150"/>
                        </a:lnTo>
                        <a:lnTo>
                          <a:pt x="638" y="1176"/>
                        </a:lnTo>
                        <a:lnTo>
                          <a:pt x="654" y="1202"/>
                        </a:lnTo>
                        <a:lnTo>
                          <a:pt x="670" y="1226"/>
                        </a:lnTo>
                        <a:lnTo>
                          <a:pt x="690" y="1248"/>
                        </a:lnTo>
                        <a:lnTo>
                          <a:pt x="712" y="1270"/>
                        </a:lnTo>
                        <a:lnTo>
                          <a:pt x="736" y="1288"/>
                        </a:lnTo>
                        <a:lnTo>
                          <a:pt x="760" y="1306"/>
                        </a:lnTo>
                        <a:lnTo>
                          <a:pt x="788" y="1322"/>
                        </a:lnTo>
                        <a:lnTo>
                          <a:pt x="816" y="1336"/>
                        </a:lnTo>
                        <a:lnTo>
                          <a:pt x="846" y="1346"/>
                        </a:lnTo>
                        <a:lnTo>
                          <a:pt x="878" y="1356"/>
                        </a:lnTo>
                        <a:lnTo>
                          <a:pt x="910" y="1362"/>
                        </a:lnTo>
                        <a:lnTo>
                          <a:pt x="910" y="1442"/>
                        </a:lnTo>
                        <a:lnTo>
                          <a:pt x="1050" y="1442"/>
                        </a:lnTo>
                        <a:lnTo>
                          <a:pt x="1050" y="1362"/>
                        </a:lnTo>
                        <a:lnTo>
                          <a:pt x="1050" y="1362"/>
                        </a:lnTo>
                        <a:lnTo>
                          <a:pt x="1082" y="1356"/>
                        </a:lnTo>
                        <a:lnTo>
                          <a:pt x="1114" y="1346"/>
                        </a:lnTo>
                        <a:lnTo>
                          <a:pt x="1144" y="1336"/>
                        </a:lnTo>
                        <a:lnTo>
                          <a:pt x="1172" y="1322"/>
                        </a:lnTo>
                        <a:lnTo>
                          <a:pt x="1200" y="1306"/>
                        </a:lnTo>
                        <a:lnTo>
                          <a:pt x="1224" y="1288"/>
                        </a:lnTo>
                        <a:lnTo>
                          <a:pt x="1248" y="1270"/>
                        </a:lnTo>
                        <a:lnTo>
                          <a:pt x="1270" y="1248"/>
                        </a:lnTo>
                        <a:lnTo>
                          <a:pt x="1290" y="1226"/>
                        </a:lnTo>
                        <a:lnTo>
                          <a:pt x="1308" y="1202"/>
                        </a:lnTo>
                        <a:lnTo>
                          <a:pt x="1322" y="1176"/>
                        </a:lnTo>
                        <a:lnTo>
                          <a:pt x="1336" y="1150"/>
                        </a:lnTo>
                        <a:lnTo>
                          <a:pt x="1346" y="1122"/>
                        </a:lnTo>
                        <a:lnTo>
                          <a:pt x="1352" y="1094"/>
                        </a:lnTo>
                        <a:lnTo>
                          <a:pt x="1358" y="1064"/>
                        </a:lnTo>
                        <a:lnTo>
                          <a:pt x="1358" y="1034"/>
                        </a:lnTo>
                        <a:lnTo>
                          <a:pt x="1358" y="1034"/>
                        </a:lnTo>
                        <a:lnTo>
                          <a:pt x="1358" y="1002"/>
                        </a:lnTo>
                        <a:lnTo>
                          <a:pt x="1352" y="974"/>
                        </a:lnTo>
                        <a:lnTo>
                          <a:pt x="1346" y="944"/>
                        </a:lnTo>
                        <a:lnTo>
                          <a:pt x="1336" y="916"/>
                        </a:lnTo>
                        <a:lnTo>
                          <a:pt x="1322" y="890"/>
                        </a:lnTo>
                        <a:lnTo>
                          <a:pt x="1308" y="864"/>
                        </a:lnTo>
                        <a:lnTo>
                          <a:pt x="1290" y="840"/>
                        </a:lnTo>
                        <a:lnTo>
                          <a:pt x="1270" y="818"/>
                        </a:lnTo>
                        <a:lnTo>
                          <a:pt x="1248" y="796"/>
                        </a:lnTo>
                        <a:lnTo>
                          <a:pt x="1224" y="778"/>
                        </a:lnTo>
                        <a:lnTo>
                          <a:pt x="1200" y="760"/>
                        </a:lnTo>
                        <a:lnTo>
                          <a:pt x="1172" y="744"/>
                        </a:lnTo>
                        <a:lnTo>
                          <a:pt x="1144" y="730"/>
                        </a:lnTo>
                        <a:lnTo>
                          <a:pt x="1114" y="720"/>
                        </a:lnTo>
                        <a:lnTo>
                          <a:pt x="1082" y="710"/>
                        </a:lnTo>
                        <a:lnTo>
                          <a:pt x="1050" y="704"/>
                        </a:lnTo>
                        <a:lnTo>
                          <a:pt x="1050" y="398"/>
                        </a:lnTo>
                        <a:lnTo>
                          <a:pt x="1050" y="398"/>
                        </a:lnTo>
                        <a:lnTo>
                          <a:pt x="1072" y="408"/>
                        </a:lnTo>
                        <a:lnTo>
                          <a:pt x="1092" y="422"/>
                        </a:lnTo>
                        <a:lnTo>
                          <a:pt x="1110" y="436"/>
                        </a:lnTo>
                        <a:lnTo>
                          <a:pt x="1126" y="454"/>
                        </a:lnTo>
                        <a:lnTo>
                          <a:pt x="1138" y="474"/>
                        </a:lnTo>
                        <a:lnTo>
                          <a:pt x="1148" y="494"/>
                        </a:lnTo>
                        <a:lnTo>
                          <a:pt x="1154" y="516"/>
                        </a:lnTo>
                        <a:lnTo>
                          <a:pt x="1156" y="540"/>
                        </a:lnTo>
                        <a:lnTo>
                          <a:pt x="1156" y="540"/>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4" name="Freeform 43"/>
                  <p:cNvSpPr/>
                  <p:nvPr/>
                </p:nvSpPr>
                <p:spPr bwMode="auto">
                  <a:xfrm>
                    <a:off x="125412" y="284163"/>
                    <a:ext cx="1828800" cy="1060450"/>
                  </a:xfrm>
                  <a:custGeom>
                    <a:avLst/>
                    <a:gdLst>
                      <a:gd name="T0" fmla="*/ 1152 w 1152"/>
                      <a:gd name="T1" fmla="*/ 240 h 668"/>
                      <a:gd name="T2" fmla="*/ 1148 w 1152"/>
                      <a:gd name="T3" fmla="*/ 302 h 668"/>
                      <a:gd name="T4" fmla="*/ 1138 w 1152"/>
                      <a:gd name="T5" fmla="*/ 364 h 668"/>
                      <a:gd name="T6" fmla="*/ 1122 w 1152"/>
                      <a:gd name="T7" fmla="*/ 422 h 668"/>
                      <a:gd name="T8" fmla="*/ 1100 w 1152"/>
                      <a:gd name="T9" fmla="*/ 478 h 668"/>
                      <a:gd name="T10" fmla="*/ 1072 w 1152"/>
                      <a:gd name="T11" fmla="*/ 530 h 668"/>
                      <a:gd name="T12" fmla="*/ 1040 w 1152"/>
                      <a:gd name="T13" fmla="*/ 580 h 668"/>
                      <a:gd name="T14" fmla="*/ 1002 w 1152"/>
                      <a:gd name="T15" fmla="*/ 626 h 668"/>
                      <a:gd name="T16" fmla="*/ 960 w 1152"/>
                      <a:gd name="T17" fmla="*/ 668 h 668"/>
                      <a:gd name="T18" fmla="*/ 916 w 1152"/>
                      <a:gd name="T19" fmla="*/ 648 h 668"/>
                      <a:gd name="T20" fmla="*/ 822 w 1152"/>
                      <a:gd name="T21" fmla="*/ 616 h 668"/>
                      <a:gd name="T22" fmla="*/ 726 w 1152"/>
                      <a:gd name="T23" fmla="*/ 594 h 668"/>
                      <a:gd name="T24" fmla="*/ 626 w 1152"/>
                      <a:gd name="T25" fmla="*/ 582 h 668"/>
                      <a:gd name="T26" fmla="*/ 576 w 1152"/>
                      <a:gd name="T27" fmla="*/ 582 h 668"/>
                      <a:gd name="T28" fmla="*/ 476 w 1152"/>
                      <a:gd name="T29" fmla="*/ 588 h 668"/>
                      <a:gd name="T30" fmla="*/ 378 w 1152"/>
                      <a:gd name="T31" fmla="*/ 604 h 668"/>
                      <a:gd name="T32" fmla="*/ 284 w 1152"/>
                      <a:gd name="T33" fmla="*/ 630 h 668"/>
                      <a:gd name="T34" fmla="*/ 192 w 1152"/>
                      <a:gd name="T35" fmla="*/ 668 h 668"/>
                      <a:gd name="T36" fmla="*/ 170 w 1152"/>
                      <a:gd name="T37" fmla="*/ 648 h 668"/>
                      <a:gd name="T38" fmla="*/ 130 w 1152"/>
                      <a:gd name="T39" fmla="*/ 604 h 668"/>
                      <a:gd name="T40" fmla="*/ 96 w 1152"/>
                      <a:gd name="T41" fmla="*/ 556 h 668"/>
                      <a:gd name="T42" fmla="*/ 66 w 1152"/>
                      <a:gd name="T43" fmla="*/ 504 h 668"/>
                      <a:gd name="T44" fmla="*/ 40 w 1152"/>
                      <a:gd name="T45" fmla="*/ 450 h 668"/>
                      <a:gd name="T46" fmla="*/ 22 w 1152"/>
                      <a:gd name="T47" fmla="*/ 394 h 668"/>
                      <a:gd name="T48" fmla="*/ 8 w 1152"/>
                      <a:gd name="T49" fmla="*/ 334 h 668"/>
                      <a:gd name="T50" fmla="*/ 2 w 1152"/>
                      <a:gd name="T51" fmla="*/ 272 h 668"/>
                      <a:gd name="T52" fmla="*/ 0 w 1152"/>
                      <a:gd name="T53" fmla="*/ 240 h 668"/>
                      <a:gd name="T54" fmla="*/ 4 w 1152"/>
                      <a:gd name="T55" fmla="*/ 210 h 668"/>
                      <a:gd name="T56" fmla="*/ 14 w 1152"/>
                      <a:gd name="T57" fmla="*/ 184 h 668"/>
                      <a:gd name="T58" fmla="*/ 28 w 1152"/>
                      <a:gd name="T59" fmla="*/ 158 h 668"/>
                      <a:gd name="T60" fmla="*/ 50 w 1152"/>
                      <a:gd name="T61" fmla="*/ 136 h 668"/>
                      <a:gd name="T62" fmla="*/ 106 w 1152"/>
                      <a:gd name="T63" fmla="*/ 94 h 668"/>
                      <a:gd name="T64" fmla="*/ 180 w 1152"/>
                      <a:gd name="T65" fmla="*/ 60 h 668"/>
                      <a:gd name="T66" fmla="*/ 268 w 1152"/>
                      <a:gd name="T67" fmla="*/ 34 h 668"/>
                      <a:gd name="T68" fmla="*/ 364 w 1152"/>
                      <a:gd name="T69" fmla="*/ 16 h 668"/>
                      <a:gd name="T70" fmla="*/ 468 w 1152"/>
                      <a:gd name="T71" fmla="*/ 4 h 668"/>
                      <a:gd name="T72" fmla="*/ 576 w 1152"/>
                      <a:gd name="T73" fmla="*/ 0 h 668"/>
                      <a:gd name="T74" fmla="*/ 684 w 1152"/>
                      <a:gd name="T75" fmla="*/ 4 h 668"/>
                      <a:gd name="T76" fmla="*/ 788 w 1152"/>
                      <a:gd name="T77" fmla="*/ 16 h 668"/>
                      <a:gd name="T78" fmla="*/ 884 w 1152"/>
                      <a:gd name="T79" fmla="*/ 34 h 668"/>
                      <a:gd name="T80" fmla="*/ 972 w 1152"/>
                      <a:gd name="T81" fmla="*/ 60 h 668"/>
                      <a:gd name="T82" fmla="*/ 1046 w 1152"/>
                      <a:gd name="T83" fmla="*/ 94 h 668"/>
                      <a:gd name="T84" fmla="*/ 1102 w 1152"/>
                      <a:gd name="T85" fmla="*/ 136 h 668"/>
                      <a:gd name="T86" fmla="*/ 1124 w 1152"/>
                      <a:gd name="T87" fmla="*/ 158 h 668"/>
                      <a:gd name="T88" fmla="*/ 1140 w 1152"/>
                      <a:gd name="T89" fmla="*/ 184 h 668"/>
                      <a:gd name="T90" fmla="*/ 1148 w 1152"/>
                      <a:gd name="T91" fmla="*/ 210 h 668"/>
                      <a:gd name="T92" fmla="*/ 1152 w 1152"/>
                      <a:gd name="T93" fmla="*/ 24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2" h="668">
                        <a:moveTo>
                          <a:pt x="1152" y="240"/>
                        </a:moveTo>
                        <a:lnTo>
                          <a:pt x="1152" y="240"/>
                        </a:lnTo>
                        <a:lnTo>
                          <a:pt x="1152" y="272"/>
                        </a:lnTo>
                        <a:lnTo>
                          <a:pt x="1148" y="302"/>
                        </a:lnTo>
                        <a:lnTo>
                          <a:pt x="1144" y="334"/>
                        </a:lnTo>
                        <a:lnTo>
                          <a:pt x="1138" y="364"/>
                        </a:lnTo>
                        <a:lnTo>
                          <a:pt x="1132" y="394"/>
                        </a:lnTo>
                        <a:lnTo>
                          <a:pt x="1122" y="422"/>
                        </a:lnTo>
                        <a:lnTo>
                          <a:pt x="1112" y="450"/>
                        </a:lnTo>
                        <a:lnTo>
                          <a:pt x="1100" y="478"/>
                        </a:lnTo>
                        <a:lnTo>
                          <a:pt x="1088" y="504"/>
                        </a:lnTo>
                        <a:lnTo>
                          <a:pt x="1072" y="530"/>
                        </a:lnTo>
                        <a:lnTo>
                          <a:pt x="1058" y="556"/>
                        </a:lnTo>
                        <a:lnTo>
                          <a:pt x="1040" y="580"/>
                        </a:lnTo>
                        <a:lnTo>
                          <a:pt x="1022" y="604"/>
                        </a:lnTo>
                        <a:lnTo>
                          <a:pt x="1002" y="626"/>
                        </a:lnTo>
                        <a:lnTo>
                          <a:pt x="982" y="648"/>
                        </a:lnTo>
                        <a:lnTo>
                          <a:pt x="960" y="668"/>
                        </a:lnTo>
                        <a:lnTo>
                          <a:pt x="960" y="668"/>
                        </a:lnTo>
                        <a:lnTo>
                          <a:pt x="916" y="648"/>
                        </a:lnTo>
                        <a:lnTo>
                          <a:pt x="870" y="630"/>
                        </a:lnTo>
                        <a:lnTo>
                          <a:pt x="822" y="616"/>
                        </a:lnTo>
                        <a:lnTo>
                          <a:pt x="774" y="604"/>
                        </a:lnTo>
                        <a:lnTo>
                          <a:pt x="726" y="594"/>
                        </a:lnTo>
                        <a:lnTo>
                          <a:pt x="676" y="588"/>
                        </a:lnTo>
                        <a:lnTo>
                          <a:pt x="626" y="582"/>
                        </a:lnTo>
                        <a:lnTo>
                          <a:pt x="576" y="582"/>
                        </a:lnTo>
                        <a:lnTo>
                          <a:pt x="576" y="582"/>
                        </a:lnTo>
                        <a:lnTo>
                          <a:pt x="526" y="582"/>
                        </a:lnTo>
                        <a:lnTo>
                          <a:pt x="476" y="588"/>
                        </a:lnTo>
                        <a:lnTo>
                          <a:pt x="426" y="594"/>
                        </a:lnTo>
                        <a:lnTo>
                          <a:pt x="378" y="604"/>
                        </a:lnTo>
                        <a:lnTo>
                          <a:pt x="330" y="616"/>
                        </a:lnTo>
                        <a:lnTo>
                          <a:pt x="284" y="630"/>
                        </a:lnTo>
                        <a:lnTo>
                          <a:pt x="238" y="648"/>
                        </a:lnTo>
                        <a:lnTo>
                          <a:pt x="192" y="668"/>
                        </a:lnTo>
                        <a:lnTo>
                          <a:pt x="192" y="668"/>
                        </a:lnTo>
                        <a:lnTo>
                          <a:pt x="170" y="648"/>
                        </a:lnTo>
                        <a:lnTo>
                          <a:pt x="150" y="626"/>
                        </a:lnTo>
                        <a:lnTo>
                          <a:pt x="130" y="604"/>
                        </a:lnTo>
                        <a:lnTo>
                          <a:pt x="112" y="580"/>
                        </a:lnTo>
                        <a:lnTo>
                          <a:pt x="96" y="556"/>
                        </a:lnTo>
                        <a:lnTo>
                          <a:pt x="80" y="530"/>
                        </a:lnTo>
                        <a:lnTo>
                          <a:pt x="66" y="504"/>
                        </a:lnTo>
                        <a:lnTo>
                          <a:pt x="52" y="478"/>
                        </a:lnTo>
                        <a:lnTo>
                          <a:pt x="40" y="450"/>
                        </a:lnTo>
                        <a:lnTo>
                          <a:pt x="30" y="422"/>
                        </a:lnTo>
                        <a:lnTo>
                          <a:pt x="22" y="394"/>
                        </a:lnTo>
                        <a:lnTo>
                          <a:pt x="14" y="364"/>
                        </a:lnTo>
                        <a:lnTo>
                          <a:pt x="8" y="334"/>
                        </a:lnTo>
                        <a:lnTo>
                          <a:pt x="4" y="302"/>
                        </a:lnTo>
                        <a:lnTo>
                          <a:pt x="2" y="272"/>
                        </a:lnTo>
                        <a:lnTo>
                          <a:pt x="0" y="240"/>
                        </a:lnTo>
                        <a:lnTo>
                          <a:pt x="0" y="240"/>
                        </a:lnTo>
                        <a:lnTo>
                          <a:pt x="2" y="224"/>
                        </a:lnTo>
                        <a:lnTo>
                          <a:pt x="4" y="210"/>
                        </a:lnTo>
                        <a:lnTo>
                          <a:pt x="8" y="196"/>
                        </a:lnTo>
                        <a:lnTo>
                          <a:pt x="14" y="184"/>
                        </a:lnTo>
                        <a:lnTo>
                          <a:pt x="20" y="170"/>
                        </a:lnTo>
                        <a:lnTo>
                          <a:pt x="28" y="158"/>
                        </a:lnTo>
                        <a:lnTo>
                          <a:pt x="38" y="146"/>
                        </a:lnTo>
                        <a:lnTo>
                          <a:pt x="50" y="136"/>
                        </a:lnTo>
                        <a:lnTo>
                          <a:pt x="76" y="114"/>
                        </a:lnTo>
                        <a:lnTo>
                          <a:pt x="106" y="94"/>
                        </a:lnTo>
                        <a:lnTo>
                          <a:pt x="142" y="76"/>
                        </a:lnTo>
                        <a:lnTo>
                          <a:pt x="180" y="60"/>
                        </a:lnTo>
                        <a:lnTo>
                          <a:pt x="222" y="46"/>
                        </a:lnTo>
                        <a:lnTo>
                          <a:pt x="268" y="34"/>
                        </a:lnTo>
                        <a:lnTo>
                          <a:pt x="316" y="24"/>
                        </a:lnTo>
                        <a:lnTo>
                          <a:pt x="364" y="16"/>
                        </a:lnTo>
                        <a:lnTo>
                          <a:pt x="416" y="10"/>
                        </a:lnTo>
                        <a:lnTo>
                          <a:pt x="468" y="4"/>
                        </a:lnTo>
                        <a:lnTo>
                          <a:pt x="522" y="2"/>
                        </a:lnTo>
                        <a:lnTo>
                          <a:pt x="576" y="0"/>
                        </a:lnTo>
                        <a:lnTo>
                          <a:pt x="630" y="2"/>
                        </a:lnTo>
                        <a:lnTo>
                          <a:pt x="684" y="4"/>
                        </a:lnTo>
                        <a:lnTo>
                          <a:pt x="736" y="10"/>
                        </a:lnTo>
                        <a:lnTo>
                          <a:pt x="788" y="16"/>
                        </a:lnTo>
                        <a:lnTo>
                          <a:pt x="838" y="24"/>
                        </a:lnTo>
                        <a:lnTo>
                          <a:pt x="884" y="34"/>
                        </a:lnTo>
                        <a:lnTo>
                          <a:pt x="930" y="46"/>
                        </a:lnTo>
                        <a:lnTo>
                          <a:pt x="972" y="60"/>
                        </a:lnTo>
                        <a:lnTo>
                          <a:pt x="1010" y="76"/>
                        </a:lnTo>
                        <a:lnTo>
                          <a:pt x="1046" y="94"/>
                        </a:lnTo>
                        <a:lnTo>
                          <a:pt x="1076" y="114"/>
                        </a:lnTo>
                        <a:lnTo>
                          <a:pt x="1102" y="136"/>
                        </a:lnTo>
                        <a:lnTo>
                          <a:pt x="1114" y="146"/>
                        </a:lnTo>
                        <a:lnTo>
                          <a:pt x="1124" y="158"/>
                        </a:lnTo>
                        <a:lnTo>
                          <a:pt x="1132" y="170"/>
                        </a:lnTo>
                        <a:lnTo>
                          <a:pt x="1140" y="184"/>
                        </a:lnTo>
                        <a:lnTo>
                          <a:pt x="1144" y="196"/>
                        </a:lnTo>
                        <a:lnTo>
                          <a:pt x="1148" y="210"/>
                        </a:lnTo>
                        <a:lnTo>
                          <a:pt x="1152" y="224"/>
                        </a:lnTo>
                        <a:lnTo>
                          <a:pt x="1152" y="240"/>
                        </a:lnTo>
                        <a:lnTo>
                          <a:pt x="1152" y="240"/>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5" name="Freeform 44"/>
                  <p:cNvSpPr/>
                  <p:nvPr/>
                </p:nvSpPr>
                <p:spPr bwMode="auto">
                  <a:xfrm>
                    <a:off x="1150937" y="2716213"/>
                    <a:ext cx="168275" cy="447675"/>
                  </a:xfrm>
                  <a:custGeom>
                    <a:avLst/>
                    <a:gdLst>
                      <a:gd name="T0" fmla="*/ 0 w 106"/>
                      <a:gd name="T1" fmla="*/ 0 h 282"/>
                      <a:gd name="T2" fmla="*/ 0 w 106"/>
                      <a:gd name="T3" fmla="*/ 0 h 282"/>
                      <a:gd name="T4" fmla="*/ 22 w 106"/>
                      <a:gd name="T5" fmla="*/ 10 h 282"/>
                      <a:gd name="T6" fmla="*/ 42 w 106"/>
                      <a:gd name="T7" fmla="*/ 22 h 282"/>
                      <a:gd name="T8" fmla="*/ 60 w 106"/>
                      <a:gd name="T9" fmla="*/ 38 h 282"/>
                      <a:gd name="T10" fmla="*/ 76 w 106"/>
                      <a:gd name="T11" fmla="*/ 56 h 282"/>
                      <a:gd name="T12" fmla="*/ 88 w 106"/>
                      <a:gd name="T13" fmla="*/ 74 h 282"/>
                      <a:gd name="T14" fmla="*/ 98 w 106"/>
                      <a:gd name="T15" fmla="*/ 96 h 282"/>
                      <a:gd name="T16" fmla="*/ 104 w 106"/>
                      <a:gd name="T17" fmla="*/ 118 h 282"/>
                      <a:gd name="T18" fmla="*/ 106 w 106"/>
                      <a:gd name="T19" fmla="*/ 142 h 282"/>
                      <a:gd name="T20" fmla="*/ 106 w 106"/>
                      <a:gd name="T21" fmla="*/ 142 h 282"/>
                      <a:gd name="T22" fmla="*/ 104 w 106"/>
                      <a:gd name="T23" fmla="*/ 164 h 282"/>
                      <a:gd name="T24" fmla="*/ 98 w 106"/>
                      <a:gd name="T25" fmla="*/ 186 h 282"/>
                      <a:gd name="T26" fmla="*/ 88 w 106"/>
                      <a:gd name="T27" fmla="*/ 208 h 282"/>
                      <a:gd name="T28" fmla="*/ 76 w 106"/>
                      <a:gd name="T29" fmla="*/ 226 h 282"/>
                      <a:gd name="T30" fmla="*/ 60 w 106"/>
                      <a:gd name="T31" fmla="*/ 244 h 282"/>
                      <a:gd name="T32" fmla="*/ 42 w 106"/>
                      <a:gd name="T33" fmla="*/ 260 h 282"/>
                      <a:gd name="T34" fmla="*/ 22 w 106"/>
                      <a:gd name="T35" fmla="*/ 272 h 282"/>
                      <a:gd name="T36" fmla="*/ 0 w 106"/>
                      <a:gd name="T37" fmla="*/ 282 h 282"/>
                      <a:gd name="T38" fmla="*/ 0 w 106"/>
                      <a:gd name="T39"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282">
                        <a:moveTo>
                          <a:pt x="0" y="0"/>
                        </a:moveTo>
                        <a:lnTo>
                          <a:pt x="0" y="0"/>
                        </a:lnTo>
                        <a:lnTo>
                          <a:pt x="22" y="10"/>
                        </a:lnTo>
                        <a:lnTo>
                          <a:pt x="42" y="22"/>
                        </a:lnTo>
                        <a:lnTo>
                          <a:pt x="60" y="38"/>
                        </a:lnTo>
                        <a:lnTo>
                          <a:pt x="76" y="56"/>
                        </a:lnTo>
                        <a:lnTo>
                          <a:pt x="88" y="74"/>
                        </a:lnTo>
                        <a:lnTo>
                          <a:pt x="98" y="96"/>
                        </a:lnTo>
                        <a:lnTo>
                          <a:pt x="104" y="118"/>
                        </a:lnTo>
                        <a:lnTo>
                          <a:pt x="106" y="142"/>
                        </a:lnTo>
                        <a:lnTo>
                          <a:pt x="106" y="142"/>
                        </a:lnTo>
                        <a:lnTo>
                          <a:pt x="104" y="164"/>
                        </a:lnTo>
                        <a:lnTo>
                          <a:pt x="98" y="186"/>
                        </a:lnTo>
                        <a:lnTo>
                          <a:pt x="88" y="208"/>
                        </a:lnTo>
                        <a:lnTo>
                          <a:pt x="76" y="226"/>
                        </a:lnTo>
                        <a:lnTo>
                          <a:pt x="60" y="244"/>
                        </a:lnTo>
                        <a:lnTo>
                          <a:pt x="42" y="260"/>
                        </a:lnTo>
                        <a:lnTo>
                          <a:pt x="22" y="272"/>
                        </a:lnTo>
                        <a:lnTo>
                          <a:pt x="0" y="282"/>
                        </a:lnTo>
                        <a:lnTo>
                          <a:pt x="0" y="0"/>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6" name="Freeform 45"/>
                  <p:cNvSpPr/>
                  <p:nvPr/>
                </p:nvSpPr>
                <p:spPr bwMode="auto">
                  <a:xfrm>
                    <a:off x="763587" y="1931988"/>
                    <a:ext cx="165100" cy="450850"/>
                  </a:xfrm>
                  <a:custGeom>
                    <a:avLst/>
                    <a:gdLst>
                      <a:gd name="T0" fmla="*/ 104 w 104"/>
                      <a:gd name="T1" fmla="*/ 0 h 284"/>
                      <a:gd name="T2" fmla="*/ 104 w 104"/>
                      <a:gd name="T3" fmla="*/ 284 h 284"/>
                      <a:gd name="T4" fmla="*/ 104 w 104"/>
                      <a:gd name="T5" fmla="*/ 284 h 284"/>
                      <a:gd name="T6" fmla="*/ 82 w 104"/>
                      <a:gd name="T7" fmla="*/ 274 h 284"/>
                      <a:gd name="T8" fmla="*/ 62 w 104"/>
                      <a:gd name="T9" fmla="*/ 260 h 284"/>
                      <a:gd name="T10" fmla="*/ 44 w 104"/>
                      <a:gd name="T11" fmla="*/ 244 h 284"/>
                      <a:gd name="T12" fmla="*/ 28 w 104"/>
                      <a:gd name="T13" fmla="*/ 228 h 284"/>
                      <a:gd name="T14" fmla="*/ 16 w 104"/>
                      <a:gd name="T15" fmla="*/ 208 h 284"/>
                      <a:gd name="T16" fmla="*/ 8 w 104"/>
                      <a:gd name="T17" fmla="*/ 188 h 284"/>
                      <a:gd name="T18" fmla="*/ 2 w 104"/>
                      <a:gd name="T19" fmla="*/ 166 h 284"/>
                      <a:gd name="T20" fmla="*/ 0 w 104"/>
                      <a:gd name="T21" fmla="*/ 142 h 284"/>
                      <a:gd name="T22" fmla="*/ 0 w 104"/>
                      <a:gd name="T23" fmla="*/ 142 h 284"/>
                      <a:gd name="T24" fmla="*/ 2 w 104"/>
                      <a:gd name="T25" fmla="*/ 118 h 284"/>
                      <a:gd name="T26" fmla="*/ 8 w 104"/>
                      <a:gd name="T27" fmla="*/ 96 h 284"/>
                      <a:gd name="T28" fmla="*/ 16 w 104"/>
                      <a:gd name="T29" fmla="*/ 76 h 284"/>
                      <a:gd name="T30" fmla="*/ 28 w 104"/>
                      <a:gd name="T31" fmla="*/ 56 h 284"/>
                      <a:gd name="T32" fmla="*/ 44 w 104"/>
                      <a:gd name="T33" fmla="*/ 38 h 284"/>
                      <a:gd name="T34" fmla="*/ 62 w 104"/>
                      <a:gd name="T35" fmla="*/ 24 h 284"/>
                      <a:gd name="T36" fmla="*/ 82 w 104"/>
                      <a:gd name="T37" fmla="*/ 10 h 284"/>
                      <a:gd name="T38" fmla="*/ 104 w 104"/>
                      <a:gd name="T39" fmla="*/ 0 h 284"/>
                      <a:gd name="T40" fmla="*/ 104 w 104"/>
                      <a:gd name="T4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284">
                        <a:moveTo>
                          <a:pt x="104" y="0"/>
                        </a:moveTo>
                        <a:lnTo>
                          <a:pt x="104" y="284"/>
                        </a:lnTo>
                        <a:lnTo>
                          <a:pt x="104" y="284"/>
                        </a:lnTo>
                        <a:lnTo>
                          <a:pt x="82" y="274"/>
                        </a:lnTo>
                        <a:lnTo>
                          <a:pt x="62" y="260"/>
                        </a:lnTo>
                        <a:lnTo>
                          <a:pt x="44" y="244"/>
                        </a:lnTo>
                        <a:lnTo>
                          <a:pt x="28" y="228"/>
                        </a:lnTo>
                        <a:lnTo>
                          <a:pt x="16" y="208"/>
                        </a:lnTo>
                        <a:lnTo>
                          <a:pt x="8" y="188"/>
                        </a:lnTo>
                        <a:lnTo>
                          <a:pt x="2" y="166"/>
                        </a:lnTo>
                        <a:lnTo>
                          <a:pt x="0" y="142"/>
                        </a:lnTo>
                        <a:lnTo>
                          <a:pt x="0" y="142"/>
                        </a:lnTo>
                        <a:lnTo>
                          <a:pt x="2" y="118"/>
                        </a:lnTo>
                        <a:lnTo>
                          <a:pt x="8" y="96"/>
                        </a:lnTo>
                        <a:lnTo>
                          <a:pt x="16" y="76"/>
                        </a:lnTo>
                        <a:lnTo>
                          <a:pt x="28" y="56"/>
                        </a:lnTo>
                        <a:lnTo>
                          <a:pt x="44" y="38"/>
                        </a:lnTo>
                        <a:lnTo>
                          <a:pt x="62" y="24"/>
                        </a:lnTo>
                        <a:lnTo>
                          <a:pt x="82" y="10"/>
                        </a:lnTo>
                        <a:lnTo>
                          <a:pt x="104" y="0"/>
                        </a:lnTo>
                        <a:lnTo>
                          <a:pt x="104" y="0"/>
                        </a:lnTo>
                        <a:close/>
                      </a:path>
                    </a:pathLst>
                  </a:custGeom>
                  <a:grpFill/>
                  <a:ln w="9525">
                    <a:solidFill>
                      <a:schemeClr val="bg1"/>
                    </a:solidFill>
                    <a:round/>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46" name="组合 51"/>
              <p:cNvGrpSpPr/>
              <p:nvPr/>
            </p:nvGrpSpPr>
            <p:grpSpPr>
              <a:xfrm>
                <a:off x="7539" y="745"/>
                <a:ext cx="3480" cy="1078"/>
                <a:chOff x="7539" y="745"/>
                <a:chExt cx="3480" cy="1078"/>
              </a:xfrm>
            </p:grpSpPr>
            <p:sp>
              <p:nvSpPr>
                <p:cNvPr id="47" name="圆角矩形 46"/>
                <p:cNvSpPr/>
                <p:nvPr/>
              </p:nvSpPr>
              <p:spPr>
                <a:xfrm>
                  <a:off x="7539" y="745"/>
                  <a:ext cx="3328" cy="107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8" name="TextBox 30"/>
                <p:cNvSpPr txBox="1"/>
                <p:nvPr/>
              </p:nvSpPr>
              <p:spPr>
                <a:xfrm>
                  <a:off x="7940" y="975"/>
                  <a:ext cx="3079" cy="625"/>
                </a:xfrm>
                <a:prstGeom prst="rect">
                  <a:avLst/>
                </a:prstGeom>
                <a:noFill/>
              </p:spPr>
              <p:txBody>
                <a:bodyPr wrap="square" rtlCol="0">
                  <a:spAutoFit/>
                </a:bodyPr>
                <a:lstStyle/>
                <a:p>
                  <a:pPr algn="ctr"/>
                  <a:r>
                    <a:rPr lang="en-US" altLang="zh-CN" sz="1600" b="1"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GOVENMENT</a:t>
                  </a:r>
                </a:p>
              </p:txBody>
            </p:sp>
            <p:sp>
              <p:nvSpPr>
                <p:cNvPr id="49" name="Freeform 45"/>
                <p:cNvSpPr>
                  <a:spLocks noEditPoints="1"/>
                </p:cNvSpPr>
                <p:nvPr/>
              </p:nvSpPr>
              <p:spPr bwMode="auto">
                <a:xfrm>
                  <a:off x="7611" y="1080"/>
                  <a:ext cx="651" cy="380"/>
                </a:xfrm>
                <a:custGeom>
                  <a:avLst/>
                  <a:gdLst>
                    <a:gd name="T0" fmla="*/ 232 w 316"/>
                    <a:gd name="T1" fmla="*/ 27 h 172"/>
                    <a:gd name="T2" fmla="*/ 221 w 316"/>
                    <a:gd name="T3" fmla="*/ 20 h 172"/>
                    <a:gd name="T4" fmla="*/ 157 w 316"/>
                    <a:gd name="T5" fmla="*/ 10 h 172"/>
                    <a:gd name="T6" fmla="*/ 92 w 316"/>
                    <a:gd name="T7" fmla="*/ 9 h 172"/>
                    <a:gd name="T8" fmla="*/ 84 w 316"/>
                    <a:gd name="T9" fmla="*/ 13 h 172"/>
                    <a:gd name="T10" fmla="*/ 0 w 316"/>
                    <a:gd name="T11" fmla="*/ 121 h 172"/>
                    <a:gd name="T12" fmla="*/ 78 w 316"/>
                    <a:gd name="T13" fmla="*/ 109 h 172"/>
                    <a:gd name="T14" fmla="*/ 84 w 316"/>
                    <a:gd name="T15" fmla="*/ 113 h 172"/>
                    <a:gd name="T16" fmla="*/ 120 w 316"/>
                    <a:gd name="T17" fmla="*/ 142 h 172"/>
                    <a:gd name="T18" fmla="*/ 159 w 316"/>
                    <a:gd name="T19" fmla="*/ 163 h 172"/>
                    <a:gd name="T20" fmla="*/ 163 w 316"/>
                    <a:gd name="T21" fmla="*/ 165 h 172"/>
                    <a:gd name="T22" fmla="*/ 190 w 316"/>
                    <a:gd name="T23" fmla="*/ 164 h 172"/>
                    <a:gd name="T24" fmla="*/ 217 w 316"/>
                    <a:gd name="T25" fmla="*/ 153 h 172"/>
                    <a:gd name="T26" fmla="*/ 233 w 316"/>
                    <a:gd name="T27" fmla="*/ 146 h 172"/>
                    <a:gd name="T28" fmla="*/ 265 w 316"/>
                    <a:gd name="T29" fmla="*/ 162 h 172"/>
                    <a:gd name="T30" fmla="*/ 288 w 316"/>
                    <a:gd name="T31" fmla="*/ 14 h 172"/>
                    <a:gd name="T32" fmla="*/ 225 w 316"/>
                    <a:gd name="T33" fmla="*/ 129 h 172"/>
                    <a:gd name="T34" fmla="*/ 225 w 316"/>
                    <a:gd name="T35" fmla="*/ 139 h 172"/>
                    <a:gd name="T36" fmla="*/ 216 w 316"/>
                    <a:gd name="T37" fmla="*/ 142 h 172"/>
                    <a:gd name="T38" fmla="*/ 207 w 316"/>
                    <a:gd name="T39" fmla="*/ 142 h 172"/>
                    <a:gd name="T40" fmla="*/ 189 w 316"/>
                    <a:gd name="T41" fmla="*/ 153 h 172"/>
                    <a:gd name="T42" fmla="*/ 185 w 316"/>
                    <a:gd name="T43" fmla="*/ 153 h 172"/>
                    <a:gd name="T44" fmla="*/ 180 w 316"/>
                    <a:gd name="T45" fmla="*/ 156 h 172"/>
                    <a:gd name="T46" fmla="*/ 157 w 316"/>
                    <a:gd name="T47" fmla="*/ 149 h 172"/>
                    <a:gd name="T48" fmla="*/ 130 w 316"/>
                    <a:gd name="T49" fmla="*/ 128 h 172"/>
                    <a:gd name="T50" fmla="*/ 88 w 316"/>
                    <a:gd name="T51" fmla="*/ 103 h 172"/>
                    <a:gd name="T52" fmla="*/ 71 w 316"/>
                    <a:gd name="T53" fmla="*/ 91 h 172"/>
                    <a:gd name="T54" fmla="*/ 71 w 316"/>
                    <a:gd name="T55" fmla="*/ 90 h 172"/>
                    <a:gd name="T56" fmla="*/ 72 w 316"/>
                    <a:gd name="T57" fmla="*/ 88 h 172"/>
                    <a:gd name="T58" fmla="*/ 93 w 316"/>
                    <a:gd name="T59" fmla="*/ 20 h 172"/>
                    <a:gd name="T60" fmla="*/ 132 w 316"/>
                    <a:gd name="T61" fmla="*/ 24 h 172"/>
                    <a:gd name="T62" fmla="*/ 127 w 316"/>
                    <a:gd name="T63" fmla="*/ 72 h 172"/>
                    <a:gd name="T64" fmla="*/ 185 w 316"/>
                    <a:gd name="T65" fmla="*/ 54 h 172"/>
                    <a:gd name="T66" fmla="*/ 241 w 316"/>
                    <a:gd name="T67" fmla="*/ 11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172">
                      <a:moveTo>
                        <a:pt x="288" y="14"/>
                      </a:moveTo>
                      <a:cubicBezTo>
                        <a:pt x="232" y="27"/>
                        <a:pt x="232" y="27"/>
                        <a:pt x="232" y="27"/>
                      </a:cubicBezTo>
                      <a:cubicBezTo>
                        <a:pt x="233" y="31"/>
                        <a:pt x="233" y="31"/>
                        <a:pt x="233" y="31"/>
                      </a:cubicBezTo>
                      <a:cubicBezTo>
                        <a:pt x="228" y="22"/>
                        <a:pt x="221" y="20"/>
                        <a:pt x="221" y="20"/>
                      </a:cubicBezTo>
                      <a:cubicBezTo>
                        <a:pt x="178" y="7"/>
                        <a:pt x="178" y="7"/>
                        <a:pt x="178" y="7"/>
                      </a:cubicBezTo>
                      <a:cubicBezTo>
                        <a:pt x="173" y="5"/>
                        <a:pt x="165" y="7"/>
                        <a:pt x="157" y="10"/>
                      </a:cubicBezTo>
                      <a:cubicBezTo>
                        <a:pt x="156" y="9"/>
                        <a:pt x="156" y="9"/>
                        <a:pt x="156" y="9"/>
                      </a:cubicBezTo>
                      <a:cubicBezTo>
                        <a:pt x="92" y="9"/>
                        <a:pt x="92" y="9"/>
                        <a:pt x="92" y="9"/>
                      </a:cubicBezTo>
                      <a:cubicBezTo>
                        <a:pt x="92" y="9"/>
                        <a:pt x="92" y="9"/>
                        <a:pt x="92" y="9"/>
                      </a:cubicBezTo>
                      <a:cubicBezTo>
                        <a:pt x="91" y="9"/>
                        <a:pt x="87" y="10"/>
                        <a:pt x="84" y="13"/>
                      </a:cubicBezTo>
                      <a:cubicBezTo>
                        <a:pt x="50" y="0"/>
                        <a:pt x="50" y="0"/>
                        <a:pt x="50" y="0"/>
                      </a:cubicBezTo>
                      <a:cubicBezTo>
                        <a:pt x="0" y="121"/>
                        <a:pt x="0" y="121"/>
                        <a:pt x="0" y="121"/>
                      </a:cubicBezTo>
                      <a:cubicBezTo>
                        <a:pt x="54" y="148"/>
                        <a:pt x="54" y="148"/>
                        <a:pt x="54" y="148"/>
                      </a:cubicBezTo>
                      <a:cubicBezTo>
                        <a:pt x="69" y="144"/>
                        <a:pt x="76" y="120"/>
                        <a:pt x="78" y="109"/>
                      </a:cubicBezTo>
                      <a:cubicBezTo>
                        <a:pt x="82" y="112"/>
                        <a:pt x="82" y="112"/>
                        <a:pt x="82" y="112"/>
                      </a:cubicBezTo>
                      <a:cubicBezTo>
                        <a:pt x="84" y="113"/>
                        <a:pt x="84" y="113"/>
                        <a:pt x="84" y="113"/>
                      </a:cubicBezTo>
                      <a:cubicBezTo>
                        <a:pt x="84" y="120"/>
                        <a:pt x="85" y="130"/>
                        <a:pt x="99" y="127"/>
                      </a:cubicBezTo>
                      <a:cubicBezTo>
                        <a:pt x="99" y="127"/>
                        <a:pt x="100" y="157"/>
                        <a:pt x="120" y="142"/>
                      </a:cubicBezTo>
                      <a:cubicBezTo>
                        <a:pt x="120" y="142"/>
                        <a:pt x="120" y="161"/>
                        <a:pt x="138" y="155"/>
                      </a:cubicBezTo>
                      <a:cubicBezTo>
                        <a:pt x="138" y="155"/>
                        <a:pt x="141" y="172"/>
                        <a:pt x="159" y="163"/>
                      </a:cubicBezTo>
                      <a:cubicBezTo>
                        <a:pt x="162" y="165"/>
                        <a:pt x="162" y="165"/>
                        <a:pt x="162" y="165"/>
                      </a:cubicBezTo>
                      <a:cubicBezTo>
                        <a:pt x="163" y="165"/>
                        <a:pt x="163" y="165"/>
                        <a:pt x="163" y="165"/>
                      </a:cubicBezTo>
                      <a:cubicBezTo>
                        <a:pt x="164" y="165"/>
                        <a:pt x="173" y="168"/>
                        <a:pt x="181" y="167"/>
                      </a:cubicBezTo>
                      <a:cubicBezTo>
                        <a:pt x="185" y="167"/>
                        <a:pt x="188" y="166"/>
                        <a:pt x="190" y="164"/>
                      </a:cubicBezTo>
                      <a:cubicBezTo>
                        <a:pt x="196" y="163"/>
                        <a:pt x="208" y="161"/>
                        <a:pt x="214" y="153"/>
                      </a:cubicBezTo>
                      <a:cubicBezTo>
                        <a:pt x="215" y="153"/>
                        <a:pt x="216" y="153"/>
                        <a:pt x="217" y="153"/>
                      </a:cubicBezTo>
                      <a:cubicBezTo>
                        <a:pt x="217" y="153"/>
                        <a:pt x="217" y="153"/>
                        <a:pt x="217" y="153"/>
                      </a:cubicBezTo>
                      <a:cubicBezTo>
                        <a:pt x="224" y="153"/>
                        <a:pt x="230" y="150"/>
                        <a:pt x="233" y="146"/>
                      </a:cubicBezTo>
                      <a:cubicBezTo>
                        <a:pt x="235" y="143"/>
                        <a:pt x="236" y="140"/>
                        <a:pt x="236" y="136"/>
                      </a:cubicBezTo>
                      <a:cubicBezTo>
                        <a:pt x="236" y="136"/>
                        <a:pt x="248" y="160"/>
                        <a:pt x="265" y="162"/>
                      </a:cubicBezTo>
                      <a:cubicBezTo>
                        <a:pt x="316" y="137"/>
                        <a:pt x="316" y="137"/>
                        <a:pt x="316" y="137"/>
                      </a:cubicBezTo>
                      <a:lnTo>
                        <a:pt x="288" y="14"/>
                      </a:lnTo>
                      <a:close/>
                      <a:moveTo>
                        <a:pt x="230" y="127"/>
                      </a:moveTo>
                      <a:cubicBezTo>
                        <a:pt x="225" y="129"/>
                        <a:pt x="225" y="129"/>
                        <a:pt x="225" y="129"/>
                      </a:cubicBezTo>
                      <a:cubicBezTo>
                        <a:pt x="226" y="133"/>
                        <a:pt x="226" y="133"/>
                        <a:pt x="226" y="133"/>
                      </a:cubicBezTo>
                      <a:cubicBezTo>
                        <a:pt x="226" y="137"/>
                        <a:pt x="225" y="139"/>
                        <a:pt x="225" y="139"/>
                      </a:cubicBezTo>
                      <a:cubicBezTo>
                        <a:pt x="223" y="141"/>
                        <a:pt x="220" y="142"/>
                        <a:pt x="216" y="142"/>
                      </a:cubicBezTo>
                      <a:cubicBezTo>
                        <a:pt x="216" y="142"/>
                        <a:pt x="216" y="142"/>
                        <a:pt x="216" y="142"/>
                      </a:cubicBezTo>
                      <a:cubicBezTo>
                        <a:pt x="214" y="143"/>
                        <a:pt x="212" y="142"/>
                        <a:pt x="211" y="142"/>
                      </a:cubicBezTo>
                      <a:cubicBezTo>
                        <a:pt x="207" y="142"/>
                        <a:pt x="207" y="142"/>
                        <a:pt x="207" y="142"/>
                      </a:cubicBezTo>
                      <a:cubicBezTo>
                        <a:pt x="206" y="146"/>
                        <a:pt x="206" y="146"/>
                        <a:pt x="206" y="146"/>
                      </a:cubicBezTo>
                      <a:cubicBezTo>
                        <a:pt x="204" y="150"/>
                        <a:pt x="196" y="153"/>
                        <a:pt x="189" y="153"/>
                      </a:cubicBezTo>
                      <a:cubicBezTo>
                        <a:pt x="188" y="153"/>
                        <a:pt x="188" y="153"/>
                        <a:pt x="188" y="153"/>
                      </a:cubicBezTo>
                      <a:cubicBezTo>
                        <a:pt x="185" y="153"/>
                        <a:pt x="185" y="153"/>
                        <a:pt x="185" y="153"/>
                      </a:cubicBezTo>
                      <a:cubicBezTo>
                        <a:pt x="184" y="155"/>
                        <a:pt x="184" y="155"/>
                        <a:pt x="184" y="155"/>
                      </a:cubicBezTo>
                      <a:cubicBezTo>
                        <a:pt x="183" y="156"/>
                        <a:pt x="182" y="156"/>
                        <a:pt x="180" y="156"/>
                      </a:cubicBezTo>
                      <a:cubicBezTo>
                        <a:pt x="175" y="157"/>
                        <a:pt x="169" y="155"/>
                        <a:pt x="167" y="155"/>
                      </a:cubicBezTo>
                      <a:cubicBezTo>
                        <a:pt x="157" y="149"/>
                        <a:pt x="157" y="149"/>
                        <a:pt x="157" y="149"/>
                      </a:cubicBezTo>
                      <a:cubicBezTo>
                        <a:pt x="156" y="144"/>
                        <a:pt x="154" y="140"/>
                        <a:pt x="149" y="140"/>
                      </a:cubicBezTo>
                      <a:cubicBezTo>
                        <a:pt x="149" y="140"/>
                        <a:pt x="147" y="116"/>
                        <a:pt x="130" y="128"/>
                      </a:cubicBezTo>
                      <a:cubicBezTo>
                        <a:pt x="130" y="128"/>
                        <a:pt x="125" y="108"/>
                        <a:pt x="109" y="117"/>
                      </a:cubicBezTo>
                      <a:cubicBezTo>
                        <a:pt x="88" y="103"/>
                        <a:pt x="88" y="103"/>
                        <a:pt x="88" y="103"/>
                      </a:cubicBezTo>
                      <a:cubicBezTo>
                        <a:pt x="72" y="91"/>
                        <a:pt x="72" y="91"/>
                        <a:pt x="72" y="91"/>
                      </a:cubicBezTo>
                      <a:cubicBezTo>
                        <a:pt x="71" y="91"/>
                        <a:pt x="71" y="91"/>
                        <a:pt x="71" y="91"/>
                      </a:cubicBezTo>
                      <a:cubicBezTo>
                        <a:pt x="71" y="91"/>
                        <a:pt x="71" y="91"/>
                        <a:pt x="71" y="91"/>
                      </a:cubicBezTo>
                      <a:cubicBezTo>
                        <a:pt x="71" y="90"/>
                        <a:pt x="71" y="90"/>
                        <a:pt x="71" y="90"/>
                      </a:cubicBezTo>
                      <a:cubicBezTo>
                        <a:pt x="72" y="89"/>
                        <a:pt x="72" y="89"/>
                        <a:pt x="72" y="89"/>
                      </a:cubicBezTo>
                      <a:cubicBezTo>
                        <a:pt x="72" y="88"/>
                        <a:pt x="72" y="88"/>
                        <a:pt x="72" y="88"/>
                      </a:cubicBezTo>
                      <a:cubicBezTo>
                        <a:pt x="72" y="87"/>
                        <a:pt x="90" y="26"/>
                        <a:pt x="91" y="21"/>
                      </a:cubicBezTo>
                      <a:cubicBezTo>
                        <a:pt x="91" y="21"/>
                        <a:pt x="93" y="20"/>
                        <a:pt x="93" y="20"/>
                      </a:cubicBezTo>
                      <a:cubicBezTo>
                        <a:pt x="138" y="20"/>
                        <a:pt x="138" y="20"/>
                        <a:pt x="138" y="20"/>
                      </a:cubicBezTo>
                      <a:cubicBezTo>
                        <a:pt x="134" y="22"/>
                        <a:pt x="132" y="24"/>
                        <a:pt x="132" y="24"/>
                      </a:cubicBezTo>
                      <a:cubicBezTo>
                        <a:pt x="125" y="30"/>
                        <a:pt x="122" y="60"/>
                        <a:pt x="122" y="60"/>
                      </a:cubicBezTo>
                      <a:cubicBezTo>
                        <a:pt x="119" y="67"/>
                        <a:pt x="127" y="72"/>
                        <a:pt x="127" y="72"/>
                      </a:cubicBezTo>
                      <a:cubicBezTo>
                        <a:pt x="140" y="81"/>
                        <a:pt x="154" y="47"/>
                        <a:pt x="154" y="47"/>
                      </a:cubicBezTo>
                      <a:cubicBezTo>
                        <a:pt x="161" y="41"/>
                        <a:pt x="172" y="45"/>
                        <a:pt x="185" y="54"/>
                      </a:cubicBezTo>
                      <a:cubicBezTo>
                        <a:pt x="206" y="76"/>
                        <a:pt x="232" y="102"/>
                        <a:pt x="239" y="111"/>
                      </a:cubicBezTo>
                      <a:cubicBezTo>
                        <a:pt x="241" y="114"/>
                        <a:pt x="242" y="117"/>
                        <a:pt x="241" y="119"/>
                      </a:cubicBezTo>
                      <a:cubicBezTo>
                        <a:pt x="240" y="123"/>
                        <a:pt x="233" y="126"/>
                        <a:pt x="230" y="127"/>
                      </a:cubicBezTo>
                      <a:close/>
                    </a:path>
                  </a:pathLst>
                </a:custGeom>
                <a:solidFill>
                  <a:srgbClr val="FCFCFC"/>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rgbClr val="5C5C5C"/>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15" name="组合 59"/>
            <p:cNvGrpSpPr/>
            <p:nvPr/>
          </p:nvGrpSpPr>
          <p:grpSpPr>
            <a:xfrm>
              <a:off x="2089594" y="3284863"/>
              <a:ext cx="2186838" cy="782276"/>
              <a:chOff x="2670" y="4877"/>
              <a:chExt cx="3834" cy="1369"/>
            </a:xfrm>
          </p:grpSpPr>
          <p:sp>
            <p:nvSpPr>
              <p:cNvPr id="39" name="文本框 38"/>
              <p:cNvSpPr txBox="1"/>
              <p:nvPr/>
            </p:nvSpPr>
            <p:spPr>
              <a:xfrm>
                <a:off x="3272" y="4877"/>
                <a:ext cx="2615" cy="68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溢价来源</a:t>
                </a:r>
              </a:p>
            </p:txBody>
          </p:sp>
          <p:sp>
            <p:nvSpPr>
              <p:cNvPr id="40" name="文本框 39"/>
              <p:cNvSpPr txBox="1"/>
              <p:nvPr/>
            </p:nvSpPr>
            <p:spPr>
              <a:xfrm>
                <a:off x="3265" y="5564"/>
                <a:ext cx="2498" cy="68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成功案例</a:t>
                </a:r>
              </a:p>
            </p:txBody>
          </p:sp>
          <p:cxnSp>
            <p:nvCxnSpPr>
              <p:cNvPr id="41" name="直接箭头连接符 40"/>
              <p:cNvCxnSpPr/>
              <p:nvPr/>
            </p:nvCxnSpPr>
            <p:spPr>
              <a:xfrm flipH="1">
                <a:off x="2670" y="5578"/>
                <a:ext cx="3770" cy="4"/>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H="1">
                <a:off x="2698" y="5462"/>
                <a:ext cx="3806" cy="2"/>
              </a:xfrm>
              <a:prstGeom prst="straightConnector1">
                <a:avLst/>
              </a:prstGeom>
              <a:ln w="2857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6" name="组合 61"/>
            <p:cNvGrpSpPr/>
            <p:nvPr/>
          </p:nvGrpSpPr>
          <p:grpSpPr>
            <a:xfrm>
              <a:off x="7613147" y="3140860"/>
              <a:ext cx="2831365" cy="815989"/>
              <a:chOff x="12354" y="4625"/>
              <a:chExt cx="4964" cy="1428"/>
            </a:xfrm>
          </p:grpSpPr>
          <p:sp>
            <p:nvSpPr>
              <p:cNvPr id="35" name="文本框 34"/>
              <p:cNvSpPr txBox="1"/>
              <p:nvPr/>
            </p:nvSpPr>
            <p:spPr>
              <a:xfrm>
                <a:off x="13210" y="4625"/>
                <a:ext cx="2404" cy="68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盈利模式</a:t>
                </a:r>
              </a:p>
            </p:txBody>
          </p:sp>
          <p:sp>
            <p:nvSpPr>
              <p:cNvPr id="36" name="文本框 35"/>
              <p:cNvSpPr txBox="1"/>
              <p:nvPr/>
            </p:nvSpPr>
            <p:spPr>
              <a:xfrm>
                <a:off x="13210" y="5371"/>
                <a:ext cx="4108" cy="682"/>
              </a:xfrm>
              <a:prstGeom prst="rect">
                <a:avLst/>
              </a:prstGeom>
              <a:noFill/>
            </p:spPr>
            <p:txBody>
              <a:bodyPr wrap="square" rtlCol="0">
                <a:spAutoFit/>
              </a:bodyPr>
              <a:lstStyle/>
              <a:p>
                <a:r>
                  <a:rPr lang="zh-CN" altLang="zh-CN" b="1" dirty="0">
                    <a:latin typeface="微软雅黑" panose="020B0503020204020204" pitchFamily="34" charset="-122"/>
                    <a:ea typeface="微软雅黑" panose="020B0503020204020204" pitchFamily="34" charset="-122"/>
                  </a:rPr>
                  <a:t>投资标的</a:t>
                </a:r>
              </a:p>
            </p:txBody>
          </p:sp>
          <p:cxnSp>
            <p:nvCxnSpPr>
              <p:cNvPr id="37" name="直接箭头连接符 36"/>
              <p:cNvCxnSpPr/>
              <p:nvPr/>
            </p:nvCxnSpPr>
            <p:spPr>
              <a:xfrm flipH="1" flipV="1">
                <a:off x="12395" y="5359"/>
                <a:ext cx="4000" cy="0"/>
              </a:xfrm>
              <a:prstGeom prst="straightConnector1">
                <a:avLst/>
              </a:prstGeom>
              <a:ln w="28575">
                <a:solidFill>
                  <a:srgbClr val="00206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flipV="1">
                <a:off x="12354" y="5226"/>
                <a:ext cx="4030" cy="15"/>
              </a:xfrm>
              <a:prstGeom prst="straightConnector1">
                <a:avLst/>
              </a:prstGeom>
              <a:ln w="28575">
                <a:solidFill>
                  <a:srgbClr val="00206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7" name="组合 58"/>
            <p:cNvGrpSpPr/>
            <p:nvPr/>
          </p:nvGrpSpPr>
          <p:grpSpPr>
            <a:xfrm>
              <a:off x="4642610" y="1581454"/>
              <a:ext cx="2600359" cy="581135"/>
              <a:chOff x="7146" y="1896"/>
              <a:chExt cx="4559" cy="1017"/>
            </a:xfrm>
          </p:grpSpPr>
          <p:sp>
            <p:nvSpPr>
              <p:cNvPr id="30" name="文本框 29"/>
              <p:cNvSpPr txBox="1"/>
              <p:nvPr/>
            </p:nvSpPr>
            <p:spPr>
              <a:xfrm>
                <a:off x="9170" y="2087"/>
                <a:ext cx="2535" cy="68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政策支持</a:t>
                </a:r>
              </a:p>
            </p:txBody>
          </p:sp>
          <p:sp>
            <p:nvSpPr>
              <p:cNvPr id="31" name="文本框 30"/>
              <p:cNvSpPr txBox="1"/>
              <p:nvPr/>
            </p:nvSpPr>
            <p:spPr>
              <a:xfrm>
                <a:off x="7146" y="2087"/>
                <a:ext cx="2526" cy="68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产业升级</a:t>
                </a:r>
              </a:p>
            </p:txBody>
          </p:sp>
          <p:grpSp>
            <p:nvGrpSpPr>
              <p:cNvPr id="32" name="组合 35"/>
              <p:cNvGrpSpPr/>
              <p:nvPr/>
            </p:nvGrpSpPr>
            <p:grpSpPr>
              <a:xfrm rot="16200000">
                <a:off x="8695" y="2343"/>
                <a:ext cx="1017" cy="124"/>
                <a:chOff x="12332" y="1169"/>
                <a:chExt cx="2074" cy="124"/>
              </a:xfrm>
            </p:grpSpPr>
            <p:cxnSp>
              <p:nvCxnSpPr>
                <p:cNvPr id="33" name="直接箭头连接符 32"/>
                <p:cNvCxnSpPr/>
                <p:nvPr/>
              </p:nvCxnSpPr>
              <p:spPr>
                <a:xfrm flipH="1">
                  <a:off x="12332" y="1287"/>
                  <a:ext cx="2075" cy="7"/>
                </a:xfrm>
                <a:prstGeom prst="straightConnector1">
                  <a:avLst/>
                </a:prstGeom>
                <a:ln w="28575">
                  <a:solidFill>
                    <a:srgbClr val="00206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a:off x="12360" y="1169"/>
                  <a:ext cx="2036" cy="7"/>
                </a:xfrm>
                <a:prstGeom prst="straightConnector1">
                  <a:avLst/>
                </a:prstGeom>
                <a:ln w="28575">
                  <a:solidFill>
                    <a:srgbClr val="00206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18" name="组合 60"/>
            <p:cNvGrpSpPr/>
            <p:nvPr/>
          </p:nvGrpSpPr>
          <p:grpSpPr>
            <a:xfrm>
              <a:off x="4715620" y="5011695"/>
              <a:ext cx="2644278" cy="581135"/>
              <a:chOff x="7274" y="7899"/>
              <a:chExt cx="4636" cy="1017"/>
            </a:xfrm>
          </p:grpSpPr>
          <p:sp>
            <p:nvSpPr>
              <p:cNvPr id="25" name="文本框 24"/>
              <p:cNvSpPr txBox="1"/>
              <p:nvPr/>
            </p:nvSpPr>
            <p:spPr>
              <a:xfrm>
                <a:off x="9403" y="7941"/>
                <a:ext cx="2507" cy="68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核心能力</a:t>
                </a:r>
              </a:p>
            </p:txBody>
          </p:sp>
          <p:sp>
            <p:nvSpPr>
              <p:cNvPr id="26" name="文本框 25"/>
              <p:cNvSpPr txBox="1"/>
              <p:nvPr/>
            </p:nvSpPr>
            <p:spPr>
              <a:xfrm>
                <a:off x="7274" y="7986"/>
                <a:ext cx="2605" cy="68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存在价值</a:t>
                </a:r>
              </a:p>
            </p:txBody>
          </p:sp>
          <p:grpSp>
            <p:nvGrpSpPr>
              <p:cNvPr id="27" name="组合 38"/>
              <p:cNvGrpSpPr/>
              <p:nvPr/>
            </p:nvGrpSpPr>
            <p:grpSpPr>
              <a:xfrm rot="16200000">
                <a:off x="8882" y="8346"/>
                <a:ext cx="1017" cy="124"/>
                <a:chOff x="12332" y="1169"/>
                <a:chExt cx="2074" cy="124"/>
              </a:xfrm>
            </p:grpSpPr>
            <p:cxnSp>
              <p:nvCxnSpPr>
                <p:cNvPr id="28" name="直接箭头连接符 27"/>
                <p:cNvCxnSpPr/>
                <p:nvPr/>
              </p:nvCxnSpPr>
              <p:spPr>
                <a:xfrm flipH="1">
                  <a:off x="12332" y="1287"/>
                  <a:ext cx="2075" cy="7"/>
                </a:xfrm>
                <a:prstGeom prst="straightConnector1">
                  <a:avLst/>
                </a:prstGeom>
                <a:ln w="28575">
                  <a:solidFill>
                    <a:srgbClr val="00206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a:off x="12360" y="1169"/>
                  <a:ext cx="2036" cy="7"/>
                </a:xfrm>
                <a:prstGeom prst="straightConnector1">
                  <a:avLst/>
                </a:prstGeom>
                <a:ln w="28575">
                  <a:solidFill>
                    <a:srgbClr val="00206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19" name="矩形 18"/>
            <p:cNvSpPr/>
            <p:nvPr/>
          </p:nvSpPr>
          <p:spPr>
            <a:xfrm>
              <a:off x="4610149" y="4345704"/>
              <a:ext cx="2683061" cy="28049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文本框 19"/>
            <p:cNvSpPr txBox="1"/>
            <p:nvPr/>
          </p:nvSpPr>
          <p:spPr>
            <a:xfrm>
              <a:off x="5387724" y="4293096"/>
              <a:ext cx="1201219" cy="389695"/>
            </a:xfrm>
            <a:prstGeom prst="rect">
              <a:avLst/>
            </a:prstGeom>
            <a:noFill/>
          </p:spPr>
          <p:txBody>
            <a:bodyPr wrap="squar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资产运营</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rot="18310918">
              <a:off x="4093345" y="3146185"/>
              <a:ext cx="1406140" cy="28049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文本框 21"/>
            <p:cNvSpPr txBox="1"/>
            <p:nvPr/>
          </p:nvSpPr>
          <p:spPr>
            <a:xfrm rot="18287250">
              <a:off x="4245786" y="2946940"/>
              <a:ext cx="1323441" cy="389695"/>
            </a:xfrm>
            <a:prstGeom prst="rect">
              <a:avLst/>
            </a:prstGeom>
            <a:noFill/>
          </p:spPr>
          <p:txBody>
            <a:bodyPr wrap="square" rtlCol="0">
              <a:spAutoFit/>
            </a:bodyPr>
            <a:lstStyle/>
            <a:p>
              <a:r>
                <a:rPr lang="zh-CN" altLang="zh-CN" b="1" dirty="0">
                  <a:solidFill>
                    <a:schemeClr val="bg1"/>
                  </a:solidFill>
                  <a:latin typeface="微软雅黑" panose="020B0503020204020204" pitchFamily="34" charset="-122"/>
                  <a:ea typeface="微软雅黑" panose="020B0503020204020204" pitchFamily="34" charset="-122"/>
                </a:rPr>
                <a:t>产业定位</a:t>
              </a:r>
            </a:p>
          </p:txBody>
        </p:sp>
        <p:sp>
          <p:nvSpPr>
            <p:cNvPr id="23" name="矩形 22"/>
            <p:cNvSpPr/>
            <p:nvPr/>
          </p:nvSpPr>
          <p:spPr>
            <a:xfrm rot="3067357">
              <a:off x="6360721" y="3187386"/>
              <a:ext cx="1605641" cy="28049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文本框 23"/>
            <p:cNvSpPr txBox="1"/>
            <p:nvPr/>
          </p:nvSpPr>
          <p:spPr>
            <a:xfrm rot="2977951">
              <a:off x="6581885" y="3172368"/>
              <a:ext cx="1189346" cy="389695"/>
            </a:xfrm>
            <a:prstGeom prst="rect">
              <a:avLst/>
            </a:prstGeom>
            <a:noFill/>
          </p:spPr>
          <p:txBody>
            <a:bodyPr wrap="square" rtlCol="0">
              <a:spAutoFit/>
            </a:bodyPr>
            <a:lstStyle/>
            <a:p>
              <a:r>
                <a:rPr lang="zh-CN" altLang="zh-CN" b="1" dirty="0">
                  <a:solidFill>
                    <a:schemeClr val="bg1"/>
                  </a:solidFill>
                  <a:latin typeface="微软雅黑" panose="020B0503020204020204" pitchFamily="34" charset="-122"/>
                  <a:ea typeface="微软雅黑" panose="020B0503020204020204" pitchFamily="34" charset="-122"/>
                </a:rPr>
                <a:t>产业运营</a:t>
              </a:r>
            </a:p>
          </p:txBody>
        </p:sp>
      </p:grpSp>
      <p:sp>
        <p:nvSpPr>
          <p:cNvPr id="93" name="文本框 92"/>
          <p:cNvSpPr txBox="1"/>
          <p:nvPr/>
        </p:nvSpPr>
        <p:spPr>
          <a:xfrm>
            <a:off x="565599" y="1129011"/>
            <a:ext cx="2419252" cy="400110"/>
          </a:xfrm>
          <a:prstGeom prst="rect">
            <a:avLst/>
          </a:prstGeom>
          <a:solidFill>
            <a:srgbClr val="0070C0"/>
          </a:solid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内核三</a:t>
            </a:r>
            <a:r>
              <a:rPr lang="zh-CN" altLang="en-US" sz="2000" b="1" dirty="0" smtClean="0">
                <a:solidFill>
                  <a:schemeClr val="bg1"/>
                </a:solidFill>
                <a:latin typeface="微软雅黑" panose="020B0503020204020204" pitchFamily="34" charset="-122"/>
                <a:ea typeface="微软雅黑" panose="020B0503020204020204" pitchFamily="34" charset="-122"/>
              </a:rPr>
              <a:t>元素：</a:t>
            </a:r>
            <a:r>
              <a:rPr lang="en-US" altLang="zh-CN" sz="2000" b="1" dirty="0" smtClean="0">
                <a:solidFill>
                  <a:schemeClr val="bg1"/>
                </a:solidFill>
                <a:latin typeface="微软雅黑" panose="020B0503020204020204" pitchFamily="34" charset="-122"/>
                <a:ea typeface="微软雅黑" panose="020B0503020204020204" pitchFamily="34" charset="-122"/>
              </a:rPr>
              <a:t>IPO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566039" y="1569404"/>
            <a:ext cx="2410019" cy="400110"/>
          </a:xfrm>
          <a:prstGeom prst="rect">
            <a:avLst/>
          </a:prstGeom>
          <a:solidFill>
            <a:srgbClr val="C00000"/>
          </a:solidFill>
        </p:spPr>
        <p:txBody>
          <a:bodyPr wrap="non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外部四重点：</a:t>
            </a:r>
            <a:r>
              <a:rPr lang="en-US" altLang="zh-CN" sz="2000" b="1" dirty="0" smtClean="0">
                <a:solidFill>
                  <a:schemeClr val="bg1"/>
                </a:solidFill>
                <a:latin typeface="微软雅黑" panose="020B0503020204020204" pitchFamily="34" charset="-122"/>
                <a:ea typeface="微软雅黑" panose="020B0503020204020204" pitchFamily="34" charset="-122"/>
              </a:rPr>
              <a:t>GBTC</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79855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1"/>
          <p:cNvGrpSpPr/>
          <p:nvPr/>
        </p:nvGrpSpPr>
        <p:grpSpPr>
          <a:xfrm>
            <a:off x="252239" y="1415276"/>
            <a:ext cx="11665296" cy="5270303"/>
            <a:chOff x="1633162" y="1399057"/>
            <a:chExt cx="10836484" cy="4895851"/>
          </a:xfrm>
        </p:grpSpPr>
        <p:sp>
          <p:nvSpPr>
            <p:cNvPr id="4" name="右箭头 3"/>
            <p:cNvSpPr/>
            <p:nvPr/>
          </p:nvSpPr>
          <p:spPr>
            <a:xfrm>
              <a:off x="1633162" y="1399057"/>
              <a:ext cx="10836484" cy="4895851"/>
            </a:xfrm>
            <a:prstGeom prst="rightArrow">
              <a:avLst>
                <a:gd name="adj1" fmla="val 79406"/>
                <a:gd name="adj2" fmla="val 14038"/>
              </a:avLst>
            </a:prstGeom>
            <a:solidFill>
              <a:srgbClr val="C2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Rectangle 5"/>
            <p:cNvSpPr/>
            <p:nvPr/>
          </p:nvSpPr>
          <p:spPr>
            <a:xfrm>
              <a:off x="3845602" y="2231971"/>
              <a:ext cx="1410011" cy="2710033"/>
            </a:xfrm>
            <a:prstGeom prst="rect">
              <a:avLst/>
            </a:prstGeom>
            <a:solidFill>
              <a:srgbClr val="00A3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9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Rectangle 27"/>
            <p:cNvSpPr/>
            <p:nvPr/>
          </p:nvSpPr>
          <p:spPr>
            <a:xfrm>
              <a:off x="3958663" y="3448728"/>
              <a:ext cx="1183741" cy="872024"/>
            </a:xfrm>
            <a:prstGeom prst="rect">
              <a:avLst/>
            </a:prstGeom>
          </p:spPr>
          <p:txBody>
            <a:bodyPr wrap="square">
              <a:spAutoFit/>
            </a:bodyPr>
            <a:lstStyle/>
            <a:p>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构建“政府</a:t>
              </a:r>
              <a:r>
                <a:rPr lang="en-US" altLang="zh-CN"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园区</a:t>
              </a:r>
              <a:r>
                <a:rPr lang="en-US" altLang="zh-CN"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00" dirty="0" smtClean="0">
                  <a:solidFill>
                    <a:srgbClr val="FCFCFC"/>
                  </a:solidFill>
                  <a:latin typeface="微软雅黑" panose="020B0503020204020204" pitchFamily="34" charset="-122"/>
                  <a:ea typeface="微软雅黑" panose="020B0503020204020204" pitchFamily="34" charset="-122"/>
                  <a:cs typeface="Arial" panose="020B0604020202020204" pitchFamily="34" charset="0"/>
                </a:rPr>
                <a:t>资本</a:t>
              </a:r>
              <a:r>
                <a:rPr lang="en-US" altLang="zh-CN" sz="1100" dirty="0" smtClean="0">
                  <a:solidFill>
                    <a:srgbClr val="FCFCFC"/>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资源”的“基金</a:t>
              </a:r>
              <a:r>
                <a:rPr lang="en-US" altLang="zh-CN"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基地</a:t>
              </a:r>
              <a:r>
                <a:rPr lang="en-US" altLang="zh-CN"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产业服务”合作运营模式</a:t>
              </a:r>
              <a:endParaRPr lang="en-GB"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TextBox 28"/>
            <p:cNvSpPr txBox="1"/>
            <p:nvPr/>
          </p:nvSpPr>
          <p:spPr>
            <a:xfrm>
              <a:off x="3928754" y="2993031"/>
              <a:ext cx="1243706" cy="343091"/>
            </a:xfrm>
            <a:prstGeom prst="rect">
              <a:avLst/>
            </a:prstGeom>
            <a:noFill/>
          </p:spPr>
          <p:txBody>
            <a:bodyPr wrap="none" rtlCol="0">
              <a:spAutoFit/>
            </a:bodyPr>
            <a:lstStyle/>
            <a:p>
              <a:pPr algn="ctr"/>
              <a:r>
                <a:rPr lang="zh-CN" altLang="en-US" b="1" dirty="0" smtClean="0">
                  <a:solidFill>
                    <a:srgbClr val="FCFCFC"/>
                  </a:solidFill>
                  <a:latin typeface="微软雅黑" panose="020B0503020204020204" pitchFamily="34" charset="-122"/>
                  <a:ea typeface="微软雅黑" panose="020B0503020204020204" pitchFamily="34" charset="-122"/>
                  <a:cs typeface="Arial" panose="020B0604020202020204" pitchFamily="34" charset="0"/>
                </a:rPr>
                <a:t>招商基金化</a:t>
              </a:r>
              <a:endParaRPr lang="en-GB" b="1"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Rectangle 7"/>
            <p:cNvSpPr/>
            <p:nvPr/>
          </p:nvSpPr>
          <p:spPr>
            <a:xfrm>
              <a:off x="6831176" y="2231971"/>
              <a:ext cx="1410011" cy="2710033"/>
            </a:xfrm>
            <a:prstGeom prst="rect">
              <a:avLst/>
            </a:prstGeom>
            <a:solidFill>
              <a:srgbClr val="F39C1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9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Rectangle 29"/>
            <p:cNvSpPr/>
            <p:nvPr/>
          </p:nvSpPr>
          <p:spPr>
            <a:xfrm>
              <a:off x="6944237" y="3448727"/>
              <a:ext cx="1183741" cy="1186523"/>
            </a:xfrm>
            <a:prstGeom prst="rect">
              <a:avLst/>
            </a:prstGeom>
          </p:spPr>
          <p:txBody>
            <a:bodyPr wrap="square">
              <a:spAutoFit/>
            </a:bodyPr>
            <a:lstStyle/>
            <a:p>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强化“政、产、学、研、金、介、用”创新资源合作；</a:t>
              </a:r>
              <a:endParaRPr lang="en-US" altLang="zh-CN"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a:p>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突出“一院四所四校”科创成果就地转化。</a:t>
              </a:r>
              <a:endParaRPr lang="en-GB"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TextBox 30"/>
            <p:cNvSpPr txBox="1"/>
            <p:nvPr/>
          </p:nvSpPr>
          <p:spPr>
            <a:xfrm>
              <a:off x="6914328" y="2993031"/>
              <a:ext cx="1243705" cy="343091"/>
            </a:xfrm>
            <a:prstGeom prst="rect">
              <a:avLst/>
            </a:prstGeom>
            <a:noFill/>
          </p:spPr>
          <p:txBody>
            <a:bodyPr wrap="none" rtlCol="0">
              <a:spAutoFit/>
            </a:bodyPr>
            <a:lstStyle/>
            <a:p>
              <a:pPr algn="ctr"/>
              <a:r>
                <a:rPr lang="zh-CN" altLang="en-US" b="1"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创新社群化</a:t>
              </a:r>
              <a:endParaRPr lang="en-GB" b="1"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Rectangle 6"/>
            <p:cNvSpPr/>
            <p:nvPr/>
          </p:nvSpPr>
          <p:spPr>
            <a:xfrm>
              <a:off x="5338389" y="2231971"/>
              <a:ext cx="1410011" cy="2710033"/>
            </a:xfrm>
            <a:prstGeom prst="rect">
              <a:avLst/>
            </a:prstGeom>
            <a:solidFill>
              <a:srgbClr val="82B7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9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TextBox 31"/>
            <p:cNvSpPr txBox="1"/>
            <p:nvPr/>
          </p:nvSpPr>
          <p:spPr>
            <a:xfrm>
              <a:off x="5421542" y="2993031"/>
              <a:ext cx="1243705" cy="343091"/>
            </a:xfrm>
            <a:prstGeom prst="rect">
              <a:avLst/>
            </a:prstGeom>
            <a:noFill/>
          </p:spPr>
          <p:txBody>
            <a:bodyPr wrap="none" rtlCol="0">
              <a:spAutoFit/>
            </a:bodyPr>
            <a:lstStyle/>
            <a:p>
              <a:pPr algn="ctr"/>
              <a:r>
                <a:rPr lang="zh-CN" altLang="en-US" b="1"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服务平台化</a:t>
              </a:r>
              <a:endParaRPr lang="en-GB" b="1"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Rectangle 32"/>
            <p:cNvSpPr/>
            <p:nvPr/>
          </p:nvSpPr>
          <p:spPr>
            <a:xfrm>
              <a:off x="5451450" y="3448727"/>
              <a:ext cx="1183741" cy="1029274"/>
            </a:xfrm>
            <a:prstGeom prst="rect">
              <a:avLst/>
            </a:prstGeom>
          </p:spPr>
          <p:txBody>
            <a:bodyPr wrap="square">
              <a:spAutoFit/>
            </a:bodyPr>
            <a:lstStyle/>
            <a:p>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强化“金融投资、公共技术服务、市场对接、知识产权运营“	 四位一体的产业服务体系</a:t>
              </a:r>
              <a:endParaRPr lang="en-GB"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Rectangle 33"/>
            <p:cNvSpPr/>
            <p:nvPr/>
          </p:nvSpPr>
          <p:spPr>
            <a:xfrm>
              <a:off x="2370963" y="5153636"/>
              <a:ext cx="9113452" cy="496132"/>
            </a:xfrm>
            <a:prstGeom prst="rect">
              <a:avLst/>
            </a:prstGeom>
            <a:solidFill>
              <a:srgbClr val="666666">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9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Rectangle 37"/>
            <p:cNvSpPr/>
            <p:nvPr/>
          </p:nvSpPr>
          <p:spPr>
            <a:xfrm>
              <a:off x="2784211" y="5130088"/>
              <a:ext cx="7381158" cy="542103"/>
            </a:xfrm>
            <a:prstGeom prst="rect">
              <a:avLst/>
            </a:prstGeom>
          </p:spPr>
          <p:txBody>
            <a:bodyPr wrap="square">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复合型人才支撑</a:t>
              </a:r>
            </a:p>
          </p:txBody>
        </p:sp>
        <p:sp>
          <p:nvSpPr>
            <p:cNvPr id="16" name="Rectangle 7"/>
            <p:cNvSpPr/>
            <p:nvPr/>
          </p:nvSpPr>
          <p:spPr>
            <a:xfrm>
              <a:off x="8323964" y="2231971"/>
              <a:ext cx="1410011" cy="2710033"/>
            </a:xfrm>
            <a:prstGeom prst="rect">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900" b="0" i="0" u="none" strike="noStrike" kern="0" cap="none" spc="0" normalizeH="0" baseline="0" noProof="0">
                <a:ln>
                  <a:noFill/>
                </a:ln>
                <a:solidFill>
                  <a:srgbClr val="FFC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Rectangle 29"/>
            <p:cNvSpPr/>
            <p:nvPr/>
          </p:nvSpPr>
          <p:spPr>
            <a:xfrm>
              <a:off x="8322349" y="3448727"/>
              <a:ext cx="1404729" cy="1186523"/>
            </a:xfrm>
            <a:prstGeom prst="rect">
              <a:avLst/>
            </a:prstGeom>
          </p:spPr>
          <p:txBody>
            <a:bodyPr wrap="square">
              <a:spAutoFit/>
            </a:bodyPr>
            <a:lstStyle/>
            <a:p>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夯实“智慧园区服务平台”“政务服务中心”“一站式智慧法务中心”建设，推动“产业链、创新链、资金链和服务链”资源的高效融合。</a:t>
              </a:r>
              <a:endParaRPr lang="en-GB"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TextBox 30"/>
            <p:cNvSpPr txBox="1"/>
            <p:nvPr/>
          </p:nvSpPr>
          <p:spPr>
            <a:xfrm>
              <a:off x="8407116" y="2993031"/>
              <a:ext cx="1243705" cy="343091"/>
            </a:xfrm>
            <a:prstGeom prst="rect">
              <a:avLst/>
            </a:prstGeom>
            <a:noFill/>
          </p:spPr>
          <p:txBody>
            <a:bodyPr wrap="none" rtlCol="0">
              <a:spAutoFit/>
            </a:bodyPr>
            <a:lstStyle/>
            <a:p>
              <a:pPr algn="ctr"/>
              <a:r>
                <a:rPr lang="zh-CN" altLang="en-US" b="1"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运维数字化</a:t>
              </a:r>
              <a:endParaRPr lang="en-GB" b="1"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Rectangle 5"/>
            <p:cNvSpPr/>
            <p:nvPr/>
          </p:nvSpPr>
          <p:spPr>
            <a:xfrm>
              <a:off x="2352815" y="2231971"/>
              <a:ext cx="1410011" cy="2710033"/>
            </a:xfrm>
            <a:prstGeom prst="rect">
              <a:avLst/>
            </a:prstGeom>
            <a:solidFill>
              <a:srgbClr val="29AB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9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Rectangle 27"/>
            <p:cNvSpPr/>
            <p:nvPr/>
          </p:nvSpPr>
          <p:spPr>
            <a:xfrm>
              <a:off x="2368973" y="3448727"/>
              <a:ext cx="1404729" cy="714773"/>
            </a:xfrm>
            <a:prstGeom prst="rect">
              <a:avLst/>
            </a:prstGeom>
          </p:spPr>
          <p:txBody>
            <a:bodyPr wrap="square">
              <a:spAutoFit/>
            </a:bodyPr>
            <a:lstStyle/>
            <a:p>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形成“专业化园区</a:t>
              </a:r>
              <a:r>
                <a:rPr lang="en-US" altLang="zh-CN"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专业化平台</a:t>
              </a:r>
              <a:r>
                <a:rPr lang="en-US" altLang="zh-CN"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专业化服务</a:t>
              </a:r>
              <a:r>
                <a:rPr lang="en-US" altLang="zh-CN"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产业集聚”创新的发展模式</a:t>
              </a:r>
              <a:endParaRPr lang="en-GB"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TextBox 28"/>
            <p:cNvSpPr txBox="1"/>
            <p:nvPr/>
          </p:nvSpPr>
          <p:spPr>
            <a:xfrm>
              <a:off x="2435969" y="2993031"/>
              <a:ext cx="1243705" cy="343091"/>
            </a:xfrm>
            <a:prstGeom prst="rect">
              <a:avLst/>
            </a:prstGeom>
            <a:noFill/>
          </p:spPr>
          <p:txBody>
            <a:bodyPr wrap="none" rtlCol="0">
              <a:spAutoFit/>
            </a:bodyPr>
            <a:lstStyle/>
            <a:p>
              <a:pPr algn="ctr"/>
              <a:r>
                <a:rPr lang="zh-CN" altLang="en-US" b="1"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产业集群化</a:t>
              </a:r>
              <a:endParaRPr lang="en-GB" b="1"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Freeform 331"/>
            <p:cNvSpPr>
              <a:spLocks noEditPoints="1"/>
            </p:cNvSpPr>
            <p:nvPr/>
          </p:nvSpPr>
          <p:spPr bwMode="auto">
            <a:xfrm>
              <a:off x="7245229" y="2480917"/>
              <a:ext cx="581756" cy="361677"/>
            </a:xfrm>
            <a:custGeom>
              <a:avLst/>
              <a:gdLst>
                <a:gd name="T0" fmla="*/ 56 w 112"/>
                <a:gd name="T1" fmla="*/ 20 h 77"/>
                <a:gd name="T2" fmla="*/ 15 w 112"/>
                <a:gd name="T3" fmla="*/ 49 h 77"/>
                <a:gd name="T4" fmla="*/ 10 w 112"/>
                <a:gd name="T5" fmla="*/ 52 h 77"/>
                <a:gd name="T6" fmla="*/ 4 w 112"/>
                <a:gd name="T7" fmla="*/ 66 h 77"/>
                <a:gd name="T8" fmla="*/ 4 w 112"/>
                <a:gd name="T9" fmla="*/ 37 h 77"/>
                <a:gd name="T10" fmla="*/ 0 w 112"/>
                <a:gd name="T11" fmla="*/ 46 h 77"/>
                <a:gd name="T12" fmla="*/ 13 w 112"/>
                <a:gd name="T13" fmla="*/ 29 h 77"/>
                <a:gd name="T14" fmla="*/ 15 w 112"/>
                <a:gd name="T15" fmla="*/ 49 h 77"/>
                <a:gd name="T16" fmla="*/ 15 w 112"/>
                <a:gd name="T17" fmla="*/ 25 h 77"/>
                <a:gd name="T18" fmla="*/ 3 w 112"/>
                <a:gd name="T19" fmla="*/ 22 h 77"/>
                <a:gd name="T20" fmla="*/ 96 w 112"/>
                <a:gd name="T21" fmla="*/ 66 h 77"/>
                <a:gd name="T22" fmla="*/ 102 w 112"/>
                <a:gd name="T23" fmla="*/ 52 h 77"/>
                <a:gd name="T24" fmla="*/ 107 w 112"/>
                <a:gd name="T25" fmla="*/ 49 h 77"/>
                <a:gd name="T26" fmla="*/ 107 w 112"/>
                <a:gd name="T27" fmla="*/ 37 h 77"/>
                <a:gd name="T28" fmla="*/ 112 w 112"/>
                <a:gd name="T29" fmla="*/ 33 h 77"/>
                <a:gd name="T30" fmla="*/ 98 w 112"/>
                <a:gd name="T31" fmla="*/ 31 h 77"/>
                <a:gd name="T32" fmla="*/ 101 w 112"/>
                <a:gd name="T33" fmla="*/ 15 h 77"/>
                <a:gd name="T34" fmla="*/ 97 w 112"/>
                <a:gd name="T35" fmla="*/ 26 h 77"/>
                <a:gd name="T36" fmla="*/ 101 w 112"/>
                <a:gd name="T37" fmla="*/ 15 h 77"/>
                <a:gd name="T38" fmla="*/ 80 w 112"/>
                <a:gd name="T39" fmla="*/ 72 h 77"/>
                <a:gd name="T40" fmla="*/ 82 w 112"/>
                <a:gd name="T41" fmla="*/ 72 h 77"/>
                <a:gd name="T42" fmla="*/ 87 w 112"/>
                <a:gd name="T43" fmla="*/ 47 h 77"/>
                <a:gd name="T44" fmla="*/ 88 w 112"/>
                <a:gd name="T45" fmla="*/ 47 h 77"/>
                <a:gd name="T46" fmla="*/ 88 w 112"/>
                <a:gd name="T47" fmla="*/ 26 h 77"/>
                <a:gd name="T48" fmla="*/ 77 w 112"/>
                <a:gd name="T49" fmla="*/ 51 h 77"/>
                <a:gd name="T50" fmla="*/ 65 w 112"/>
                <a:gd name="T51" fmla="*/ 32 h 77"/>
                <a:gd name="T52" fmla="*/ 64 w 112"/>
                <a:gd name="T53" fmla="*/ 50 h 77"/>
                <a:gd name="T54" fmla="*/ 57 w 112"/>
                <a:gd name="T55" fmla="*/ 55 h 77"/>
                <a:gd name="T56" fmla="*/ 48 w 112"/>
                <a:gd name="T57" fmla="*/ 77 h 77"/>
                <a:gd name="T58" fmla="*/ 48 w 112"/>
                <a:gd name="T59" fmla="*/ 32 h 77"/>
                <a:gd name="T60" fmla="*/ 41 w 112"/>
                <a:gd name="T61" fmla="*/ 47 h 77"/>
                <a:gd name="T62" fmla="*/ 65 w 112"/>
                <a:gd name="T63" fmla="*/ 21 h 77"/>
                <a:gd name="T64" fmla="*/ 65 w 112"/>
                <a:gd name="T65" fmla="*/ 47 h 77"/>
                <a:gd name="T66" fmla="*/ 31 w 112"/>
                <a:gd name="T67" fmla="*/ 72 h 77"/>
                <a:gd name="T68" fmla="*/ 30 w 112"/>
                <a:gd name="T69" fmla="*/ 72 h 77"/>
                <a:gd name="T70" fmla="*/ 24 w 112"/>
                <a:gd name="T71" fmla="*/ 47 h 77"/>
                <a:gd name="T72" fmla="*/ 23 w 112"/>
                <a:gd name="T73" fmla="*/ 47 h 77"/>
                <a:gd name="T74" fmla="*/ 23 w 112"/>
                <a:gd name="T75" fmla="*/ 26 h 77"/>
                <a:gd name="T76" fmla="*/ 35 w 112"/>
                <a:gd name="T77" fmla="*/ 51 h 77"/>
                <a:gd name="T78" fmla="*/ 39 w 112"/>
                <a:gd name="T79" fmla="*/ 17 h 77"/>
                <a:gd name="T80" fmla="*/ 31 w 112"/>
                <a:gd name="T81" fmla="*/ 25 h 77"/>
                <a:gd name="T82" fmla="*/ 81 w 112"/>
                <a:gd name="T83" fmla="*/ 9 h 77"/>
                <a:gd name="T84" fmla="*/ 75 w 112"/>
                <a:gd name="T85" fmla="*/ 23 h 77"/>
                <a:gd name="T86" fmla="*/ 81 w 112"/>
                <a:gd name="T87"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23" name="Freeform 12"/>
            <p:cNvSpPr>
              <a:spLocks noEditPoints="1"/>
            </p:cNvSpPr>
            <p:nvPr/>
          </p:nvSpPr>
          <p:spPr bwMode="auto">
            <a:xfrm>
              <a:off x="2777710" y="2392752"/>
              <a:ext cx="560073" cy="538007"/>
            </a:xfrm>
            <a:custGeom>
              <a:avLst/>
              <a:gdLst>
                <a:gd name="T0" fmla="*/ 68 w 113"/>
                <a:gd name="T1" fmla="*/ 54 h 108"/>
                <a:gd name="T2" fmla="*/ 45 w 113"/>
                <a:gd name="T3" fmla="*/ 54 h 108"/>
                <a:gd name="T4" fmla="*/ 48 w 113"/>
                <a:gd name="T5" fmla="*/ 32 h 108"/>
                <a:gd name="T6" fmla="*/ 0 w 113"/>
                <a:gd name="T7" fmla="*/ 54 h 108"/>
                <a:gd name="T8" fmla="*/ 17 w 113"/>
                <a:gd name="T9" fmla="*/ 93 h 108"/>
                <a:gd name="T10" fmla="*/ 62 w 113"/>
                <a:gd name="T11" fmla="*/ 78 h 108"/>
                <a:gd name="T12" fmla="*/ 38 w 113"/>
                <a:gd name="T13" fmla="*/ 84 h 108"/>
                <a:gd name="T14" fmla="*/ 26 w 113"/>
                <a:gd name="T15" fmla="*/ 73 h 108"/>
                <a:gd name="T16" fmla="*/ 57 w 113"/>
                <a:gd name="T17" fmla="*/ 76 h 108"/>
                <a:gd name="T18" fmla="*/ 79 w 113"/>
                <a:gd name="T19" fmla="*/ 82 h 108"/>
                <a:gd name="T20" fmla="*/ 64 w 113"/>
                <a:gd name="T21" fmla="*/ 89 h 108"/>
                <a:gd name="T22" fmla="*/ 52 w 113"/>
                <a:gd name="T23" fmla="*/ 89 h 108"/>
                <a:gd name="T24" fmla="*/ 80 w 113"/>
                <a:gd name="T25" fmla="*/ 105 h 108"/>
                <a:gd name="T26" fmla="*/ 86 w 113"/>
                <a:gd name="T27" fmla="*/ 73 h 108"/>
                <a:gd name="T28" fmla="*/ 113 w 113"/>
                <a:gd name="T29" fmla="*/ 54 h 108"/>
                <a:gd name="T30" fmla="*/ 70 w 113"/>
                <a:gd name="T31" fmla="*/ 32 h 108"/>
                <a:gd name="T32" fmla="*/ 76 w 113"/>
                <a:gd name="T33" fmla="*/ 23 h 108"/>
                <a:gd name="T34" fmla="*/ 88 w 113"/>
                <a:gd name="T35" fmla="*/ 33 h 108"/>
                <a:gd name="T36" fmla="*/ 96 w 113"/>
                <a:gd name="T37" fmla="*/ 14 h 108"/>
                <a:gd name="T38" fmla="*/ 63 w 113"/>
                <a:gd name="T39" fmla="*/ 20 h 108"/>
                <a:gd name="T40" fmla="*/ 33 w 113"/>
                <a:gd name="T41" fmla="*/ 3 h 108"/>
                <a:gd name="T42" fmla="*/ 26 w 113"/>
                <a:gd name="T43" fmla="*/ 29 h 108"/>
                <a:gd name="T44" fmla="*/ 34 w 113"/>
                <a:gd name="T45" fmla="*/ 25 h 108"/>
                <a:gd name="T46" fmla="*/ 49 w 113"/>
                <a:gd name="T47" fmla="*/ 18 h 108"/>
                <a:gd name="T48" fmla="*/ 48 w 113"/>
                <a:gd name="T49" fmla="*/ 32 h 108"/>
                <a:gd name="T50" fmla="*/ 92 w 113"/>
                <a:gd name="T51" fmla="*/ 45 h 108"/>
                <a:gd name="T52" fmla="*/ 92 w 113"/>
                <a:gd name="T53" fmla="*/ 62 h 108"/>
                <a:gd name="T54" fmla="*/ 77 w 113"/>
                <a:gd name="T55" fmla="*/ 44 h 108"/>
                <a:gd name="T56" fmla="*/ 75 w 113"/>
                <a:gd name="T57" fmla="*/ 66 h 108"/>
                <a:gd name="T58" fmla="*/ 65 w 113"/>
                <a:gd name="T59" fmla="*/ 41 h 108"/>
                <a:gd name="T60" fmla="*/ 51 w 113"/>
                <a:gd name="T61" fmla="*/ 41 h 108"/>
                <a:gd name="T62" fmla="*/ 47 w 113"/>
                <a:gd name="T63" fmla="*/ 44 h 108"/>
                <a:gd name="T64" fmla="*/ 57 w 113"/>
                <a:gd name="T65" fmla="*/ 67 h 108"/>
                <a:gd name="T66" fmla="*/ 22 w 113"/>
                <a:gd name="T67" fmla="*/ 62 h 108"/>
                <a:gd name="T68" fmla="*/ 9 w 113"/>
                <a:gd name="T69" fmla="*/ 54 h 108"/>
                <a:gd name="T70" fmla="*/ 37 w 113"/>
                <a:gd name="T71" fmla="*/ 42 h 108"/>
                <a:gd name="T72" fmla="*/ 64 w 113"/>
                <a:gd name="T73" fmla="*/ 50 h 108"/>
                <a:gd name="T74" fmla="*/ 64 w 113"/>
                <a:gd name="T75" fmla="*/ 50 h 108"/>
                <a:gd name="T76" fmla="*/ 50 w 113"/>
                <a:gd name="T77" fmla="*/ 53 h 108"/>
                <a:gd name="T78" fmla="*/ 49 w 113"/>
                <a:gd name="T79" fmla="*/ 57 h 108"/>
                <a:gd name="T80" fmla="*/ 51 w 113"/>
                <a:gd name="T81" fmla="*/ 52 h 108"/>
                <a:gd name="T82" fmla="*/ 56 w 113"/>
                <a:gd name="T83" fmla="*/ 45 h 108"/>
                <a:gd name="T84" fmla="*/ 58 w 113"/>
                <a:gd name="T85" fmla="*/ 45 h 108"/>
                <a:gd name="T86" fmla="*/ 60 w 113"/>
                <a:gd name="T87" fmla="*/ 4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08">
                  <a:moveTo>
                    <a:pt x="57" y="42"/>
                  </a:moveTo>
                  <a:cubicBezTo>
                    <a:pt x="63" y="42"/>
                    <a:pt x="68" y="47"/>
                    <a:pt x="68" y="54"/>
                  </a:cubicBezTo>
                  <a:cubicBezTo>
                    <a:pt x="68" y="60"/>
                    <a:pt x="63" y="65"/>
                    <a:pt x="57" y="65"/>
                  </a:cubicBezTo>
                  <a:cubicBezTo>
                    <a:pt x="50" y="65"/>
                    <a:pt x="45" y="60"/>
                    <a:pt x="45" y="54"/>
                  </a:cubicBezTo>
                  <a:cubicBezTo>
                    <a:pt x="45" y="47"/>
                    <a:pt x="50" y="42"/>
                    <a:pt x="57" y="42"/>
                  </a:cubicBezTo>
                  <a:close/>
                  <a:moveTo>
                    <a:pt x="48" y="32"/>
                  </a:moveTo>
                  <a:cubicBezTo>
                    <a:pt x="36" y="32"/>
                    <a:pt x="26" y="34"/>
                    <a:pt x="19" y="37"/>
                  </a:cubicBezTo>
                  <a:cubicBezTo>
                    <a:pt x="7" y="41"/>
                    <a:pt x="0" y="47"/>
                    <a:pt x="0" y="54"/>
                  </a:cubicBezTo>
                  <a:cubicBezTo>
                    <a:pt x="0" y="60"/>
                    <a:pt x="7" y="66"/>
                    <a:pt x="17" y="70"/>
                  </a:cubicBezTo>
                  <a:cubicBezTo>
                    <a:pt x="13" y="80"/>
                    <a:pt x="12" y="89"/>
                    <a:pt x="17" y="93"/>
                  </a:cubicBezTo>
                  <a:cubicBezTo>
                    <a:pt x="22" y="98"/>
                    <a:pt x="31" y="98"/>
                    <a:pt x="42" y="92"/>
                  </a:cubicBezTo>
                  <a:cubicBezTo>
                    <a:pt x="48" y="89"/>
                    <a:pt x="55" y="84"/>
                    <a:pt x="62" y="78"/>
                  </a:cubicBezTo>
                  <a:cubicBezTo>
                    <a:pt x="48" y="78"/>
                    <a:pt x="48" y="78"/>
                    <a:pt x="48" y="78"/>
                  </a:cubicBezTo>
                  <a:cubicBezTo>
                    <a:pt x="44" y="81"/>
                    <a:pt x="41" y="83"/>
                    <a:pt x="38" y="84"/>
                  </a:cubicBezTo>
                  <a:cubicBezTo>
                    <a:pt x="31" y="88"/>
                    <a:pt x="25" y="89"/>
                    <a:pt x="23" y="87"/>
                  </a:cubicBezTo>
                  <a:cubicBezTo>
                    <a:pt x="21" y="85"/>
                    <a:pt x="23" y="80"/>
                    <a:pt x="26" y="73"/>
                  </a:cubicBezTo>
                  <a:cubicBezTo>
                    <a:pt x="26" y="73"/>
                    <a:pt x="26" y="73"/>
                    <a:pt x="26" y="73"/>
                  </a:cubicBezTo>
                  <a:cubicBezTo>
                    <a:pt x="35" y="75"/>
                    <a:pt x="45" y="76"/>
                    <a:pt x="57" y="76"/>
                  </a:cubicBezTo>
                  <a:cubicBezTo>
                    <a:pt x="64" y="76"/>
                    <a:pt x="71" y="75"/>
                    <a:pt x="77" y="74"/>
                  </a:cubicBezTo>
                  <a:cubicBezTo>
                    <a:pt x="78" y="77"/>
                    <a:pt x="78" y="80"/>
                    <a:pt x="79" y="82"/>
                  </a:cubicBezTo>
                  <a:cubicBezTo>
                    <a:pt x="79" y="90"/>
                    <a:pt x="79" y="95"/>
                    <a:pt x="76" y="96"/>
                  </a:cubicBezTo>
                  <a:cubicBezTo>
                    <a:pt x="74" y="98"/>
                    <a:pt x="69" y="95"/>
                    <a:pt x="64" y="89"/>
                  </a:cubicBezTo>
                  <a:cubicBezTo>
                    <a:pt x="62" y="88"/>
                    <a:pt x="61" y="86"/>
                    <a:pt x="60" y="84"/>
                  </a:cubicBezTo>
                  <a:cubicBezTo>
                    <a:pt x="52" y="89"/>
                    <a:pt x="52" y="89"/>
                    <a:pt x="52" y="89"/>
                  </a:cubicBezTo>
                  <a:cubicBezTo>
                    <a:pt x="54" y="91"/>
                    <a:pt x="56" y="93"/>
                    <a:pt x="57" y="95"/>
                  </a:cubicBezTo>
                  <a:cubicBezTo>
                    <a:pt x="65" y="104"/>
                    <a:pt x="74" y="108"/>
                    <a:pt x="80" y="105"/>
                  </a:cubicBezTo>
                  <a:cubicBezTo>
                    <a:pt x="86" y="102"/>
                    <a:pt x="89" y="93"/>
                    <a:pt x="88" y="81"/>
                  </a:cubicBezTo>
                  <a:cubicBezTo>
                    <a:pt x="87" y="79"/>
                    <a:pt x="87" y="76"/>
                    <a:pt x="86" y="73"/>
                  </a:cubicBezTo>
                  <a:cubicBezTo>
                    <a:pt x="89" y="72"/>
                    <a:pt x="92" y="71"/>
                    <a:pt x="95" y="70"/>
                  </a:cubicBezTo>
                  <a:cubicBezTo>
                    <a:pt x="106" y="67"/>
                    <a:pt x="113" y="61"/>
                    <a:pt x="113" y="54"/>
                  </a:cubicBezTo>
                  <a:cubicBezTo>
                    <a:pt x="113" y="47"/>
                    <a:pt x="106" y="41"/>
                    <a:pt x="95" y="37"/>
                  </a:cubicBezTo>
                  <a:cubicBezTo>
                    <a:pt x="88" y="35"/>
                    <a:pt x="80" y="33"/>
                    <a:pt x="70" y="32"/>
                  </a:cubicBezTo>
                  <a:cubicBezTo>
                    <a:pt x="69" y="31"/>
                    <a:pt x="69" y="29"/>
                    <a:pt x="68" y="28"/>
                  </a:cubicBezTo>
                  <a:cubicBezTo>
                    <a:pt x="70" y="26"/>
                    <a:pt x="73" y="24"/>
                    <a:pt x="76" y="23"/>
                  </a:cubicBezTo>
                  <a:cubicBezTo>
                    <a:pt x="83" y="20"/>
                    <a:pt x="88" y="18"/>
                    <a:pt x="90" y="20"/>
                  </a:cubicBezTo>
                  <a:cubicBezTo>
                    <a:pt x="92" y="22"/>
                    <a:pt x="91" y="27"/>
                    <a:pt x="88" y="33"/>
                  </a:cubicBezTo>
                  <a:cubicBezTo>
                    <a:pt x="97" y="35"/>
                    <a:pt x="97" y="35"/>
                    <a:pt x="97" y="35"/>
                  </a:cubicBezTo>
                  <a:cubicBezTo>
                    <a:pt x="101" y="26"/>
                    <a:pt x="101" y="18"/>
                    <a:pt x="96" y="14"/>
                  </a:cubicBezTo>
                  <a:cubicBezTo>
                    <a:pt x="91" y="9"/>
                    <a:pt x="82" y="10"/>
                    <a:pt x="72" y="15"/>
                  </a:cubicBezTo>
                  <a:cubicBezTo>
                    <a:pt x="69" y="16"/>
                    <a:pt x="66" y="18"/>
                    <a:pt x="63" y="20"/>
                  </a:cubicBezTo>
                  <a:cubicBezTo>
                    <a:pt x="60" y="17"/>
                    <a:pt x="58" y="15"/>
                    <a:pt x="56" y="12"/>
                  </a:cubicBezTo>
                  <a:cubicBezTo>
                    <a:pt x="48" y="4"/>
                    <a:pt x="39" y="0"/>
                    <a:pt x="33" y="3"/>
                  </a:cubicBezTo>
                  <a:cubicBezTo>
                    <a:pt x="27" y="6"/>
                    <a:pt x="24" y="14"/>
                    <a:pt x="26" y="26"/>
                  </a:cubicBezTo>
                  <a:cubicBezTo>
                    <a:pt x="26" y="27"/>
                    <a:pt x="26" y="28"/>
                    <a:pt x="26" y="29"/>
                  </a:cubicBezTo>
                  <a:cubicBezTo>
                    <a:pt x="35" y="29"/>
                    <a:pt x="35" y="29"/>
                    <a:pt x="35" y="29"/>
                  </a:cubicBezTo>
                  <a:cubicBezTo>
                    <a:pt x="35" y="27"/>
                    <a:pt x="35" y="26"/>
                    <a:pt x="34" y="25"/>
                  </a:cubicBezTo>
                  <a:cubicBezTo>
                    <a:pt x="34" y="17"/>
                    <a:pt x="34" y="12"/>
                    <a:pt x="37" y="11"/>
                  </a:cubicBezTo>
                  <a:cubicBezTo>
                    <a:pt x="39" y="10"/>
                    <a:pt x="44" y="13"/>
                    <a:pt x="49" y="18"/>
                  </a:cubicBezTo>
                  <a:cubicBezTo>
                    <a:pt x="51" y="20"/>
                    <a:pt x="53" y="23"/>
                    <a:pt x="55" y="25"/>
                  </a:cubicBezTo>
                  <a:cubicBezTo>
                    <a:pt x="53" y="27"/>
                    <a:pt x="50" y="30"/>
                    <a:pt x="48" y="32"/>
                  </a:cubicBezTo>
                  <a:close/>
                  <a:moveTo>
                    <a:pt x="75" y="42"/>
                  </a:moveTo>
                  <a:cubicBezTo>
                    <a:pt x="82" y="43"/>
                    <a:pt x="87" y="44"/>
                    <a:pt x="92" y="45"/>
                  </a:cubicBezTo>
                  <a:cubicBezTo>
                    <a:pt x="99" y="48"/>
                    <a:pt x="104" y="51"/>
                    <a:pt x="104" y="54"/>
                  </a:cubicBezTo>
                  <a:cubicBezTo>
                    <a:pt x="104" y="56"/>
                    <a:pt x="99" y="59"/>
                    <a:pt x="92" y="62"/>
                  </a:cubicBezTo>
                  <a:cubicBezTo>
                    <a:pt x="89" y="63"/>
                    <a:pt x="87" y="63"/>
                    <a:pt x="84" y="64"/>
                  </a:cubicBezTo>
                  <a:cubicBezTo>
                    <a:pt x="82" y="58"/>
                    <a:pt x="80" y="51"/>
                    <a:pt x="77" y="44"/>
                  </a:cubicBezTo>
                  <a:cubicBezTo>
                    <a:pt x="76" y="44"/>
                    <a:pt x="76" y="43"/>
                    <a:pt x="75" y="42"/>
                  </a:cubicBezTo>
                  <a:close/>
                  <a:moveTo>
                    <a:pt x="75" y="66"/>
                  </a:moveTo>
                  <a:cubicBezTo>
                    <a:pt x="73" y="60"/>
                    <a:pt x="71" y="54"/>
                    <a:pt x="69" y="48"/>
                  </a:cubicBezTo>
                  <a:cubicBezTo>
                    <a:pt x="67" y="46"/>
                    <a:pt x="66" y="43"/>
                    <a:pt x="65" y="41"/>
                  </a:cubicBezTo>
                  <a:cubicBezTo>
                    <a:pt x="62" y="41"/>
                    <a:pt x="59" y="41"/>
                    <a:pt x="57" y="41"/>
                  </a:cubicBezTo>
                  <a:cubicBezTo>
                    <a:pt x="55" y="41"/>
                    <a:pt x="53" y="41"/>
                    <a:pt x="51" y="41"/>
                  </a:cubicBezTo>
                  <a:cubicBezTo>
                    <a:pt x="50" y="42"/>
                    <a:pt x="49" y="43"/>
                    <a:pt x="47" y="44"/>
                  </a:cubicBezTo>
                  <a:cubicBezTo>
                    <a:pt x="47" y="44"/>
                    <a:pt x="47" y="44"/>
                    <a:pt x="47" y="44"/>
                  </a:cubicBezTo>
                  <a:cubicBezTo>
                    <a:pt x="41" y="51"/>
                    <a:pt x="35" y="58"/>
                    <a:pt x="31" y="64"/>
                  </a:cubicBezTo>
                  <a:cubicBezTo>
                    <a:pt x="38" y="66"/>
                    <a:pt x="47" y="67"/>
                    <a:pt x="57" y="67"/>
                  </a:cubicBezTo>
                  <a:cubicBezTo>
                    <a:pt x="63" y="67"/>
                    <a:pt x="69" y="66"/>
                    <a:pt x="75" y="66"/>
                  </a:cubicBezTo>
                  <a:close/>
                  <a:moveTo>
                    <a:pt x="22" y="62"/>
                  </a:moveTo>
                  <a:cubicBezTo>
                    <a:pt x="22" y="62"/>
                    <a:pt x="22" y="62"/>
                    <a:pt x="22" y="62"/>
                  </a:cubicBezTo>
                  <a:cubicBezTo>
                    <a:pt x="14" y="59"/>
                    <a:pt x="9" y="56"/>
                    <a:pt x="9" y="54"/>
                  </a:cubicBezTo>
                  <a:cubicBezTo>
                    <a:pt x="9" y="51"/>
                    <a:pt x="14" y="48"/>
                    <a:pt x="22" y="45"/>
                  </a:cubicBezTo>
                  <a:cubicBezTo>
                    <a:pt x="26" y="44"/>
                    <a:pt x="31" y="43"/>
                    <a:pt x="37" y="42"/>
                  </a:cubicBezTo>
                  <a:cubicBezTo>
                    <a:pt x="31" y="49"/>
                    <a:pt x="26" y="56"/>
                    <a:pt x="22" y="62"/>
                  </a:cubicBezTo>
                  <a:close/>
                  <a:moveTo>
                    <a:pt x="64" y="50"/>
                  </a:moveTo>
                  <a:cubicBezTo>
                    <a:pt x="63" y="55"/>
                    <a:pt x="61" y="59"/>
                    <a:pt x="57" y="62"/>
                  </a:cubicBezTo>
                  <a:cubicBezTo>
                    <a:pt x="63" y="62"/>
                    <a:pt x="66" y="55"/>
                    <a:pt x="64" y="50"/>
                  </a:cubicBezTo>
                  <a:close/>
                  <a:moveTo>
                    <a:pt x="49" y="57"/>
                  </a:moveTo>
                  <a:cubicBezTo>
                    <a:pt x="49" y="55"/>
                    <a:pt x="50" y="54"/>
                    <a:pt x="50" y="53"/>
                  </a:cubicBezTo>
                  <a:cubicBezTo>
                    <a:pt x="49" y="52"/>
                    <a:pt x="49" y="52"/>
                    <a:pt x="49" y="52"/>
                  </a:cubicBezTo>
                  <a:cubicBezTo>
                    <a:pt x="48" y="54"/>
                    <a:pt x="48" y="55"/>
                    <a:pt x="49" y="57"/>
                  </a:cubicBezTo>
                  <a:close/>
                  <a:moveTo>
                    <a:pt x="49" y="50"/>
                  </a:moveTo>
                  <a:cubicBezTo>
                    <a:pt x="51" y="52"/>
                    <a:pt x="51" y="52"/>
                    <a:pt x="51" y="52"/>
                  </a:cubicBezTo>
                  <a:cubicBezTo>
                    <a:pt x="53" y="50"/>
                    <a:pt x="55" y="49"/>
                    <a:pt x="57" y="47"/>
                  </a:cubicBezTo>
                  <a:cubicBezTo>
                    <a:pt x="56" y="45"/>
                    <a:pt x="56" y="45"/>
                    <a:pt x="56" y="45"/>
                  </a:cubicBezTo>
                  <a:cubicBezTo>
                    <a:pt x="53" y="45"/>
                    <a:pt x="50" y="47"/>
                    <a:pt x="49" y="50"/>
                  </a:cubicBezTo>
                  <a:close/>
                  <a:moveTo>
                    <a:pt x="58" y="45"/>
                  </a:moveTo>
                  <a:cubicBezTo>
                    <a:pt x="58" y="47"/>
                    <a:pt x="58" y="47"/>
                    <a:pt x="58" y="47"/>
                  </a:cubicBezTo>
                  <a:cubicBezTo>
                    <a:pt x="59" y="46"/>
                    <a:pt x="59" y="46"/>
                    <a:pt x="60" y="46"/>
                  </a:cubicBezTo>
                  <a:cubicBezTo>
                    <a:pt x="59" y="45"/>
                    <a:pt x="58" y="45"/>
                    <a:pt x="58" y="45"/>
                  </a:cubicBezTo>
                  <a:close/>
                </a:path>
              </a:pathLst>
            </a:custGeom>
            <a:solidFill>
              <a:srgbClr val="FCFCFC"/>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Freeform 45"/>
            <p:cNvSpPr>
              <a:spLocks noEditPoints="1"/>
            </p:cNvSpPr>
            <p:nvPr/>
          </p:nvSpPr>
          <p:spPr bwMode="auto">
            <a:xfrm>
              <a:off x="5669666" y="2443163"/>
              <a:ext cx="746531" cy="437182"/>
            </a:xfrm>
            <a:custGeom>
              <a:avLst/>
              <a:gdLst>
                <a:gd name="T0" fmla="*/ 232 w 316"/>
                <a:gd name="T1" fmla="*/ 27 h 172"/>
                <a:gd name="T2" fmla="*/ 221 w 316"/>
                <a:gd name="T3" fmla="*/ 20 h 172"/>
                <a:gd name="T4" fmla="*/ 157 w 316"/>
                <a:gd name="T5" fmla="*/ 10 h 172"/>
                <a:gd name="T6" fmla="*/ 92 w 316"/>
                <a:gd name="T7" fmla="*/ 9 h 172"/>
                <a:gd name="T8" fmla="*/ 84 w 316"/>
                <a:gd name="T9" fmla="*/ 13 h 172"/>
                <a:gd name="T10" fmla="*/ 0 w 316"/>
                <a:gd name="T11" fmla="*/ 121 h 172"/>
                <a:gd name="T12" fmla="*/ 78 w 316"/>
                <a:gd name="T13" fmla="*/ 109 h 172"/>
                <a:gd name="T14" fmla="*/ 84 w 316"/>
                <a:gd name="T15" fmla="*/ 113 h 172"/>
                <a:gd name="T16" fmla="*/ 120 w 316"/>
                <a:gd name="T17" fmla="*/ 142 h 172"/>
                <a:gd name="T18" fmla="*/ 159 w 316"/>
                <a:gd name="T19" fmla="*/ 163 h 172"/>
                <a:gd name="T20" fmla="*/ 163 w 316"/>
                <a:gd name="T21" fmla="*/ 165 h 172"/>
                <a:gd name="T22" fmla="*/ 190 w 316"/>
                <a:gd name="T23" fmla="*/ 164 h 172"/>
                <a:gd name="T24" fmla="*/ 217 w 316"/>
                <a:gd name="T25" fmla="*/ 153 h 172"/>
                <a:gd name="T26" fmla="*/ 233 w 316"/>
                <a:gd name="T27" fmla="*/ 146 h 172"/>
                <a:gd name="T28" fmla="*/ 265 w 316"/>
                <a:gd name="T29" fmla="*/ 162 h 172"/>
                <a:gd name="T30" fmla="*/ 288 w 316"/>
                <a:gd name="T31" fmla="*/ 14 h 172"/>
                <a:gd name="T32" fmla="*/ 225 w 316"/>
                <a:gd name="T33" fmla="*/ 129 h 172"/>
                <a:gd name="T34" fmla="*/ 225 w 316"/>
                <a:gd name="T35" fmla="*/ 139 h 172"/>
                <a:gd name="T36" fmla="*/ 216 w 316"/>
                <a:gd name="T37" fmla="*/ 142 h 172"/>
                <a:gd name="T38" fmla="*/ 207 w 316"/>
                <a:gd name="T39" fmla="*/ 142 h 172"/>
                <a:gd name="T40" fmla="*/ 189 w 316"/>
                <a:gd name="T41" fmla="*/ 153 h 172"/>
                <a:gd name="T42" fmla="*/ 185 w 316"/>
                <a:gd name="T43" fmla="*/ 153 h 172"/>
                <a:gd name="T44" fmla="*/ 180 w 316"/>
                <a:gd name="T45" fmla="*/ 156 h 172"/>
                <a:gd name="T46" fmla="*/ 157 w 316"/>
                <a:gd name="T47" fmla="*/ 149 h 172"/>
                <a:gd name="T48" fmla="*/ 130 w 316"/>
                <a:gd name="T49" fmla="*/ 128 h 172"/>
                <a:gd name="T50" fmla="*/ 88 w 316"/>
                <a:gd name="T51" fmla="*/ 103 h 172"/>
                <a:gd name="T52" fmla="*/ 71 w 316"/>
                <a:gd name="T53" fmla="*/ 91 h 172"/>
                <a:gd name="T54" fmla="*/ 71 w 316"/>
                <a:gd name="T55" fmla="*/ 90 h 172"/>
                <a:gd name="T56" fmla="*/ 72 w 316"/>
                <a:gd name="T57" fmla="*/ 88 h 172"/>
                <a:gd name="T58" fmla="*/ 93 w 316"/>
                <a:gd name="T59" fmla="*/ 20 h 172"/>
                <a:gd name="T60" fmla="*/ 132 w 316"/>
                <a:gd name="T61" fmla="*/ 24 h 172"/>
                <a:gd name="T62" fmla="*/ 127 w 316"/>
                <a:gd name="T63" fmla="*/ 72 h 172"/>
                <a:gd name="T64" fmla="*/ 185 w 316"/>
                <a:gd name="T65" fmla="*/ 54 h 172"/>
                <a:gd name="T66" fmla="*/ 241 w 316"/>
                <a:gd name="T67" fmla="*/ 11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172">
                  <a:moveTo>
                    <a:pt x="288" y="14"/>
                  </a:moveTo>
                  <a:cubicBezTo>
                    <a:pt x="232" y="27"/>
                    <a:pt x="232" y="27"/>
                    <a:pt x="232" y="27"/>
                  </a:cubicBezTo>
                  <a:cubicBezTo>
                    <a:pt x="233" y="31"/>
                    <a:pt x="233" y="31"/>
                    <a:pt x="233" y="31"/>
                  </a:cubicBezTo>
                  <a:cubicBezTo>
                    <a:pt x="228" y="22"/>
                    <a:pt x="221" y="20"/>
                    <a:pt x="221" y="20"/>
                  </a:cubicBezTo>
                  <a:cubicBezTo>
                    <a:pt x="178" y="7"/>
                    <a:pt x="178" y="7"/>
                    <a:pt x="178" y="7"/>
                  </a:cubicBezTo>
                  <a:cubicBezTo>
                    <a:pt x="173" y="5"/>
                    <a:pt x="165" y="7"/>
                    <a:pt x="157" y="10"/>
                  </a:cubicBezTo>
                  <a:cubicBezTo>
                    <a:pt x="156" y="9"/>
                    <a:pt x="156" y="9"/>
                    <a:pt x="156" y="9"/>
                  </a:cubicBezTo>
                  <a:cubicBezTo>
                    <a:pt x="92" y="9"/>
                    <a:pt x="92" y="9"/>
                    <a:pt x="92" y="9"/>
                  </a:cubicBezTo>
                  <a:cubicBezTo>
                    <a:pt x="92" y="9"/>
                    <a:pt x="92" y="9"/>
                    <a:pt x="92" y="9"/>
                  </a:cubicBezTo>
                  <a:cubicBezTo>
                    <a:pt x="91" y="9"/>
                    <a:pt x="87" y="10"/>
                    <a:pt x="84" y="13"/>
                  </a:cubicBezTo>
                  <a:cubicBezTo>
                    <a:pt x="50" y="0"/>
                    <a:pt x="50" y="0"/>
                    <a:pt x="50" y="0"/>
                  </a:cubicBezTo>
                  <a:cubicBezTo>
                    <a:pt x="0" y="121"/>
                    <a:pt x="0" y="121"/>
                    <a:pt x="0" y="121"/>
                  </a:cubicBezTo>
                  <a:cubicBezTo>
                    <a:pt x="54" y="148"/>
                    <a:pt x="54" y="148"/>
                    <a:pt x="54" y="148"/>
                  </a:cubicBezTo>
                  <a:cubicBezTo>
                    <a:pt x="69" y="144"/>
                    <a:pt x="76" y="120"/>
                    <a:pt x="78" y="109"/>
                  </a:cubicBezTo>
                  <a:cubicBezTo>
                    <a:pt x="82" y="112"/>
                    <a:pt x="82" y="112"/>
                    <a:pt x="82" y="112"/>
                  </a:cubicBezTo>
                  <a:cubicBezTo>
                    <a:pt x="84" y="113"/>
                    <a:pt x="84" y="113"/>
                    <a:pt x="84" y="113"/>
                  </a:cubicBezTo>
                  <a:cubicBezTo>
                    <a:pt x="84" y="120"/>
                    <a:pt x="85" y="130"/>
                    <a:pt x="99" y="127"/>
                  </a:cubicBezTo>
                  <a:cubicBezTo>
                    <a:pt x="99" y="127"/>
                    <a:pt x="100" y="157"/>
                    <a:pt x="120" y="142"/>
                  </a:cubicBezTo>
                  <a:cubicBezTo>
                    <a:pt x="120" y="142"/>
                    <a:pt x="120" y="161"/>
                    <a:pt x="138" y="155"/>
                  </a:cubicBezTo>
                  <a:cubicBezTo>
                    <a:pt x="138" y="155"/>
                    <a:pt x="141" y="172"/>
                    <a:pt x="159" y="163"/>
                  </a:cubicBezTo>
                  <a:cubicBezTo>
                    <a:pt x="162" y="165"/>
                    <a:pt x="162" y="165"/>
                    <a:pt x="162" y="165"/>
                  </a:cubicBezTo>
                  <a:cubicBezTo>
                    <a:pt x="163" y="165"/>
                    <a:pt x="163" y="165"/>
                    <a:pt x="163" y="165"/>
                  </a:cubicBezTo>
                  <a:cubicBezTo>
                    <a:pt x="164" y="165"/>
                    <a:pt x="173" y="168"/>
                    <a:pt x="181" y="167"/>
                  </a:cubicBezTo>
                  <a:cubicBezTo>
                    <a:pt x="185" y="167"/>
                    <a:pt x="188" y="166"/>
                    <a:pt x="190" y="164"/>
                  </a:cubicBezTo>
                  <a:cubicBezTo>
                    <a:pt x="196" y="163"/>
                    <a:pt x="208" y="161"/>
                    <a:pt x="214" y="153"/>
                  </a:cubicBezTo>
                  <a:cubicBezTo>
                    <a:pt x="215" y="153"/>
                    <a:pt x="216" y="153"/>
                    <a:pt x="217" y="153"/>
                  </a:cubicBezTo>
                  <a:cubicBezTo>
                    <a:pt x="217" y="153"/>
                    <a:pt x="217" y="153"/>
                    <a:pt x="217" y="153"/>
                  </a:cubicBezTo>
                  <a:cubicBezTo>
                    <a:pt x="224" y="153"/>
                    <a:pt x="230" y="150"/>
                    <a:pt x="233" y="146"/>
                  </a:cubicBezTo>
                  <a:cubicBezTo>
                    <a:pt x="235" y="143"/>
                    <a:pt x="236" y="140"/>
                    <a:pt x="236" y="136"/>
                  </a:cubicBezTo>
                  <a:cubicBezTo>
                    <a:pt x="236" y="136"/>
                    <a:pt x="248" y="160"/>
                    <a:pt x="265" y="162"/>
                  </a:cubicBezTo>
                  <a:cubicBezTo>
                    <a:pt x="316" y="137"/>
                    <a:pt x="316" y="137"/>
                    <a:pt x="316" y="137"/>
                  </a:cubicBezTo>
                  <a:lnTo>
                    <a:pt x="288" y="14"/>
                  </a:lnTo>
                  <a:close/>
                  <a:moveTo>
                    <a:pt x="230" y="127"/>
                  </a:moveTo>
                  <a:cubicBezTo>
                    <a:pt x="225" y="129"/>
                    <a:pt x="225" y="129"/>
                    <a:pt x="225" y="129"/>
                  </a:cubicBezTo>
                  <a:cubicBezTo>
                    <a:pt x="226" y="133"/>
                    <a:pt x="226" y="133"/>
                    <a:pt x="226" y="133"/>
                  </a:cubicBezTo>
                  <a:cubicBezTo>
                    <a:pt x="226" y="137"/>
                    <a:pt x="225" y="139"/>
                    <a:pt x="225" y="139"/>
                  </a:cubicBezTo>
                  <a:cubicBezTo>
                    <a:pt x="223" y="141"/>
                    <a:pt x="220" y="142"/>
                    <a:pt x="216" y="142"/>
                  </a:cubicBezTo>
                  <a:cubicBezTo>
                    <a:pt x="216" y="142"/>
                    <a:pt x="216" y="142"/>
                    <a:pt x="216" y="142"/>
                  </a:cubicBezTo>
                  <a:cubicBezTo>
                    <a:pt x="214" y="143"/>
                    <a:pt x="212" y="142"/>
                    <a:pt x="211" y="142"/>
                  </a:cubicBezTo>
                  <a:cubicBezTo>
                    <a:pt x="207" y="142"/>
                    <a:pt x="207" y="142"/>
                    <a:pt x="207" y="142"/>
                  </a:cubicBezTo>
                  <a:cubicBezTo>
                    <a:pt x="206" y="146"/>
                    <a:pt x="206" y="146"/>
                    <a:pt x="206" y="146"/>
                  </a:cubicBezTo>
                  <a:cubicBezTo>
                    <a:pt x="204" y="150"/>
                    <a:pt x="196" y="153"/>
                    <a:pt x="189" y="153"/>
                  </a:cubicBezTo>
                  <a:cubicBezTo>
                    <a:pt x="188" y="153"/>
                    <a:pt x="188" y="153"/>
                    <a:pt x="188" y="153"/>
                  </a:cubicBezTo>
                  <a:cubicBezTo>
                    <a:pt x="185" y="153"/>
                    <a:pt x="185" y="153"/>
                    <a:pt x="185" y="153"/>
                  </a:cubicBezTo>
                  <a:cubicBezTo>
                    <a:pt x="184" y="155"/>
                    <a:pt x="184" y="155"/>
                    <a:pt x="184" y="155"/>
                  </a:cubicBezTo>
                  <a:cubicBezTo>
                    <a:pt x="183" y="156"/>
                    <a:pt x="182" y="156"/>
                    <a:pt x="180" y="156"/>
                  </a:cubicBezTo>
                  <a:cubicBezTo>
                    <a:pt x="175" y="157"/>
                    <a:pt x="169" y="155"/>
                    <a:pt x="167" y="155"/>
                  </a:cubicBezTo>
                  <a:cubicBezTo>
                    <a:pt x="157" y="149"/>
                    <a:pt x="157" y="149"/>
                    <a:pt x="157" y="149"/>
                  </a:cubicBezTo>
                  <a:cubicBezTo>
                    <a:pt x="156" y="144"/>
                    <a:pt x="154" y="140"/>
                    <a:pt x="149" y="140"/>
                  </a:cubicBezTo>
                  <a:cubicBezTo>
                    <a:pt x="149" y="140"/>
                    <a:pt x="147" y="116"/>
                    <a:pt x="130" y="128"/>
                  </a:cubicBezTo>
                  <a:cubicBezTo>
                    <a:pt x="130" y="128"/>
                    <a:pt x="125" y="108"/>
                    <a:pt x="109" y="117"/>
                  </a:cubicBezTo>
                  <a:cubicBezTo>
                    <a:pt x="88" y="103"/>
                    <a:pt x="88" y="103"/>
                    <a:pt x="88" y="103"/>
                  </a:cubicBezTo>
                  <a:cubicBezTo>
                    <a:pt x="72" y="91"/>
                    <a:pt x="72" y="91"/>
                    <a:pt x="72" y="91"/>
                  </a:cubicBezTo>
                  <a:cubicBezTo>
                    <a:pt x="71" y="91"/>
                    <a:pt x="71" y="91"/>
                    <a:pt x="71" y="91"/>
                  </a:cubicBezTo>
                  <a:cubicBezTo>
                    <a:pt x="71" y="91"/>
                    <a:pt x="71" y="91"/>
                    <a:pt x="71" y="91"/>
                  </a:cubicBezTo>
                  <a:cubicBezTo>
                    <a:pt x="71" y="90"/>
                    <a:pt x="71" y="90"/>
                    <a:pt x="71" y="90"/>
                  </a:cubicBezTo>
                  <a:cubicBezTo>
                    <a:pt x="72" y="89"/>
                    <a:pt x="72" y="89"/>
                    <a:pt x="72" y="89"/>
                  </a:cubicBezTo>
                  <a:cubicBezTo>
                    <a:pt x="72" y="88"/>
                    <a:pt x="72" y="88"/>
                    <a:pt x="72" y="88"/>
                  </a:cubicBezTo>
                  <a:cubicBezTo>
                    <a:pt x="72" y="87"/>
                    <a:pt x="90" y="26"/>
                    <a:pt x="91" y="21"/>
                  </a:cubicBezTo>
                  <a:cubicBezTo>
                    <a:pt x="91" y="21"/>
                    <a:pt x="93" y="20"/>
                    <a:pt x="93" y="20"/>
                  </a:cubicBezTo>
                  <a:cubicBezTo>
                    <a:pt x="138" y="20"/>
                    <a:pt x="138" y="20"/>
                    <a:pt x="138" y="20"/>
                  </a:cubicBezTo>
                  <a:cubicBezTo>
                    <a:pt x="134" y="22"/>
                    <a:pt x="132" y="24"/>
                    <a:pt x="132" y="24"/>
                  </a:cubicBezTo>
                  <a:cubicBezTo>
                    <a:pt x="125" y="30"/>
                    <a:pt x="122" y="60"/>
                    <a:pt x="122" y="60"/>
                  </a:cubicBezTo>
                  <a:cubicBezTo>
                    <a:pt x="119" y="67"/>
                    <a:pt x="127" y="72"/>
                    <a:pt x="127" y="72"/>
                  </a:cubicBezTo>
                  <a:cubicBezTo>
                    <a:pt x="140" y="81"/>
                    <a:pt x="154" y="47"/>
                    <a:pt x="154" y="47"/>
                  </a:cubicBezTo>
                  <a:cubicBezTo>
                    <a:pt x="161" y="41"/>
                    <a:pt x="172" y="45"/>
                    <a:pt x="185" y="54"/>
                  </a:cubicBezTo>
                  <a:cubicBezTo>
                    <a:pt x="206" y="76"/>
                    <a:pt x="232" y="102"/>
                    <a:pt x="239" y="111"/>
                  </a:cubicBezTo>
                  <a:cubicBezTo>
                    <a:pt x="241" y="114"/>
                    <a:pt x="242" y="117"/>
                    <a:pt x="241" y="119"/>
                  </a:cubicBezTo>
                  <a:cubicBezTo>
                    <a:pt x="240" y="123"/>
                    <a:pt x="233" y="126"/>
                    <a:pt x="230" y="127"/>
                  </a:cubicBezTo>
                  <a:close/>
                </a:path>
              </a:pathLst>
            </a:custGeom>
            <a:solidFill>
              <a:srgbClr val="FCFCFC"/>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rgbClr val="5C5C5C"/>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AutoShape 111"/>
            <p:cNvSpPr>
              <a:spLocks noChangeAspect="1"/>
            </p:cNvSpPr>
            <p:nvPr/>
          </p:nvSpPr>
          <p:spPr bwMode="auto">
            <a:xfrm>
              <a:off x="8789168" y="2436754"/>
              <a:ext cx="479452" cy="450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rgbClr val="FCFCF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Arial" panose="020B0604020202020204" pitchFamily="34" charset="0"/>
                <a:sym typeface="Gill Sans" charset="0"/>
              </a:endParaRPr>
            </a:p>
          </p:txBody>
        </p:sp>
        <p:grpSp>
          <p:nvGrpSpPr>
            <p:cNvPr id="26" name="Group 9"/>
            <p:cNvGrpSpPr/>
            <p:nvPr/>
          </p:nvGrpSpPr>
          <p:grpSpPr>
            <a:xfrm>
              <a:off x="4289514" y="2384077"/>
              <a:ext cx="554345" cy="555357"/>
              <a:chOff x="8647910" y="5581435"/>
              <a:chExt cx="555357" cy="555357"/>
            </a:xfrm>
            <a:solidFill>
              <a:srgbClr val="FFFFFF"/>
            </a:solidFill>
          </p:grpSpPr>
          <p:sp>
            <p:nvSpPr>
              <p:cNvPr id="27" name="Freeform 52"/>
              <p:cNvSpPr>
                <a:spLocks noEditPoints="1"/>
              </p:cNvSpPr>
              <p:nvPr/>
            </p:nvSpPr>
            <p:spPr bwMode="auto">
              <a:xfrm>
                <a:off x="8647910" y="5581435"/>
                <a:ext cx="555357" cy="555357"/>
              </a:xfrm>
              <a:custGeom>
                <a:avLst/>
                <a:gdLst>
                  <a:gd name="T0" fmla="*/ 173 w 346"/>
                  <a:gd name="T1" fmla="*/ 324 h 346"/>
                  <a:gd name="T2" fmla="*/ 201 w 346"/>
                  <a:gd name="T3" fmla="*/ 321 h 346"/>
                  <a:gd name="T4" fmla="*/ 211 w 346"/>
                  <a:gd name="T5" fmla="*/ 345 h 346"/>
                  <a:gd name="T6" fmla="*/ 271 w 346"/>
                  <a:gd name="T7" fmla="*/ 320 h 346"/>
                  <a:gd name="T8" fmla="*/ 260 w 346"/>
                  <a:gd name="T9" fmla="*/ 296 h 346"/>
                  <a:gd name="T10" fmla="*/ 298 w 346"/>
                  <a:gd name="T11" fmla="*/ 258 h 346"/>
                  <a:gd name="T12" fmla="*/ 322 w 346"/>
                  <a:gd name="T13" fmla="*/ 268 h 346"/>
                  <a:gd name="T14" fmla="*/ 346 w 346"/>
                  <a:gd name="T15" fmla="*/ 208 h 346"/>
                  <a:gd name="T16" fmla="*/ 322 w 346"/>
                  <a:gd name="T17" fmla="*/ 198 h 346"/>
                  <a:gd name="T18" fmla="*/ 321 w 346"/>
                  <a:gd name="T19" fmla="*/ 145 h 346"/>
                  <a:gd name="T20" fmla="*/ 345 w 346"/>
                  <a:gd name="T21" fmla="*/ 135 h 346"/>
                  <a:gd name="T22" fmla="*/ 320 w 346"/>
                  <a:gd name="T23" fmla="*/ 75 h 346"/>
                  <a:gd name="T24" fmla="*/ 296 w 346"/>
                  <a:gd name="T25" fmla="*/ 85 h 346"/>
                  <a:gd name="T26" fmla="*/ 258 w 346"/>
                  <a:gd name="T27" fmla="*/ 48 h 346"/>
                  <a:gd name="T28" fmla="*/ 268 w 346"/>
                  <a:gd name="T29" fmla="*/ 24 h 346"/>
                  <a:gd name="T30" fmla="*/ 208 w 346"/>
                  <a:gd name="T31" fmla="*/ 0 h 346"/>
                  <a:gd name="T32" fmla="*/ 198 w 346"/>
                  <a:gd name="T33" fmla="*/ 24 h 346"/>
                  <a:gd name="T34" fmla="*/ 173 w 346"/>
                  <a:gd name="T35" fmla="*/ 22 h 346"/>
                  <a:gd name="T36" fmla="*/ 173 w 346"/>
                  <a:gd name="T37" fmla="*/ 45 h 346"/>
                  <a:gd name="T38" fmla="*/ 291 w 346"/>
                  <a:gd name="T39" fmla="*/ 123 h 346"/>
                  <a:gd name="T40" fmla="*/ 223 w 346"/>
                  <a:gd name="T41" fmla="*/ 291 h 346"/>
                  <a:gd name="T42" fmla="*/ 173 w 346"/>
                  <a:gd name="T43" fmla="*/ 301 h 346"/>
                  <a:gd name="T44" fmla="*/ 173 w 346"/>
                  <a:gd name="T45" fmla="*/ 301 h 346"/>
                  <a:gd name="T46" fmla="*/ 173 w 346"/>
                  <a:gd name="T47" fmla="*/ 324 h 346"/>
                  <a:gd name="T48" fmla="*/ 25 w 346"/>
                  <a:gd name="T49" fmla="*/ 201 h 346"/>
                  <a:gd name="T50" fmla="*/ 0 w 346"/>
                  <a:gd name="T51" fmla="*/ 211 h 346"/>
                  <a:gd name="T52" fmla="*/ 26 w 346"/>
                  <a:gd name="T53" fmla="*/ 271 h 346"/>
                  <a:gd name="T54" fmla="*/ 50 w 346"/>
                  <a:gd name="T55" fmla="*/ 261 h 346"/>
                  <a:gd name="T56" fmla="*/ 88 w 346"/>
                  <a:gd name="T57" fmla="*/ 298 h 346"/>
                  <a:gd name="T58" fmla="*/ 78 w 346"/>
                  <a:gd name="T59" fmla="*/ 322 h 346"/>
                  <a:gd name="T60" fmla="*/ 138 w 346"/>
                  <a:gd name="T61" fmla="*/ 346 h 346"/>
                  <a:gd name="T62" fmla="*/ 148 w 346"/>
                  <a:gd name="T63" fmla="*/ 322 h 346"/>
                  <a:gd name="T64" fmla="*/ 173 w 346"/>
                  <a:gd name="T65" fmla="*/ 324 h 346"/>
                  <a:gd name="T66" fmla="*/ 173 w 346"/>
                  <a:gd name="T67" fmla="*/ 301 h 346"/>
                  <a:gd name="T68" fmla="*/ 55 w 346"/>
                  <a:gd name="T69" fmla="*/ 223 h 346"/>
                  <a:gd name="T70" fmla="*/ 123 w 346"/>
                  <a:gd name="T71" fmla="*/ 55 h 346"/>
                  <a:gd name="T72" fmla="*/ 123 w 346"/>
                  <a:gd name="T73" fmla="*/ 55 h 346"/>
                  <a:gd name="T74" fmla="*/ 173 w 346"/>
                  <a:gd name="T75" fmla="*/ 45 h 346"/>
                  <a:gd name="T76" fmla="*/ 173 w 346"/>
                  <a:gd name="T77" fmla="*/ 45 h 346"/>
                  <a:gd name="T78" fmla="*/ 173 w 346"/>
                  <a:gd name="T79" fmla="*/ 22 h 346"/>
                  <a:gd name="T80" fmla="*/ 145 w 346"/>
                  <a:gd name="T81" fmla="*/ 25 h 346"/>
                  <a:gd name="T82" fmla="*/ 135 w 346"/>
                  <a:gd name="T83" fmla="*/ 1 h 346"/>
                  <a:gd name="T84" fmla="*/ 75 w 346"/>
                  <a:gd name="T85" fmla="*/ 26 h 346"/>
                  <a:gd name="T86" fmla="*/ 85 w 346"/>
                  <a:gd name="T87" fmla="*/ 50 h 346"/>
                  <a:gd name="T88" fmla="*/ 48 w 346"/>
                  <a:gd name="T89" fmla="*/ 88 h 346"/>
                  <a:gd name="T90" fmla="*/ 24 w 346"/>
                  <a:gd name="T91" fmla="*/ 78 h 346"/>
                  <a:gd name="T92" fmla="*/ 0 w 346"/>
                  <a:gd name="T93" fmla="*/ 138 h 346"/>
                  <a:gd name="T94" fmla="*/ 24 w 346"/>
                  <a:gd name="T95" fmla="*/ 148 h 346"/>
                  <a:gd name="T96" fmla="*/ 25 w 346"/>
                  <a:gd name="T97" fmla="*/ 20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6" h="346">
                    <a:moveTo>
                      <a:pt x="173" y="324"/>
                    </a:moveTo>
                    <a:cubicBezTo>
                      <a:pt x="182" y="324"/>
                      <a:pt x="192" y="323"/>
                      <a:pt x="201" y="321"/>
                    </a:cubicBezTo>
                    <a:cubicBezTo>
                      <a:pt x="211" y="345"/>
                      <a:pt x="211" y="345"/>
                      <a:pt x="211" y="345"/>
                    </a:cubicBezTo>
                    <a:cubicBezTo>
                      <a:pt x="271" y="320"/>
                      <a:pt x="271" y="320"/>
                      <a:pt x="271" y="320"/>
                    </a:cubicBezTo>
                    <a:cubicBezTo>
                      <a:pt x="260" y="296"/>
                      <a:pt x="260" y="296"/>
                      <a:pt x="260" y="296"/>
                    </a:cubicBezTo>
                    <a:cubicBezTo>
                      <a:pt x="275" y="286"/>
                      <a:pt x="287" y="273"/>
                      <a:pt x="298" y="258"/>
                    </a:cubicBezTo>
                    <a:cubicBezTo>
                      <a:pt x="322" y="268"/>
                      <a:pt x="322" y="268"/>
                      <a:pt x="322" y="268"/>
                    </a:cubicBezTo>
                    <a:cubicBezTo>
                      <a:pt x="346" y="208"/>
                      <a:pt x="346" y="208"/>
                      <a:pt x="346" y="208"/>
                    </a:cubicBezTo>
                    <a:cubicBezTo>
                      <a:pt x="322" y="198"/>
                      <a:pt x="322" y="198"/>
                      <a:pt x="322" y="198"/>
                    </a:cubicBezTo>
                    <a:cubicBezTo>
                      <a:pt x="325" y="180"/>
                      <a:pt x="324" y="163"/>
                      <a:pt x="321" y="145"/>
                    </a:cubicBezTo>
                    <a:cubicBezTo>
                      <a:pt x="345" y="135"/>
                      <a:pt x="345" y="135"/>
                      <a:pt x="345" y="135"/>
                    </a:cubicBezTo>
                    <a:cubicBezTo>
                      <a:pt x="320" y="75"/>
                      <a:pt x="320" y="75"/>
                      <a:pt x="320" y="75"/>
                    </a:cubicBezTo>
                    <a:cubicBezTo>
                      <a:pt x="296" y="85"/>
                      <a:pt x="296" y="85"/>
                      <a:pt x="296" y="85"/>
                    </a:cubicBezTo>
                    <a:cubicBezTo>
                      <a:pt x="285" y="71"/>
                      <a:pt x="273" y="58"/>
                      <a:pt x="258" y="48"/>
                    </a:cubicBezTo>
                    <a:cubicBezTo>
                      <a:pt x="268" y="24"/>
                      <a:pt x="268" y="24"/>
                      <a:pt x="268" y="24"/>
                    </a:cubicBezTo>
                    <a:cubicBezTo>
                      <a:pt x="208" y="0"/>
                      <a:pt x="208" y="0"/>
                      <a:pt x="208" y="0"/>
                    </a:cubicBezTo>
                    <a:cubicBezTo>
                      <a:pt x="198" y="24"/>
                      <a:pt x="198" y="24"/>
                      <a:pt x="198" y="24"/>
                    </a:cubicBezTo>
                    <a:cubicBezTo>
                      <a:pt x="190" y="23"/>
                      <a:pt x="181" y="22"/>
                      <a:pt x="173" y="22"/>
                    </a:cubicBezTo>
                    <a:cubicBezTo>
                      <a:pt x="173" y="45"/>
                      <a:pt x="173" y="45"/>
                      <a:pt x="173" y="45"/>
                    </a:cubicBezTo>
                    <a:cubicBezTo>
                      <a:pt x="224" y="45"/>
                      <a:pt x="271" y="75"/>
                      <a:pt x="291" y="123"/>
                    </a:cubicBezTo>
                    <a:cubicBezTo>
                      <a:pt x="318" y="188"/>
                      <a:pt x="288" y="263"/>
                      <a:pt x="223" y="291"/>
                    </a:cubicBezTo>
                    <a:cubicBezTo>
                      <a:pt x="207" y="298"/>
                      <a:pt x="190" y="301"/>
                      <a:pt x="173" y="301"/>
                    </a:cubicBezTo>
                    <a:cubicBezTo>
                      <a:pt x="173" y="301"/>
                      <a:pt x="173" y="301"/>
                      <a:pt x="173" y="301"/>
                    </a:cubicBezTo>
                    <a:lnTo>
                      <a:pt x="173" y="324"/>
                    </a:lnTo>
                    <a:close/>
                    <a:moveTo>
                      <a:pt x="25" y="201"/>
                    </a:moveTo>
                    <a:cubicBezTo>
                      <a:pt x="0" y="211"/>
                      <a:pt x="0" y="211"/>
                      <a:pt x="0" y="211"/>
                    </a:cubicBezTo>
                    <a:cubicBezTo>
                      <a:pt x="26" y="271"/>
                      <a:pt x="26" y="271"/>
                      <a:pt x="26" y="271"/>
                    </a:cubicBezTo>
                    <a:cubicBezTo>
                      <a:pt x="50" y="261"/>
                      <a:pt x="50" y="261"/>
                      <a:pt x="50" y="261"/>
                    </a:cubicBezTo>
                    <a:cubicBezTo>
                      <a:pt x="60" y="275"/>
                      <a:pt x="73" y="288"/>
                      <a:pt x="88" y="298"/>
                    </a:cubicBezTo>
                    <a:cubicBezTo>
                      <a:pt x="78" y="322"/>
                      <a:pt x="78" y="322"/>
                      <a:pt x="78" y="322"/>
                    </a:cubicBezTo>
                    <a:cubicBezTo>
                      <a:pt x="138" y="346"/>
                      <a:pt x="138" y="346"/>
                      <a:pt x="138" y="346"/>
                    </a:cubicBezTo>
                    <a:cubicBezTo>
                      <a:pt x="148" y="322"/>
                      <a:pt x="148" y="322"/>
                      <a:pt x="148" y="322"/>
                    </a:cubicBezTo>
                    <a:cubicBezTo>
                      <a:pt x="156" y="323"/>
                      <a:pt x="164" y="324"/>
                      <a:pt x="173" y="324"/>
                    </a:cubicBezTo>
                    <a:cubicBezTo>
                      <a:pt x="173" y="301"/>
                      <a:pt x="173" y="301"/>
                      <a:pt x="173" y="301"/>
                    </a:cubicBezTo>
                    <a:cubicBezTo>
                      <a:pt x="121" y="301"/>
                      <a:pt x="75" y="271"/>
                      <a:pt x="55" y="223"/>
                    </a:cubicBezTo>
                    <a:cubicBezTo>
                      <a:pt x="27" y="158"/>
                      <a:pt x="58" y="83"/>
                      <a:pt x="123" y="55"/>
                    </a:cubicBezTo>
                    <a:cubicBezTo>
                      <a:pt x="123" y="55"/>
                      <a:pt x="123" y="55"/>
                      <a:pt x="123" y="55"/>
                    </a:cubicBezTo>
                    <a:cubicBezTo>
                      <a:pt x="139" y="48"/>
                      <a:pt x="155" y="45"/>
                      <a:pt x="173" y="45"/>
                    </a:cubicBezTo>
                    <a:cubicBezTo>
                      <a:pt x="173" y="45"/>
                      <a:pt x="173" y="45"/>
                      <a:pt x="173" y="45"/>
                    </a:cubicBezTo>
                    <a:cubicBezTo>
                      <a:pt x="173" y="22"/>
                      <a:pt x="173" y="22"/>
                      <a:pt x="173" y="22"/>
                    </a:cubicBezTo>
                    <a:cubicBezTo>
                      <a:pt x="163" y="22"/>
                      <a:pt x="154" y="23"/>
                      <a:pt x="145" y="25"/>
                    </a:cubicBezTo>
                    <a:cubicBezTo>
                      <a:pt x="135" y="1"/>
                      <a:pt x="135" y="1"/>
                      <a:pt x="135" y="1"/>
                    </a:cubicBezTo>
                    <a:cubicBezTo>
                      <a:pt x="75" y="26"/>
                      <a:pt x="75" y="26"/>
                      <a:pt x="75" y="26"/>
                    </a:cubicBezTo>
                    <a:cubicBezTo>
                      <a:pt x="85" y="50"/>
                      <a:pt x="85" y="50"/>
                      <a:pt x="85" y="50"/>
                    </a:cubicBezTo>
                    <a:cubicBezTo>
                      <a:pt x="71" y="60"/>
                      <a:pt x="58" y="73"/>
                      <a:pt x="48" y="88"/>
                    </a:cubicBezTo>
                    <a:cubicBezTo>
                      <a:pt x="24" y="78"/>
                      <a:pt x="24" y="78"/>
                      <a:pt x="24" y="78"/>
                    </a:cubicBezTo>
                    <a:cubicBezTo>
                      <a:pt x="0" y="138"/>
                      <a:pt x="0" y="138"/>
                      <a:pt x="0" y="138"/>
                    </a:cubicBezTo>
                    <a:cubicBezTo>
                      <a:pt x="24" y="148"/>
                      <a:pt x="24" y="148"/>
                      <a:pt x="24" y="148"/>
                    </a:cubicBezTo>
                    <a:cubicBezTo>
                      <a:pt x="21" y="166"/>
                      <a:pt x="21" y="183"/>
                      <a:pt x="25" y="201"/>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C5C5C"/>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8" name="Group 44"/>
              <p:cNvGrpSpPr/>
              <p:nvPr/>
            </p:nvGrpSpPr>
            <p:grpSpPr>
              <a:xfrm>
                <a:off x="8789869" y="5722368"/>
                <a:ext cx="281764" cy="281764"/>
                <a:chOff x="8216107" y="2577307"/>
                <a:chExt cx="464344" cy="464344"/>
              </a:xfrm>
              <a:grpFill/>
            </p:grpSpPr>
            <p:sp>
              <p:nvSpPr>
                <p:cNvPr id="29" name="AutoShape 52"/>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Arial" panose="020B0604020202020204" pitchFamily="34" charset="0"/>
                    <a:sym typeface="Gill Sans" charset="0"/>
                  </a:endParaRPr>
                </a:p>
              </p:txBody>
            </p:sp>
            <p:sp>
              <p:nvSpPr>
                <p:cNvPr id="30" name="AutoShape 53"/>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Arial" panose="020B0604020202020204" pitchFamily="34" charset="0"/>
                    <a:sym typeface="Gill Sans" charset="0"/>
                  </a:endParaRPr>
                </a:p>
              </p:txBody>
            </p:sp>
            <p:sp>
              <p:nvSpPr>
                <p:cNvPr id="31" name="AutoShape 54"/>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Arial" panose="020B0604020202020204" pitchFamily="34" charset="0"/>
                    <a:sym typeface="Gill Sans" charset="0"/>
                  </a:endParaRPr>
                </a:p>
              </p:txBody>
            </p:sp>
            <p:sp>
              <p:nvSpPr>
                <p:cNvPr id="32" name="AutoShape 55"/>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Arial" panose="020B0604020202020204" pitchFamily="34" charset="0"/>
                    <a:sym typeface="Gill Sans" charset="0"/>
                  </a:endParaRPr>
                </a:p>
              </p:txBody>
            </p:sp>
          </p:grpSp>
        </p:grpSp>
      </p:grpSp>
      <p:sp>
        <p:nvSpPr>
          <p:cNvPr id="33" name="TextBox 24"/>
          <p:cNvSpPr txBox="1"/>
          <p:nvPr/>
        </p:nvSpPr>
        <p:spPr>
          <a:xfrm>
            <a:off x="1114193" y="1041974"/>
            <a:ext cx="9289032" cy="737235"/>
          </a:xfrm>
          <a:prstGeom prst="rect">
            <a:avLst/>
          </a:prstGeom>
          <a:noFill/>
        </p:spPr>
        <p:txBody>
          <a:bodyPr wrap="square" rtlCol="0">
            <a:spAutoFit/>
          </a:bodyPr>
          <a:lstStyle>
            <a:defPPr>
              <a:defRPr lang="zh-CN"/>
            </a:defPPr>
            <a:lvl1pPr algn="just">
              <a:lnSpc>
                <a:spcPct val="150000"/>
              </a:lnSpc>
              <a:defRPr>
                <a:solidFill>
                  <a:srgbClr val="0070C0"/>
                </a:solidFill>
                <a:latin typeface="微软雅黑" panose="020B0503020204020204" pitchFamily="34" charset="-122"/>
                <a:ea typeface="微软雅黑" panose="020B0503020204020204" pitchFamily="34" charset="-122"/>
                <a:cs typeface="+mn-ea"/>
              </a:defRPr>
            </a:lvl1pPr>
          </a:lstStyle>
          <a:p>
            <a:pPr algn="ctr"/>
            <a:r>
              <a:rPr lang="zh-CN" altLang="en-US" sz="2800" b="1" dirty="0"/>
              <a:t>以“大运营” 思维 建设</a:t>
            </a:r>
            <a:r>
              <a:rPr lang="zh-CN" altLang="en-US" sz="2800" b="1" dirty="0" smtClean="0"/>
              <a:t>“六化高科技园区”</a:t>
            </a:r>
            <a:endParaRPr lang="zh-CN" altLang="en-US" sz="2800" b="1" dirty="0"/>
          </a:p>
        </p:txBody>
      </p:sp>
      <p:sp>
        <p:nvSpPr>
          <p:cNvPr id="34" name="2"/>
          <p:cNvSpPr txBox="1"/>
          <p:nvPr/>
        </p:nvSpPr>
        <p:spPr>
          <a:xfrm>
            <a:off x="1476375" y="137688"/>
            <a:ext cx="9145016"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4.2 </a:t>
            </a:r>
            <a:r>
              <a:rPr lang="zh-CN" altLang="en-US" sz="3200" b="1" dirty="0" smtClean="0">
                <a:solidFill>
                  <a:srgbClr val="0070C0"/>
                </a:solidFill>
                <a:latin typeface="微软雅黑" panose="020B0503020204020204" pitchFamily="34" charset="-122"/>
                <a:ea typeface="微软雅黑" panose="020B0503020204020204" pitchFamily="34" charset="-122"/>
              </a:rPr>
              <a:t>六</a:t>
            </a:r>
            <a:r>
              <a:rPr lang="zh-CN" altLang="en-US" sz="3200" b="1" dirty="0" smtClean="0">
                <a:solidFill>
                  <a:srgbClr val="0070C0"/>
                </a:solidFill>
                <a:latin typeface="微软雅黑" panose="020B0503020204020204" pitchFamily="34" charset="-122"/>
                <a:ea typeface="微软雅黑" panose="020B0503020204020204" pitchFamily="34" charset="-122"/>
                <a:sym typeface="+mn-ea"/>
              </a:rPr>
              <a:t>化</a:t>
            </a:r>
            <a:r>
              <a:rPr lang="zh-CN" altLang="en-US" sz="3200" b="1" dirty="0">
                <a:solidFill>
                  <a:srgbClr val="0070C0"/>
                </a:solidFill>
                <a:latin typeface="微软雅黑" panose="020B0503020204020204" pitchFamily="34" charset="-122"/>
                <a:ea typeface="微软雅黑" panose="020B0503020204020204" pitchFamily="34" charset="-122"/>
                <a:sym typeface="+mn-ea"/>
              </a:rPr>
              <a:t>园区建设</a:t>
            </a:r>
          </a:p>
        </p:txBody>
      </p:sp>
      <p:grpSp>
        <p:nvGrpSpPr>
          <p:cNvPr id="35" name="组合 75"/>
          <p:cNvGrpSpPr/>
          <p:nvPr/>
        </p:nvGrpSpPr>
        <p:grpSpPr>
          <a:xfrm>
            <a:off x="1" y="260648"/>
            <a:ext cx="1403584" cy="387627"/>
            <a:chOff x="0" y="188640"/>
            <a:chExt cx="1664323" cy="459635"/>
          </a:xfrm>
        </p:grpSpPr>
        <p:sp>
          <p:nvSpPr>
            <p:cNvPr id="36" name="五边形 35"/>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7" name="燕尾形 36"/>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8" name="燕尾形 37"/>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39" name="直接连接符 38"/>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42"/>
          <p:cNvSpPr txBox="1"/>
          <p:nvPr/>
        </p:nvSpPr>
        <p:spPr>
          <a:xfrm>
            <a:off x="10856951" y="2507758"/>
            <a:ext cx="461665" cy="2572179"/>
          </a:xfrm>
          <a:prstGeom prst="rect">
            <a:avLst/>
          </a:prstGeom>
          <a:noFill/>
        </p:spPr>
        <p:txBody>
          <a:bodyPr vert="eaVert" wrap="none" rtlCol="0">
            <a:spAutoFit/>
          </a:bodyPr>
          <a:lstStyle/>
          <a:p>
            <a:r>
              <a:rPr lang="zh-CN" altLang="en-US" dirty="0">
                <a:latin typeface="微软雅黑" panose="020B0503020204020204" pitchFamily="34" charset="-122"/>
                <a:ea typeface="微软雅黑" panose="020B0503020204020204" pitchFamily="34" charset="-122"/>
              </a:rPr>
              <a:t>重资产园区</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轻资产合作</a:t>
            </a:r>
          </a:p>
        </p:txBody>
      </p:sp>
      <p:sp>
        <p:nvSpPr>
          <p:cNvPr id="41" name="TextBox 43"/>
          <p:cNvSpPr txBox="1"/>
          <p:nvPr/>
        </p:nvSpPr>
        <p:spPr>
          <a:xfrm>
            <a:off x="444123" y="2653924"/>
            <a:ext cx="461665" cy="2110514"/>
          </a:xfrm>
          <a:prstGeom prst="rect">
            <a:avLst/>
          </a:prstGeom>
          <a:noFill/>
        </p:spPr>
        <p:txBody>
          <a:bodyPr vert="eaVert" wrap="none" rtlCol="0">
            <a:spAutoFit/>
          </a:bodyPr>
          <a:lstStyle/>
          <a:p>
            <a:r>
              <a:rPr lang="zh-CN" altLang="en-US" dirty="0">
                <a:latin typeface="微软雅黑" panose="020B0503020204020204" pitchFamily="34" charset="-122"/>
                <a:ea typeface="微软雅黑" panose="020B0503020204020204" pitchFamily="34" charset="-122"/>
              </a:rPr>
              <a:t>资产运营</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产业运营</a:t>
            </a:r>
          </a:p>
        </p:txBody>
      </p:sp>
      <p:sp>
        <p:nvSpPr>
          <p:cNvPr id="42" name="Rectangle 7"/>
          <p:cNvSpPr/>
          <p:nvPr/>
        </p:nvSpPr>
        <p:spPr>
          <a:xfrm>
            <a:off x="9054932" y="2311894"/>
            <a:ext cx="1517854" cy="2917306"/>
          </a:xfrm>
          <a:prstGeom prst="rect">
            <a:avLst/>
          </a:prstGeom>
          <a:solidFill>
            <a:srgbClr val="DD364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9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Rectangle 29"/>
          <p:cNvSpPr/>
          <p:nvPr/>
        </p:nvSpPr>
        <p:spPr>
          <a:xfrm>
            <a:off x="9097524" y="3610591"/>
            <a:ext cx="1512168" cy="938719"/>
          </a:xfrm>
          <a:prstGeom prst="rect">
            <a:avLst/>
          </a:prstGeom>
        </p:spPr>
        <p:txBody>
          <a:bodyPr wrap="square">
            <a:spAutoFit/>
          </a:bodyPr>
          <a:lstStyle/>
          <a:p>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“投融建管退”闭环体系</a:t>
            </a:r>
          </a:p>
          <a:p>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盘活园区存量资产</a:t>
            </a:r>
          </a:p>
          <a:p>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撬动社会资本</a:t>
            </a:r>
          </a:p>
          <a:p>
            <a:r>
              <a:rPr lang="zh-CN" altLang="en-US" sz="1100" dirty="0">
                <a:solidFill>
                  <a:srgbClr val="FCFCFC"/>
                </a:solidFill>
                <a:latin typeface="微软雅黑" panose="020B0503020204020204" pitchFamily="34" charset="-122"/>
                <a:ea typeface="微软雅黑" panose="020B0503020204020204" pitchFamily="34" charset="-122"/>
                <a:cs typeface="Arial" panose="020B0604020202020204" pitchFamily="34" charset="0"/>
              </a:rPr>
              <a:t>实现可持续运营</a:t>
            </a:r>
          </a:p>
        </p:txBody>
      </p:sp>
      <p:sp>
        <p:nvSpPr>
          <p:cNvPr id="44" name="TextBox 30"/>
          <p:cNvSpPr txBox="1"/>
          <p:nvPr/>
        </p:nvSpPr>
        <p:spPr>
          <a:xfrm>
            <a:off x="9188775" y="3120042"/>
            <a:ext cx="1338829" cy="369332"/>
          </a:xfrm>
          <a:prstGeom prst="rect">
            <a:avLst/>
          </a:prstGeom>
          <a:noFill/>
        </p:spPr>
        <p:txBody>
          <a:bodyPr wrap="none" rtlCol="0">
            <a:spAutoFit/>
          </a:bodyPr>
          <a:lstStyle/>
          <a:p>
            <a:pPr algn="ctr"/>
            <a:r>
              <a:rPr lang="zh-CN" altLang="en-US" b="1" dirty="0" smtClean="0">
                <a:solidFill>
                  <a:srgbClr val="FCFCFC"/>
                </a:solidFill>
                <a:latin typeface="微软雅黑" panose="020B0503020204020204" pitchFamily="34" charset="-122"/>
                <a:ea typeface="微软雅黑" panose="020B0503020204020204" pitchFamily="34" charset="-122"/>
                <a:cs typeface="Arial" panose="020B0604020202020204" pitchFamily="34" charset="0"/>
              </a:rPr>
              <a:t>资产证券化</a:t>
            </a:r>
            <a:endParaRPr lang="en-GB" b="1" dirty="0">
              <a:solidFill>
                <a:srgbClr val="FCFCFC"/>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 name="AutoShape 111"/>
          <p:cNvSpPr>
            <a:spLocks noChangeAspect="1"/>
          </p:cNvSpPr>
          <p:nvPr/>
        </p:nvSpPr>
        <p:spPr bwMode="auto">
          <a:xfrm>
            <a:off x="9600047" y="2521219"/>
            <a:ext cx="516122" cy="4844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rgbClr val="FCFCFC"/>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Arial" panose="020B0604020202020204" pitchFamily="34" charset="0"/>
              <a:sym typeface="Gill Sans" charset="0"/>
            </a:endParaRPr>
          </a:p>
        </p:txBody>
      </p:sp>
    </p:spTree>
    <p:extLst>
      <p:ext uri="{BB962C8B-B14F-4D97-AF65-F5344CB8AC3E}">
        <p14:creationId xmlns:p14="http://schemas.microsoft.com/office/powerpoint/2010/main" val="3793241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16"/>
          <p:cNvSpPr/>
          <p:nvPr/>
        </p:nvSpPr>
        <p:spPr>
          <a:xfrm>
            <a:off x="5804480" y="2077008"/>
            <a:ext cx="624586" cy="362817"/>
          </a:xfrm>
          <a:prstGeom prst="rightArrow">
            <a:avLst/>
          </a:prstGeom>
          <a:gradFill>
            <a:gsLst>
              <a:gs pos="0">
                <a:schemeClr val="bg1"/>
              </a:gs>
              <a:gs pos="100000">
                <a:schemeClr val="accent1">
                  <a:alpha val="5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nvGrpSpPr>
          <p:cNvPr id="4" name="Group 26"/>
          <p:cNvGrpSpPr/>
          <p:nvPr/>
        </p:nvGrpSpPr>
        <p:grpSpPr>
          <a:xfrm>
            <a:off x="5268968" y="1988054"/>
            <a:ext cx="979488" cy="944563"/>
            <a:chOff x="5510213" y="1771650"/>
            <a:chExt cx="979488" cy="944563"/>
          </a:xfrm>
        </p:grpSpPr>
        <p:sp>
          <p:nvSpPr>
            <p:cNvPr id="5" name="Freeform 5"/>
            <p:cNvSpPr/>
            <p:nvPr/>
          </p:nvSpPr>
          <p:spPr bwMode="auto">
            <a:xfrm>
              <a:off x="5510213" y="1771650"/>
              <a:ext cx="979488" cy="944563"/>
            </a:xfrm>
            <a:custGeom>
              <a:avLst/>
              <a:gdLst>
                <a:gd name="T0" fmla="*/ 315 w 617"/>
                <a:gd name="T1" fmla="*/ 0 h 595"/>
                <a:gd name="T2" fmla="*/ 617 w 617"/>
                <a:gd name="T3" fmla="*/ 461 h 595"/>
                <a:gd name="T4" fmla="*/ 520 w 617"/>
                <a:gd name="T5" fmla="*/ 595 h 595"/>
                <a:gd name="T6" fmla="*/ 315 w 617"/>
                <a:gd name="T7" fmla="*/ 595 h 595"/>
                <a:gd name="T8" fmla="*/ 109 w 617"/>
                <a:gd name="T9" fmla="*/ 595 h 595"/>
                <a:gd name="T10" fmla="*/ 0 w 617"/>
                <a:gd name="T11" fmla="*/ 461 h 595"/>
                <a:gd name="T12" fmla="*/ 315 w 617"/>
                <a:gd name="T13" fmla="*/ 0 h 595"/>
              </a:gdLst>
              <a:ahLst/>
              <a:cxnLst>
                <a:cxn ang="0">
                  <a:pos x="T0" y="T1"/>
                </a:cxn>
                <a:cxn ang="0">
                  <a:pos x="T2" y="T3"/>
                </a:cxn>
                <a:cxn ang="0">
                  <a:pos x="T4" y="T5"/>
                </a:cxn>
                <a:cxn ang="0">
                  <a:pos x="T6" y="T7"/>
                </a:cxn>
                <a:cxn ang="0">
                  <a:pos x="T8" y="T9"/>
                </a:cxn>
                <a:cxn ang="0">
                  <a:pos x="T10" y="T11"/>
                </a:cxn>
                <a:cxn ang="0">
                  <a:pos x="T12" y="T13"/>
                </a:cxn>
              </a:cxnLst>
              <a:rect l="0" t="0" r="r" b="b"/>
              <a:pathLst>
                <a:path w="617" h="595">
                  <a:moveTo>
                    <a:pt x="315" y="0"/>
                  </a:moveTo>
                  <a:lnTo>
                    <a:pt x="617" y="461"/>
                  </a:lnTo>
                  <a:lnTo>
                    <a:pt x="520" y="595"/>
                  </a:lnTo>
                  <a:lnTo>
                    <a:pt x="315" y="595"/>
                  </a:lnTo>
                  <a:lnTo>
                    <a:pt x="109" y="595"/>
                  </a:lnTo>
                  <a:lnTo>
                    <a:pt x="0" y="461"/>
                  </a:lnTo>
                  <a:lnTo>
                    <a:pt x="315" y="0"/>
                  </a:lnTo>
                  <a:close/>
                </a:path>
              </a:pathLst>
            </a:custGeom>
            <a:solidFill>
              <a:schemeClr val="accent1">
                <a:lumMod val="75000"/>
              </a:schemeClr>
            </a:solid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sp>
          <p:nvSpPr>
            <p:cNvPr id="6" name="Freeform 6"/>
            <p:cNvSpPr/>
            <p:nvPr/>
          </p:nvSpPr>
          <p:spPr bwMode="auto">
            <a:xfrm>
              <a:off x="5510213" y="1771650"/>
              <a:ext cx="979488" cy="731838"/>
            </a:xfrm>
            <a:custGeom>
              <a:avLst/>
              <a:gdLst>
                <a:gd name="T0" fmla="*/ 315 w 617"/>
                <a:gd name="T1" fmla="*/ 0 h 461"/>
                <a:gd name="T2" fmla="*/ 617 w 617"/>
                <a:gd name="T3" fmla="*/ 461 h 461"/>
                <a:gd name="T4" fmla="*/ 315 w 617"/>
                <a:gd name="T5" fmla="*/ 461 h 461"/>
                <a:gd name="T6" fmla="*/ 0 w 617"/>
                <a:gd name="T7" fmla="*/ 461 h 461"/>
                <a:gd name="T8" fmla="*/ 315 w 617"/>
                <a:gd name="T9" fmla="*/ 0 h 461"/>
              </a:gdLst>
              <a:ahLst/>
              <a:cxnLst>
                <a:cxn ang="0">
                  <a:pos x="T0" y="T1"/>
                </a:cxn>
                <a:cxn ang="0">
                  <a:pos x="T2" y="T3"/>
                </a:cxn>
                <a:cxn ang="0">
                  <a:pos x="T4" y="T5"/>
                </a:cxn>
                <a:cxn ang="0">
                  <a:pos x="T6" y="T7"/>
                </a:cxn>
                <a:cxn ang="0">
                  <a:pos x="T8" y="T9"/>
                </a:cxn>
              </a:cxnLst>
              <a:rect l="0" t="0" r="r" b="b"/>
              <a:pathLst>
                <a:path w="617" h="461">
                  <a:moveTo>
                    <a:pt x="315" y="0"/>
                  </a:moveTo>
                  <a:lnTo>
                    <a:pt x="617" y="461"/>
                  </a:lnTo>
                  <a:lnTo>
                    <a:pt x="315" y="461"/>
                  </a:lnTo>
                  <a:lnTo>
                    <a:pt x="0" y="461"/>
                  </a:lnTo>
                  <a:lnTo>
                    <a:pt x="315" y="0"/>
                  </a:lnTo>
                  <a:close/>
                </a:path>
              </a:pathLst>
            </a:custGeom>
            <a:solidFill>
              <a:schemeClr val="accent1"/>
            </a:solid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grpSp>
      <p:grpSp>
        <p:nvGrpSpPr>
          <p:cNvPr id="7" name="Group 27"/>
          <p:cNvGrpSpPr/>
          <p:nvPr/>
        </p:nvGrpSpPr>
        <p:grpSpPr>
          <a:xfrm>
            <a:off x="4865743" y="2932617"/>
            <a:ext cx="1804988" cy="615950"/>
            <a:chOff x="5106988" y="2716213"/>
            <a:chExt cx="1804988" cy="615950"/>
          </a:xfrm>
        </p:grpSpPr>
        <p:sp>
          <p:nvSpPr>
            <p:cNvPr id="8" name="Freeform 7"/>
            <p:cNvSpPr/>
            <p:nvPr/>
          </p:nvSpPr>
          <p:spPr bwMode="auto">
            <a:xfrm>
              <a:off x="5106988" y="2716213"/>
              <a:ext cx="1804988" cy="615950"/>
            </a:xfrm>
            <a:custGeom>
              <a:avLst/>
              <a:gdLst>
                <a:gd name="T0" fmla="*/ 169 w 1137"/>
                <a:gd name="T1" fmla="*/ 0 h 388"/>
                <a:gd name="T2" fmla="*/ 569 w 1137"/>
                <a:gd name="T3" fmla="*/ 0 h 388"/>
                <a:gd name="T4" fmla="*/ 956 w 1137"/>
                <a:gd name="T5" fmla="*/ 0 h 388"/>
                <a:gd name="T6" fmla="*/ 1137 w 1137"/>
                <a:gd name="T7" fmla="*/ 267 h 388"/>
                <a:gd name="T8" fmla="*/ 883 w 1137"/>
                <a:gd name="T9" fmla="*/ 388 h 388"/>
                <a:gd name="T10" fmla="*/ 569 w 1137"/>
                <a:gd name="T11" fmla="*/ 388 h 388"/>
                <a:gd name="T12" fmla="*/ 254 w 1137"/>
                <a:gd name="T13" fmla="*/ 388 h 388"/>
                <a:gd name="T14" fmla="*/ 0 w 1137"/>
                <a:gd name="T15" fmla="*/ 267 h 388"/>
                <a:gd name="T16" fmla="*/ 169 w 1137"/>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7" h="388">
                  <a:moveTo>
                    <a:pt x="169" y="0"/>
                  </a:moveTo>
                  <a:lnTo>
                    <a:pt x="569" y="0"/>
                  </a:lnTo>
                  <a:lnTo>
                    <a:pt x="956" y="0"/>
                  </a:lnTo>
                  <a:lnTo>
                    <a:pt x="1137" y="267"/>
                  </a:lnTo>
                  <a:lnTo>
                    <a:pt x="883" y="388"/>
                  </a:lnTo>
                  <a:lnTo>
                    <a:pt x="569" y="388"/>
                  </a:lnTo>
                  <a:lnTo>
                    <a:pt x="254" y="388"/>
                  </a:lnTo>
                  <a:lnTo>
                    <a:pt x="0" y="267"/>
                  </a:lnTo>
                  <a:lnTo>
                    <a:pt x="169" y="0"/>
                  </a:lnTo>
                  <a:close/>
                </a:path>
              </a:pathLst>
            </a:custGeom>
            <a:solidFill>
              <a:schemeClr val="accent2">
                <a:lumMod val="75000"/>
              </a:schemeClr>
            </a:solid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sp>
          <p:nvSpPr>
            <p:cNvPr id="9" name="Freeform 8"/>
            <p:cNvSpPr/>
            <p:nvPr/>
          </p:nvSpPr>
          <p:spPr bwMode="auto">
            <a:xfrm>
              <a:off x="5106988" y="2716213"/>
              <a:ext cx="1804988" cy="423863"/>
            </a:xfrm>
            <a:custGeom>
              <a:avLst/>
              <a:gdLst>
                <a:gd name="T0" fmla="*/ 169 w 1137"/>
                <a:gd name="T1" fmla="*/ 0 h 267"/>
                <a:gd name="T2" fmla="*/ 569 w 1137"/>
                <a:gd name="T3" fmla="*/ 0 h 267"/>
                <a:gd name="T4" fmla="*/ 956 w 1137"/>
                <a:gd name="T5" fmla="*/ 0 h 267"/>
                <a:gd name="T6" fmla="*/ 1137 w 1137"/>
                <a:gd name="T7" fmla="*/ 267 h 267"/>
                <a:gd name="T8" fmla="*/ 569 w 1137"/>
                <a:gd name="T9" fmla="*/ 267 h 267"/>
                <a:gd name="T10" fmla="*/ 0 w 1137"/>
                <a:gd name="T11" fmla="*/ 267 h 267"/>
                <a:gd name="T12" fmla="*/ 169 w 1137"/>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137" h="267">
                  <a:moveTo>
                    <a:pt x="169" y="0"/>
                  </a:moveTo>
                  <a:lnTo>
                    <a:pt x="569" y="0"/>
                  </a:lnTo>
                  <a:lnTo>
                    <a:pt x="956" y="0"/>
                  </a:lnTo>
                  <a:lnTo>
                    <a:pt x="1137" y="267"/>
                  </a:lnTo>
                  <a:lnTo>
                    <a:pt x="569" y="267"/>
                  </a:lnTo>
                  <a:lnTo>
                    <a:pt x="0" y="267"/>
                  </a:lnTo>
                  <a:lnTo>
                    <a:pt x="169" y="0"/>
                  </a:lnTo>
                  <a:close/>
                </a:path>
              </a:pathLst>
            </a:custGeom>
            <a:solidFill>
              <a:schemeClr val="accent2"/>
            </a:solid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grpSp>
      <p:grpSp>
        <p:nvGrpSpPr>
          <p:cNvPr id="10" name="Group 28"/>
          <p:cNvGrpSpPr/>
          <p:nvPr/>
        </p:nvGrpSpPr>
        <p:grpSpPr>
          <a:xfrm>
            <a:off x="4443468" y="3548567"/>
            <a:ext cx="2630488" cy="635000"/>
            <a:chOff x="4684713" y="3332163"/>
            <a:chExt cx="2630488" cy="635000"/>
          </a:xfrm>
        </p:grpSpPr>
        <p:sp>
          <p:nvSpPr>
            <p:cNvPr id="11" name="Freeform 9"/>
            <p:cNvSpPr/>
            <p:nvPr/>
          </p:nvSpPr>
          <p:spPr bwMode="auto">
            <a:xfrm>
              <a:off x="4684713" y="3332163"/>
              <a:ext cx="2630488" cy="635000"/>
            </a:xfrm>
            <a:custGeom>
              <a:avLst/>
              <a:gdLst>
                <a:gd name="T0" fmla="*/ 181 w 1657"/>
                <a:gd name="T1" fmla="*/ 0 h 400"/>
                <a:gd name="T2" fmla="*/ 835 w 1657"/>
                <a:gd name="T3" fmla="*/ 0 h 400"/>
                <a:gd name="T4" fmla="*/ 1476 w 1657"/>
                <a:gd name="T5" fmla="*/ 0 h 400"/>
                <a:gd name="T6" fmla="*/ 1657 w 1657"/>
                <a:gd name="T7" fmla="*/ 267 h 400"/>
                <a:gd name="T8" fmla="*/ 1403 w 1657"/>
                <a:gd name="T9" fmla="*/ 400 h 400"/>
                <a:gd name="T10" fmla="*/ 835 w 1657"/>
                <a:gd name="T11" fmla="*/ 400 h 400"/>
                <a:gd name="T12" fmla="*/ 266 w 1657"/>
                <a:gd name="T13" fmla="*/ 400 h 400"/>
                <a:gd name="T14" fmla="*/ 0 w 1657"/>
                <a:gd name="T15" fmla="*/ 267 h 400"/>
                <a:gd name="T16" fmla="*/ 181 w 1657"/>
                <a:gd name="T1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7" h="400">
                  <a:moveTo>
                    <a:pt x="181" y="0"/>
                  </a:moveTo>
                  <a:lnTo>
                    <a:pt x="835" y="0"/>
                  </a:lnTo>
                  <a:lnTo>
                    <a:pt x="1476" y="0"/>
                  </a:lnTo>
                  <a:lnTo>
                    <a:pt x="1657" y="267"/>
                  </a:lnTo>
                  <a:lnTo>
                    <a:pt x="1403" y="400"/>
                  </a:lnTo>
                  <a:lnTo>
                    <a:pt x="835" y="400"/>
                  </a:lnTo>
                  <a:lnTo>
                    <a:pt x="266" y="400"/>
                  </a:lnTo>
                  <a:lnTo>
                    <a:pt x="0" y="267"/>
                  </a:lnTo>
                  <a:lnTo>
                    <a:pt x="181" y="0"/>
                  </a:lnTo>
                  <a:close/>
                </a:path>
              </a:pathLst>
            </a:custGeom>
            <a:solidFill>
              <a:schemeClr val="accent3">
                <a:lumMod val="75000"/>
              </a:schemeClr>
            </a:solid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sp>
          <p:nvSpPr>
            <p:cNvPr id="12" name="Freeform 10"/>
            <p:cNvSpPr/>
            <p:nvPr/>
          </p:nvSpPr>
          <p:spPr bwMode="auto">
            <a:xfrm>
              <a:off x="4684713" y="3332163"/>
              <a:ext cx="2630488" cy="423863"/>
            </a:xfrm>
            <a:custGeom>
              <a:avLst/>
              <a:gdLst>
                <a:gd name="T0" fmla="*/ 181 w 1657"/>
                <a:gd name="T1" fmla="*/ 0 h 267"/>
                <a:gd name="T2" fmla="*/ 835 w 1657"/>
                <a:gd name="T3" fmla="*/ 0 h 267"/>
                <a:gd name="T4" fmla="*/ 1476 w 1657"/>
                <a:gd name="T5" fmla="*/ 0 h 267"/>
                <a:gd name="T6" fmla="*/ 1657 w 1657"/>
                <a:gd name="T7" fmla="*/ 267 h 267"/>
                <a:gd name="T8" fmla="*/ 835 w 1657"/>
                <a:gd name="T9" fmla="*/ 267 h 267"/>
                <a:gd name="T10" fmla="*/ 0 w 1657"/>
                <a:gd name="T11" fmla="*/ 267 h 267"/>
                <a:gd name="T12" fmla="*/ 181 w 1657"/>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657" h="267">
                  <a:moveTo>
                    <a:pt x="181" y="0"/>
                  </a:moveTo>
                  <a:lnTo>
                    <a:pt x="835" y="0"/>
                  </a:lnTo>
                  <a:lnTo>
                    <a:pt x="1476" y="0"/>
                  </a:lnTo>
                  <a:lnTo>
                    <a:pt x="1657" y="267"/>
                  </a:lnTo>
                  <a:lnTo>
                    <a:pt x="835" y="267"/>
                  </a:lnTo>
                  <a:lnTo>
                    <a:pt x="0" y="267"/>
                  </a:lnTo>
                  <a:lnTo>
                    <a:pt x="181" y="0"/>
                  </a:lnTo>
                  <a:close/>
                </a:path>
              </a:pathLst>
            </a:custGeom>
            <a:solidFill>
              <a:schemeClr val="accent3"/>
            </a:solid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grpSp>
      <p:grpSp>
        <p:nvGrpSpPr>
          <p:cNvPr id="13" name="Group 29"/>
          <p:cNvGrpSpPr/>
          <p:nvPr/>
        </p:nvGrpSpPr>
        <p:grpSpPr>
          <a:xfrm>
            <a:off x="4040243" y="4183567"/>
            <a:ext cx="3455988" cy="617538"/>
            <a:chOff x="4281488" y="3967163"/>
            <a:chExt cx="3455988" cy="617538"/>
          </a:xfrm>
        </p:grpSpPr>
        <p:sp>
          <p:nvSpPr>
            <p:cNvPr id="14" name="Freeform 11"/>
            <p:cNvSpPr/>
            <p:nvPr/>
          </p:nvSpPr>
          <p:spPr bwMode="auto">
            <a:xfrm>
              <a:off x="4281488" y="3967163"/>
              <a:ext cx="3455988" cy="617538"/>
            </a:xfrm>
            <a:custGeom>
              <a:avLst/>
              <a:gdLst>
                <a:gd name="T0" fmla="*/ 1089 w 2177"/>
                <a:gd name="T1" fmla="*/ 0 h 389"/>
                <a:gd name="T2" fmla="*/ 1996 w 2177"/>
                <a:gd name="T3" fmla="*/ 0 h 389"/>
                <a:gd name="T4" fmla="*/ 2177 w 2177"/>
                <a:gd name="T5" fmla="*/ 267 h 389"/>
                <a:gd name="T6" fmla="*/ 1923 w 2177"/>
                <a:gd name="T7" fmla="*/ 389 h 389"/>
                <a:gd name="T8" fmla="*/ 1089 w 2177"/>
                <a:gd name="T9" fmla="*/ 389 h 389"/>
                <a:gd name="T10" fmla="*/ 242 w 2177"/>
                <a:gd name="T11" fmla="*/ 389 h 389"/>
                <a:gd name="T12" fmla="*/ 0 w 2177"/>
                <a:gd name="T13" fmla="*/ 267 h 389"/>
                <a:gd name="T14" fmla="*/ 169 w 2177"/>
                <a:gd name="T15" fmla="*/ 0 h 389"/>
                <a:gd name="T16" fmla="*/ 1089 w 2177"/>
                <a:gd name="T17"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7" h="389">
                  <a:moveTo>
                    <a:pt x="1089" y="0"/>
                  </a:moveTo>
                  <a:lnTo>
                    <a:pt x="1996" y="0"/>
                  </a:lnTo>
                  <a:lnTo>
                    <a:pt x="2177" y="267"/>
                  </a:lnTo>
                  <a:lnTo>
                    <a:pt x="1923" y="389"/>
                  </a:lnTo>
                  <a:lnTo>
                    <a:pt x="1089" y="389"/>
                  </a:lnTo>
                  <a:lnTo>
                    <a:pt x="242" y="389"/>
                  </a:lnTo>
                  <a:lnTo>
                    <a:pt x="0" y="267"/>
                  </a:lnTo>
                  <a:lnTo>
                    <a:pt x="169" y="0"/>
                  </a:lnTo>
                  <a:lnTo>
                    <a:pt x="1089" y="0"/>
                  </a:lnTo>
                  <a:close/>
                </a:path>
              </a:pathLst>
            </a:custGeom>
            <a:solidFill>
              <a:schemeClr val="accent4">
                <a:lumMod val="75000"/>
              </a:schemeClr>
            </a:solid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sp>
          <p:nvSpPr>
            <p:cNvPr id="15" name="Freeform 12"/>
            <p:cNvSpPr/>
            <p:nvPr/>
          </p:nvSpPr>
          <p:spPr bwMode="auto">
            <a:xfrm>
              <a:off x="4281488" y="3967163"/>
              <a:ext cx="3455988" cy="423863"/>
            </a:xfrm>
            <a:custGeom>
              <a:avLst/>
              <a:gdLst>
                <a:gd name="T0" fmla="*/ 1089 w 2177"/>
                <a:gd name="T1" fmla="*/ 0 h 267"/>
                <a:gd name="T2" fmla="*/ 1996 w 2177"/>
                <a:gd name="T3" fmla="*/ 0 h 267"/>
                <a:gd name="T4" fmla="*/ 2177 w 2177"/>
                <a:gd name="T5" fmla="*/ 267 h 267"/>
                <a:gd name="T6" fmla="*/ 1089 w 2177"/>
                <a:gd name="T7" fmla="*/ 267 h 267"/>
                <a:gd name="T8" fmla="*/ 0 w 2177"/>
                <a:gd name="T9" fmla="*/ 267 h 267"/>
                <a:gd name="T10" fmla="*/ 169 w 2177"/>
                <a:gd name="T11" fmla="*/ 0 h 267"/>
                <a:gd name="T12" fmla="*/ 1089 w 2177"/>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2177" h="267">
                  <a:moveTo>
                    <a:pt x="1089" y="0"/>
                  </a:moveTo>
                  <a:lnTo>
                    <a:pt x="1996" y="0"/>
                  </a:lnTo>
                  <a:lnTo>
                    <a:pt x="2177" y="267"/>
                  </a:lnTo>
                  <a:lnTo>
                    <a:pt x="1089" y="267"/>
                  </a:lnTo>
                  <a:lnTo>
                    <a:pt x="0" y="267"/>
                  </a:lnTo>
                  <a:lnTo>
                    <a:pt x="169" y="0"/>
                  </a:lnTo>
                  <a:lnTo>
                    <a:pt x="1089" y="0"/>
                  </a:lnTo>
                  <a:close/>
                </a:path>
              </a:pathLst>
            </a:custGeom>
            <a:solidFill>
              <a:schemeClr val="accent4"/>
            </a:solid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grpSp>
      <p:grpSp>
        <p:nvGrpSpPr>
          <p:cNvPr id="16" name="Group 30"/>
          <p:cNvGrpSpPr/>
          <p:nvPr/>
        </p:nvGrpSpPr>
        <p:grpSpPr>
          <a:xfrm>
            <a:off x="3579868" y="4801104"/>
            <a:ext cx="4378325" cy="731838"/>
            <a:chOff x="3821113" y="4584700"/>
            <a:chExt cx="4378325" cy="731838"/>
          </a:xfrm>
        </p:grpSpPr>
        <p:sp>
          <p:nvSpPr>
            <p:cNvPr id="17" name="Freeform 13"/>
            <p:cNvSpPr/>
            <p:nvPr/>
          </p:nvSpPr>
          <p:spPr bwMode="auto">
            <a:xfrm>
              <a:off x="3821113" y="4584700"/>
              <a:ext cx="4378325" cy="731838"/>
            </a:xfrm>
            <a:custGeom>
              <a:avLst/>
              <a:gdLst>
                <a:gd name="T0" fmla="*/ 1379 w 2758"/>
                <a:gd name="T1" fmla="*/ 0 h 461"/>
                <a:gd name="T2" fmla="*/ 2540 w 2758"/>
                <a:gd name="T3" fmla="*/ 0 h 461"/>
                <a:gd name="T4" fmla="*/ 2758 w 2758"/>
                <a:gd name="T5" fmla="*/ 315 h 461"/>
                <a:gd name="T6" fmla="*/ 2467 w 2758"/>
                <a:gd name="T7" fmla="*/ 461 h 461"/>
                <a:gd name="T8" fmla="*/ 1379 w 2758"/>
                <a:gd name="T9" fmla="*/ 461 h 461"/>
                <a:gd name="T10" fmla="*/ 290 w 2758"/>
                <a:gd name="T11" fmla="*/ 461 h 461"/>
                <a:gd name="T12" fmla="*/ 0 w 2758"/>
                <a:gd name="T13" fmla="*/ 315 h 461"/>
                <a:gd name="T14" fmla="*/ 205 w 2758"/>
                <a:gd name="T15" fmla="*/ 0 h 461"/>
                <a:gd name="T16" fmla="*/ 1379 w 2758"/>
                <a:gd name="T1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8" h="461">
                  <a:moveTo>
                    <a:pt x="1379" y="0"/>
                  </a:moveTo>
                  <a:lnTo>
                    <a:pt x="2540" y="0"/>
                  </a:lnTo>
                  <a:lnTo>
                    <a:pt x="2758" y="315"/>
                  </a:lnTo>
                  <a:lnTo>
                    <a:pt x="2467" y="461"/>
                  </a:lnTo>
                  <a:lnTo>
                    <a:pt x="1379" y="461"/>
                  </a:lnTo>
                  <a:lnTo>
                    <a:pt x="290" y="461"/>
                  </a:lnTo>
                  <a:lnTo>
                    <a:pt x="0" y="315"/>
                  </a:lnTo>
                  <a:lnTo>
                    <a:pt x="205" y="0"/>
                  </a:lnTo>
                  <a:lnTo>
                    <a:pt x="1379" y="0"/>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sp>
          <p:nvSpPr>
            <p:cNvPr id="18" name="Freeform 14"/>
            <p:cNvSpPr/>
            <p:nvPr/>
          </p:nvSpPr>
          <p:spPr bwMode="auto">
            <a:xfrm>
              <a:off x="3821113" y="4584700"/>
              <a:ext cx="4378325" cy="500063"/>
            </a:xfrm>
            <a:custGeom>
              <a:avLst/>
              <a:gdLst>
                <a:gd name="T0" fmla="*/ 1379 w 2758"/>
                <a:gd name="T1" fmla="*/ 0 h 315"/>
                <a:gd name="T2" fmla="*/ 2540 w 2758"/>
                <a:gd name="T3" fmla="*/ 0 h 315"/>
                <a:gd name="T4" fmla="*/ 2758 w 2758"/>
                <a:gd name="T5" fmla="*/ 315 h 315"/>
                <a:gd name="T6" fmla="*/ 1379 w 2758"/>
                <a:gd name="T7" fmla="*/ 315 h 315"/>
                <a:gd name="T8" fmla="*/ 0 w 2758"/>
                <a:gd name="T9" fmla="*/ 315 h 315"/>
                <a:gd name="T10" fmla="*/ 205 w 2758"/>
                <a:gd name="T11" fmla="*/ 0 h 315"/>
                <a:gd name="T12" fmla="*/ 1379 w 2758"/>
                <a:gd name="T13" fmla="*/ 0 h 315"/>
              </a:gdLst>
              <a:ahLst/>
              <a:cxnLst>
                <a:cxn ang="0">
                  <a:pos x="T0" y="T1"/>
                </a:cxn>
                <a:cxn ang="0">
                  <a:pos x="T2" y="T3"/>
                </a:cxn>
                <a:cxn ang="0">
                  <a:pos x="T4" y="T5"/>
                </a:cxn>
                <a:cxn ang="0">
                  <a:pos x="T6" y="T7"/>
                </a:cxn>
                <a:cxn ang="0">
                  <a:pos x="T8" y="T9"/>
                </a:cxn>
                <a:cxn ang="0">
                  <a:pos x="T10" y="T11"/>
                </a:cxn>
                <a:cxn ang="0">
                  <a:pos x="T12" y="T13"/>
                </a:cxn>
              </a:cxnLst>
              <a:rect l="0" t="0" r="r" b="b"/>
              <a:pathLst>
                <a:path w="2758" h="315">
                  <a:moveTo>
                    <a:pt x="1379" y="0"/>
                  </a:moveTo>
                  <a:lnTo>
                    <a:pt x="2540" y="0"/>
                  </a:lnTo>
                  <a:lnTo>
                    <a:pt x="2758" y="315"/>
                  </a:lnTo>
                  <a:lnTo>
                    <a:pt x="1379" y="315"/>
                  </a:lnTo>
                  <a:lnTo>
                    <a:pt x="0" y="315"/>
                  </a:lnTo>
                  <a:lnTo>
                    <a:pt x="205" y="0"/>
                  </a:lnTo>
                  <a:lnTo>
                    <a:pt x="1379" y="0"/>
                  </a:lnTo>
                  <a:close/>
                </a:path>
              </a:pathLst>
            </a:custGeom>
            <a:solidFill>
              <a:schemeClr val="accent5"/>
            </a:solid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grpSp>
      <p:sp>
        <p:nvSpPr>
          <p:cNvPr id="19" name="Right Arrow 19"/>
          <p:cNvSpPr/>
          <p:nvPr/>
        </p:nvSpPr>
        <p:spPr>
          <a:xfrm flipH="1">
            <a:off x="3108325" y="3173730"/>
            <a:ext cx="1448435" cy="508635"/>
          </a:xfrm>
          <a:prstGeom prst="rightArrow">
            <a:avLst/>
          </a:prstGeom>
          <a:gradFill>
            <a:gsLst>
              <a:gs pos="0">
                <a:schemeClr val="bg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4205185" y="4858001"/>
            <a:ext cx="3262432"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开发：一体化创新创业</a:t>
            </a:r>
            <a:r>
              <a:rPr lang="zh-CN" altLang="en-US" sz="2000" b="1" dirty="0" smtClean="0">
                <a:solidFill>
                  <a:schemeClr val="bg1"/>
                </a:solidFill>
                <a:latin typeface="微软雅黑" panose="020B0503020204020204" pitchFamily="34" charset="-122"/>
                <a:ea typeface="微软雅黑" panose="020B0503020204020204" pitchFamily="34" charset="-122"/>
              </a:rPr>
              <a:t>载体</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554395" y="4181177"/>
            <a:ext cx="1210588" cy="400110"/>
          </a:xfrm>
          <a:prstGeom prst="rect">
            <a:avLst/>
          </a:prstGeom>
          <a:noFill/>
        </p:spPr>
        <p:txBody>
          <a:bodyPr wrap="non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产业招商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5863487" y="4172943"/>
            <a:ext cx="1210588" cy="400110"/>
          </a:xfrm>
          <a:prstGeom prst="rect">
            <a:avLst/>
          </a:prstGeom>
          <a:noFill/>
        </p:spPr>
        <p:txBody>
          <a:bodyPr wrap="non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客户服务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5201043" y="3555726"/>
            <a:ext cx="1210588" cy="400110"/>
          </a:xfrm>
          <a:prstGeom prst="rect">
            <a:avLst/>
          </a:prstGeom>
          <a:noFill/>
        </p:spPr>
        <p:txBody>
          <a:bodyPr wrap="non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产业服务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21534" y="1963274"/>
            <a:ext cx="1859868" cy="2631490"/>
          </a:xfrm>
          <a:prstGeom prst="rect">
            <a:avLst/>
          </a:prstGeom>
          <a:noFill/>
        </p:spPr>
        <p:txBody>
          <a:bodyPr wrap="none" rtlCol="0">
            <a:spAutoFit/>
          </a:bodyPr>
          <a:lstStyle/>
          <a:p>
            <a:pPr algn="r"/>
            <a:r>
              <a:rPr lang="zh-CN" altLang="en-US" sz="1500" b="1" dirty="0" smtClean="0">
                <a:solidFill>
                  <a:schemeClr val="accent2"/>
                </a:solidFill>
                <a:latin typeface="微软雅黑" panose="020B0503020204020204" pitchFamily="34" charset="-122"/>
                <a:ea typeface="微软雅黑" panose="020B0503020204020204" pitchFamily="34" charset="-122"/>
                <a:cs typeface="Roboto Black" panose="02000000000000000000" charset="0"/>
              </a:rPr>
              <a:t>产业研究</a:t>
            </a:r>
            <a:r>
              <a:rPr lang="en-US" altLang="zh-CN" sz="1500" b="1" dirty="0" smtClean="0">
                <a:solidFill>
                  <a:schemeClr val="accent2"/>
                </a:solidFill>
                <a:latin typeface="微软雅黑" panose="020B0503020204020204" pitchFamily="34" charset="-122"/>
                <a:ea typeface="微软雅黑" panose="020B0503020204020204" pitchFamily="34" charset="-122"/>
                <a:cs typeface="Roboto Black" panose="02000000000000000000" charset="0"/>
              </a:rPr>
              <a:t>+</a:t>
            </a:r>
            <a:r>
              <a:rPr lang="zh-CN" altLang="en-US" sz="1500" b="1" dirty="0" smtClean="0">
                <a:solidFill>
                  <a:schemeClr val="accent2"/>
                </a:solidFill>
                <a:latin typeface="微软雅黑" panose="020B0503020204020204" pitchFamily="34" charset="-122"/>
                <a:ea typeface="微软雅黑" panose="020B0503020204020204" pitchFamily="34" charset="-122"/>
                <a:cs typeface="Roboto Black" panose="02000000000000000000" charset="0"/>
              </a:rPr>
              <a:t>定位策划</a:t>
            </a:r>
            <a:endParaRPr lang="en-US" altLang="zh-CN" sz="1500" b="1" dirty="0">
              <a:solidFill>
                <a:schemeClr val="accent2"/>
              </a:solidFill>
              <a:latin typeface="微软雅黑" panose="020B0503020204020204" pitchFamily="34" charset="-122"/>
              <a:ea typeface="微软雅黑" panose="020B0503020204020204" pitchFamily="34" charset="-122"/>
              <a:cs typeface="Roboto Black" panose="02000000000000000000" charset="0"/>
            </a:endParaRPr>
          </a:p>
          <a:p>
            <a:pPr algn="r"/>
            <a:endParaRPr lang="en-US" altLang="zh-CN" sz="1500" b="1" dirty="0">
              <a:latin typeface="微软雅黑" panose="020B0503020204020204" pitchFamily="34" charset="-122"/>
              <a:ea typeface="微软雅黑" panose="020B0503020204020204" pitchFamily="34" charset="-122"/>
              <a:cs typeface="Roboto Black" panose="02000000000000000000" charset="0"/>
            </a:endParaRPr>
          </a:p>
          <a:p>
            <a:pPr algn="r"/>
            <a:endParaRPr lang="en-US" altLang="zh-CN" sz="1500" b="1" dirty="0">
              <a:latin typeface="微软雅黑" panose="020B0503020204020204" pitchFamily="34" charset="-122"/>
              <a:ea typeface="微软雅黑" panose="020B0503020204020204" pitchFamily="34" charset="-122"/>
              <a:cs typeface="Roboto Black" panose="02000000000000000000" charset="0"/>
            </a:endParaRPr>
          </a:p>
          <a:p>
            <a:r>
              <a:rPr lang="zh-CN" altLang="en-US" sz="1500" b="1" dirty="0">
                <a:solidFill>
                  <a:srgbClr val="FF0000"/>
                </a:solidFill>
                <a:latin typeface="微软雅黑" panose="020B0503020204020204" pitchFamily="34" charset="-122"/>
                <a:ea typeface="微软雅黑" panose="020B0503020204020204" pitchFamily="34" charset="-122"/>
                <a:cs typeface="Roboto Black" panose="02000000000000000000" charset="0"/>
              </a:rPr>
              <a:t>渠道</a:t>
            </a:r>
            <a:r>
              <a:rPr lang="zh-CN" altLang="en-US" sz="1500" b="1" dirty="0" smtClean="0">
                <a:solidFill>
                  <a:srgbClr val="FF0000"/>
                </a:solidFill>
                <a:latin typeface="微软雅黑" panose="020B0503020204020204" pitchFamily="34" charset="-122"/>
                <a:ea typeface="微软雅黑" panose="020B0503020204020204" pitchFamily="34" charset="-122"/>
                <a:cs typeface="Roboto Black" panose="02000000000000000000" charset="0"/>
              </a:rPr>
              <a:t>建设</a:t>
            </a:r>
            <a:endParaRPr lang="en-US" altLang="zh-CN" sz="1500" b="1" dirty="0" smtClean="0">
              <a:solidFill>
                <a:srgbClr val="FF0000"/>
              </a:solidFill>
              <a:latin typeface="微软雅黑" panose="020B0503020204020204" pitchFamily="34" charset="-122"/>
              <a:ea typeface="微软雅黑" panose="020B0503020204020204" pitchFamily="34" charset="-122"/>
              <a:cs typeface="Roboto Black" panose="02000000000000000000" charset="0"/>
            </a:endParaRPr>
          </a:p>
          <a:p>
            <a:pPr algn="r"/>
            <a:endParaRPr lang="en-US" altLang="zh-CN" sz="1500" b="1" dirty="0">
              <a:solidFill>
                <a:schemeClr val="accent2"/>
              </a:solidFill>
              <a:latin typeface="微软雅黑" panose="020B0503020204020204" pitchFamily="34" charset="-122"/>
              <a:ea typeface="微软雅黑" panose="020B0503020204020204" pitchFamily="34" charset="-122"/>
              <a:cs typeface="Roboto Black" panose="02000000000000000000" charset="0"/>
            </a:endParaRPr>
          </a:p>
          <a:p>
            <a:pPr algn="r"/>
            <a:endParaRPr lang="en-US" altLang="zh-CN" sz="1500" b="1" dirty="0">
              <a:latin typeface="微软雅黑" panose="020B0503020204020204" pitchFamily="34" charset="-122"/>
              <a:ea typeface="微软雅黑" panose="020B0503020204020204" pitchFamily="34" charset="-122"/>
              <a:cs typeface="Roboto Black" panose="02000000000000000000" charset="0"/>
            </a:endParaRPr>
          </a:p>
          <a:p>
            <a:pPr algn="r"/>
            <a:r>
              <a:rPr lang="zh-CN" altLang="en-US" sz="1500" b="1" dirty="0">
                <a:solidFill>
                  <a:srgbClr val="0070C0"/>
                </a:solidFill>
                <a:latin typeface="微软雅黑" panose="020B0503020204020204" pitchFamily="34" charset="-122"/>
                <a:ea typeface="微软雅黑" panose="020B0503020204020204" pitchFamily="34" charset="-122"/>
                <a:cs typeface="Roboto Black" panose="02000000000000000000" charset="0"/>
              </a:rPr>
              <a:t>政府</a:t>
            </a:r>
            <a:r>
              <a:rPr lang="en-US" altLang="zh-CN" sz="1500" b="1" dirty="0">
                <a:solidFill>
                  <a:srgbClr val="0070C0"/>
                </a:solidFill>
                <a:latin typeface="微软雅黑" panose="020B0503020204020204" pitchFamily="34" charset="-122"/>
                <a:ea typeface="微软雅黑" panose="020B0503020204020204" pitchFamily="34" charset="-122"/>
                <a:cs typeface="Roboto Black" panose="02000000000000000000" charset="0"/>
              </a:rPr>
              <a:t>(</a:t>
            </a:r>
            <a:r>
              <a:rPr lang="zh-CN" altLang="en-US" sz="1500" b="1" dirty="0">
                <a:solidFill>
                  <a:srgbClr val="0070C0"/>
                </a:solidFill>
                <a:latin typeface="微软雅黑" panose="020B0503020204020204" pitchFamily="34" charset="-122"/>
                <a:ea typeface="微软雅黑" panose="020B0503020204020204" pitchFamily="34" charset="-122"/>
                <a:cs typeface="Roboto Black" panose="02000000000000000000" charset="0"/>
              </a:rPr>
              <a:t>大项目</a:t>
            </a:r>
            <a:r>
              <a:rPr lang="en-US" altLang="zh-CN" sz="1500" b="1" dirty="0" smtClean="0">
                <a:solidFill>
                  <a:srgbClr val="0070C0"/>
                </a:solidFill>
                <a:latin typeface="微软雅黑" panose="020B0503020204020204" pitchFamily="34" charset="-122"/>
                <a:ea typeface="微软雅黑" panose="020B0503020204020204" pitchFamily="34" charset="-122"/>
                <a:cs typeface="Roboto Black" panose="02000000000000000000" charset="0"/>
              </a:rPr>
              <a:t>)</a:t>
            </a:r>
            <a:r>
              <a:rPr lang="zh-CN" altLang="en-US" sz="1500" b="1" dirty="0" smtClean="0">
                <a:solidFill>
                  <a:srgbClr val="0070C0"/>
                </a:solidFill>
                <a:latin typeface="微软雅黑" panose="020B0503020204020204" pitchFamily="34" charset="-122"/>
                <a:ea typeface="微软雅黑" panose="020B0503020204020204" pitchFamily="34" charset="-122"/>
                <a:cs typeface="Roboto Black" panose="02000000000000000000" charset="0"/>
              </a:rPr>
              <a:t>招商</a:t>
            </a:r>
            <a:endParaRPr lang="en-US" altLang="zh-CN" sz="1500" b="1" dirty="0" smtClean="0">
              <a:solidFill>
                <a:srgbClr val="0070C0"/>
              </a:solidFill>
              <a:latin typeface="微软雅黑" panose="020B0503020204020204" pitchFamily="34" charset="-122"/>
              <a:ea typeface="微软雅黑" panose="020B0503020204020204" pitchFamily="34" charset="-122"/>
              <a:cs typeface="Roboto Black" panose="02000000000000000000" charset="0"/>
            </a:endParaRPr>
          </a:p>
          <a:p>
            <a:pPr algn="r"/>
            <a:r>
              <a:rPr lang="zh-CN" altLang="en-US" sz="1500" b="1" dirty="0" smtClean="0">
                <a:solidFill>
                  <a:srgbClr val="0070C0"/>
                </a:solidFill>
                <a:latin typeface="微软雅黑" panose="020B0503020204020204" pitchFamily="34" charset="-122"/>
                <a:ea typeface="微软雅黑" panose="020B0503020204020204" pitchFamily="34" charset="-122"/>
                <a:cs typeface="Roboto Black" panose="02000000000000000000" charset="0"/>
              </a:rPr>
              <a:t>产业链招商</a:t>
            </a:r>
            <a:endParaRPr lang="en-US" altLang="zh-CN" sz="1500" b="1" dirty="0" smtClean="0">
              <a:solidFill>
                <a:srgbClr val="0070C0"/>
              </a:solidFill>
              <a:latin typeface="微软雅黑" panose="020B0503020204020204" pitchFamily="34" charset="-122"/>
              <a:ea typeface="微软雅黑" panose="020B0503020204020204" pitchFamily="34" charset="-122"/>
              <a:cs typeface="Roboto Black" panose="02000000000000000000" charset="0"/>
            </a:endParaRPr>
          </a:p>
          <a:p>
            <a:pPr algn="r"/>
            <a:r>
              <a:rPr lang="zh-CN" altLang="en-US" sz="1500" b="1" dirty="0" smtClean="0">
                <a:solidFill>
                  <a:srgbClr val="0070C0"/>
                </a:solidFill>
                <a:latin typeface="微软雅黑" panose="020B0503020204020204" pitchFamily="34" charset="-122"/>
                <a:ea typeface="微软雅黑" panose="020B0503020204020204" pitchFamily="34" charset="-122"/>
                <a:cs typeface="Roboto Black" panose="02000000000000000000" charset="0"/>
              </a:rPr>
              <a:t>平台</a:t>
            </a:r>
            <a:r>
              <a:rPr lang="zh-CN" altLang="en-US" sz="1500" b="1" dirty="0">
                <a:solidFill>
                  <a:srgbClr val="0070C0"/>
                </a:solidFill>
                <a:latin typeface="微软雅黑" panose="020B0503020204020204" pitchFamily="34" charset="-122"/>
                <a:ea typeface="微软雅黑" panose="020B0503020204020204" pitchFamily="34" charset="-122"/>
                <a:cs typeface="Roboto Black" panose="02000000000000000000" charset="0"/>
              </a:rPr>
              <a:t>招商</a:t>
            </a:r>
            <a:endParaRPr lang="en-US" altLang="zh-CN" sz="1500" b="1" dirty="0">
              <a:solidFill>
                <a:srgbClr val="0070C0"/>
              </a:solidFill>
              <a:latin typeface="微软雅黑" panose="020B0503020204020204" pitchFamily="34" charset="-122"/>
              <a:ea typeface="微软雅黑" panose="020B0503020204020204" pitchFamily="34" charset="-122"/>
              <a:cs typeface="Roboto Black" panose="02000000000000000000" charset="0"/>
            </a:endParaRPr>
          </a:p>
          <a:p>
            <a:pPr algn="r"/>
            <a:r>
              <a:rPr lang="zh-CN" altLang="en-US" sz="1500" b="1" dirty="0">
                <a:solidFill>
                  <a:srgbClr val="0070C0"/>
                </a:solidFill>
                <a:latin typeface="微软雅黑" panose="020B0503020204020204" pitchFamily="34" charset="-122"/>
                <a:ea typeface="微软雅黑" panose="020B0503020204020204" pitchFamily="34" charset="-122"/>
                <a:cs typeface="Roboto Black" panose="02000000000000000000" charset="0"/>
              </a:rPr>
              <a:t>服务招商</a:t>
            </a:r>
            <a:endParaRPr lang="en-US" altLang="zh-CN" sz="1500" b="1" dirty="0">
              <a:solidFill>
                <a:srgbClr val="0070C0"/>
              </a:solidFill>
              <a:latin typeface="微软雅黑" panose="020B0503020204020204" pitchFamily="34" charset="-122"/>
              <a:ea typeface="微软雅黑" panose="020B0503020204020204" pitchFamily="34" charset="-122"/>
              <a:cs typeface="Roboto Black" panose="02000000000000000000" charset="0"/>
            </a:endParaRPr>
          </a:p>
          <a:p>
            <a:pPr algn="r"/>
            <a:r>
              <a:rPr lang="zh-CN" altLang="en-US" sz="1500" b="1" dirty="0">
                <a:solidFill>
                  <a:srgbClr val="0070C0"/>
                </a:solidFill>
                <a:latin typeface="微软雅黑" panose="020B0503020204020204" pitchFamily="34" charset="-122"/>
                <a:ea typeface="微软雅黑" panose="020B0503020204020204" pitchFamily="34" charset="-122"/>
                <a:cs typeface="Roboto Black" panose="02000000000000000000" charset="0"/>
              </a:rPr>
              <a:t>以商招商</a:t>
            </a:r>
          </a:p>
        </p:txBody>
      </p:sp>
      <p:sp>
        <p:nvSpPr>
          <p:cNvPr id="25" name="文本框 24"/>
          <p:cNvSpPr txBox="1"/>
          <p:nvPr/>
        </p:nvSpPr>
        <p:spPr>
          <a:xfrm>
            <a:off x="1214618" y="4624589"/>
            <a:ext cx="1146468" cy="1015663"/>
          </a:xfrm>
          <a:prstGeom prst="rect">
            <a:avLst/>
          </a:prstGeom>
          <a:noFill/>
        </p:spPr>
        <p:txBody>
          <a:bodyPr wrap="none" rtlCol="0">
            <a:spAutoFit/>
          </a:bodyPr>
          <a:lstStyle/>
          <a:p>
            <a:pPr algn="r"/>
            <a:r>
              <a:rPr lang="zh-CN" altLang="en-US" sz="1500" b="1" dirty="0">
                <a:latin typeface="微软雅黑" panose="020B0503020204020204" pitchFamily="34" charset="-122"/>
                <a:ea typeface="微软雅黑" panose="020B0503020204020204" pitchFamily="34" charset="-122"/>
                <a:cs typeface="Roboto Black" panose="02000000000000000000" charset="0"/>
              </a:rPr>
              <a:t>专业化</a:t>
            </a:r>
            <a:r>
              <a:rPr lang="zh-CN" altLang="en-US" sz="1500" b="1" dirty="0" smtClean="0">
                <a:latin typeface="微软雅黑" panose="020B0503020204020204" pitchFamily="34" charset="-122"/>
                <a:ea typeface="微软雅黑" panose="020B0503020204020204" pitchFamily="34" charset="-122"/>
                <a:cs typeface="Roboto Black" panose="02000000000000000000" charset="0"/>
              </a:rPr>
              <a:t>园区</a:t>
            </a:r>
            <a:endParaRPr lang="en-US" altLang="zh-CN" sz="1500" b="1" dirty="0" smtClean="0">
              <a:latin typeface="微软雅黑" panose="020B0503020204020204" pitchFamily="34" charset="-122"/>
              <a:ea typeface="微软雅黑" panose="020B0503020204020204" pitchFamily="34" charset="-122"/>
              <a:cs typeface="Roboto Black" panose="02000000000000000000" charset="0"/>
            </a:endParaRPr>
          </a:p>
          <a:p>
            <a:pPr algn="r"/>
            <a:r>
              <a:rPr lang="zh-CN" altLang="en-US" sz="1500" b="1" dirty="0" smtClean="0">
                <a:latin typeface="微软雅黑" panose="020B0503020204020204" pitchFamily="34" charset="-122"/>
                <a:ea typeface="微软雅黑" panose="020B0503020204020204" pitchFamily="34" charset="-122"/>
                <a:cs typeface="Roboto Black" panose="02000000000000000000" charset="0"/>
              </a:rPr>
              <a:t>专业化平台</a:t>
            </a:r>
            <a:endParaRPr lang="en-US" altLang="zh-CN" sz="1500" b="1" dirty="0" smtClean="0">
              <a:latin typeface="微软雅黑" panose="020B0503020204020204" pitchFamily="34" charset="-122"/>
              <a:ea typeface="微软雅黑" panose="020B0503020204020204" pitchFamily="34" charset="-122"/>
              <a:cs typeface="Roboto Black" panose="02000000000000000000" charset="0"/>
            </a:endParaRPr>
          </a:p>
          <a:p>
            <a:pPr algn="r"/>
            <a:r>
              <a:rPr lang="zh-CN" altLang="en-US" sz="1500" b="1" dirty="0" smtClean="0">
                <a:latin typeface="微软雅黑" panose="020B0503020204020204" pitchFamily="34" charset="-122"/>
                <a:ea typeface="微软雅黑" panose="020B0503020204020204" pitchFamily="34" charset="-122"/>
                <a:cs typeface="Roboto Black" panose="02000000000000000000" charset="0"/>
              </a:rPr>
              <a:t>专业化团队</a:t>
            </a:r>
            <a:endParaRPr lang="en-US" altLang="zh-CN" sz="1500" b="1" dirty="0" smtClean="0">
              <a:latin typeface="微软雅黑" panose="020B0503020204020204" pitchFamily="34" charset="-122"/>
              <a:ea typeface="微软雅黑" panose="020B0503020204020204" pitchFamily="34" charset="-122"/>
              <a:cs typeface="Roboto Black" panose="02000000000000000000" charset="0"/>
            </a:endParaRPr>
          </a:p>
          <a:p>
            <a:pPr algn="r"/>
            <a:r>
              <a:rPr lang="zh-CN" altLang="en-US" sz="1500" b="1" dirty="0" smtClean="0">
                <a:latin typeface="微软雅黑" panose="020B0503020204020204" pitchFamily="34" charset="-122"/>
                <a:ea typeface="微软雅黑" panose="020B0503020204020204" pitchFamily="34" charset="-122"/>
                <a:cs typeface="Roboto Black" panose="02000000000000000000" charset="0"/>
              </a:rPr>
              <a:t>产业</a:t>
            </a:r>
            <a:r>
              <a:rPr lang="zh-CN" altLang="en-US" sz="1500" b="1" dirty="0">
                <a:latin typeface="微软雅黑" panose="020B0503020204020204" pitchFamily="34" charset="-122"/>
                <a:ea typeface="微软雅黑" panose="020B0503020204020204" pitchFamily="34" charset="-122"/>
                <a:cs typeface="Roboto Black" panose="02000000000000000000" charset="0"/>
              </a:rPr>
              <a:t>集聚</a:t>
            </a:r>
          </a:p>
        </p:txBody>
      </p:sp>
      <p:sp>
        <p:nvSpPr>
          <p:cNvPr id="26" name="文本框 25"/>
          <p:cNvSpPr txBox="1"/>
          <p:nvPr/>
        </p:nvSpPr>
        <p:spPr>
          <a:xfrm>
            <a:off x="5176229" y="2949559"/>
            <a:ext cx="1210588" cy="400110"/>
          </a:xfrm>
          <a:prstGeom prst="rect">
            <a:avLst/>
          </a:prstGeom>
          <a:noFill/>
        </p:spPr>
        <p:txBody>
          <a:bodyPr wrap="none" rtlCol="0">
            <a:spAutoFit/>
          </a:bodyPr>
          <a:lstStyle/>
          <a:p>
            <a:r>
              <a:rPr lang="zh-CN" altLang="en-US" sz="2000" b="1" dirty="0" smtClean="0">
                <a:latin typeface="微软雅黑" panose="020B0503020204020204" pitchFamily="34" charset="-122"/>
                <a:ea typeface="微软雅黑" panose="020B0503020204020204" pitchFamily="34" charset="-122"/>
              </a:rPr>
              <a:t>产业投资</a:t>
            </a:r>
            <a:endParaRPr lang="zh-CN" altLang="en-US" sz="2000" b="1"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1377358" y="2511078"/>
            <a:ext cx="1101090" cy="645160"/>
          </a:xfrm>
          <a:prstGeom prst="rect">
            <a:avLst/>
          </a:prstGeom>
          <a:noFill/>
        </p:spPr>
        <p:txBody>
          <a:bodyPr wrap="none" rtlCol="0">
            <a:spAutoFit/>
          </a:bodyPr>
          <a:lstStyle/>
          <a:p>
            <a:r>
              <a:rPr lang="zh-CN" altLang="en-US" sz="1200" b="1" dirty="0">
                <a:solidFill>
                  <a:srgbClr val="FF0000"/>
                </a:solidFill>
                <a:latin typeface="微软雅黑" panose="020B0503020204020204" pitchFamily="34" charset="-122"/>
                <a:ea typeface="微软雅黑" panose="020B0503020204020204" pitchFamily="34" charset="-122"/>
                <a:cs typeface="Roboto Black" panose="02000000000000000000" charset="0"/>
              </a:rPr>
              <a:t>政府</a:t>
            </a:r>
            <a:r>
              <a:rPr lang="en-US" altLang="zh-CN" sz="1200" b="1" dirty="0">
                <a:solidFill>
                  <a:srgbClr val="FF0000"/>
                </a:solidFill>
                <a:latin typeface="微软雅黑" panose="020B0503020204020204" pitchFamily="34" charset="-122"/>
                <a:ea typeface="微软雅黑" panose="020B0503020204020204" pitchFamily="34" charset="-122"/>
                <a:cs typeface="Roboto Black" panose="02000000000000000000" charset="0"/>
              </a:rPr>
              <a:t>+</a:t>
            </a:r>
            <a:r>
              <a:rPr lang="zh-CN" altLang="en-US" sz="1200" b="1" dirty="0" smtClean="0">
                <a:solidFill>
                  <a:srgbClr val="FF0000"/>
                </a:solidFill>
                <a:latin typeface="微软雅黑" panose="020B0503020204020204" pitchFamily="34" charset="-122"/>
                <a:ea typeface="微软雅黑" panose="020B0503020204020204" pitchFamily="34" charset="-122"/>
                <a:cs typeface="Roboto Black" panose="02000000000000000000" charset="0"/>
              </a:rPr>
              <a:t>高校</a:t>
            </a:r>
            <a:endParaRPr lang="en-US" altLang="zh-CN" sz="1200" b="1" dirty="0" smtClean="0">
              <a:solidFill>
                <a:srgbClr val="FF0000"/>
              </a:solidFill>
              <a:latin typeface="微软雅黑" panose="020B0503020204020204" pitchFamily="34" charset="-122"/>
              <a:ea typeface="微软雅黑" panose="020B0503020204020204" pitchFamily="34" charset="-122"/>
              <a:cs typeface="Roboto Black" panose="02000000000000000000" charset="0"/>
            </a:endParaRPr>
          </a:p>
          <a:p>
            <a:r>
              <a:rPr lang="zh-CN" altLang="en-US" sz="1200" b="1" dirty="0" smtClean="0">
                <a:solidFill>
                  <a:srgbClr val="FF0000"/>
                </a:solidFill>
                <a:latin typeface="微软雅黑" panose="020B0503020204020204" pitchFamily="34" charset="-122"/>
                <a:ea typeface="微软雅黑" panose="020B0503020204020204" pitchFamily="34" charset="-122"/>
                <a:cs typeface="Roboto Black" panose="02000000000000000000" charset="0"/>
              </a:rPr>
              <a:t>市场化产业</a:t>
            </a:r>
            <a:endParaRPr lang="en-US" altLang="zh-CN" sz="1200" b="1" dirty="0" smtClean="0">
              <a:solidFill>
                <a:srgbClr val="FF0000"/>
              </a:solidFill>
              <a:latin typeface="微软雅黑" panose="020B0503020204020204" pitchFamily="34" charset="-122"/>
              <a:ea typeface="微软雅黑" panose="020B0503020204020204" pitchFamily="34" charset="-122"/>
              <a:cs typeface="Roboto Black" panose="02000000000000000000" charset="0"/>
            </a:endParaRPr>
          </a:p>
          <a:p>
            <a:r>
              <a:rPr lang="zh-CN" altLang="en-US" sz="1200" b="1" dirty="0" smtClean="0">
                <a:solidFill>
                  <a:srgbClr val="FF0000"/>
                </a:solidFill>
                <a:latin typeface="微软雅黑" panose="020B0503020204020204" pitchFamily="34" charset="-122"/>
                <a:ea typeface="微软雅黑" panose="020B0503020204020204" pitchFamily="34" charset="-122"/>
                <a:cs typeface="Roboto Black" panose="02000000000000000000" charset="0"/>
              </a:rPr>
              <a:t>线</a:t>
            </a:r>
            <a:r>
              <a:rPr lang="zh-CN" altLang="en-US" sz="1200" b="1" dirty="0">
                <a:solidFill>
                  <a:srgbClr val="FF0000"/>
                </a:solidFill>
                <a:latin typeface="微软雅黑" panose="020B0503020204020204" pitchFamily="34" charset="-122"/>
                <a:ea typeface="微软雅黑" panose="020B0503020204020204" pitchFamily="34" charset="-122"/>
                <a:cs typeface="Roboto Black" panose="02000000000000000000" charset="0"/>
              </a:rPr>
              <a:t>上数据挖掘</a:t>
            </a:r>
            <a:endParaRPr lang="en-US" altLang="zh-CN" sz="1200" b="1" dirty="0">
              <a:solidFill>
                <a:srgbClr val="FF0000"/>
              </a:solidFill>
              <a:latin typeface="微软雅黑" panose="020B0503020204020204" pitchFamily="34" charset="-122"/>
              <a:ea typeface="微软雅黑" panose="020B0503020204020204" pitchFamily="34" charset="-122"/>
              <a:cs typeface="Roboto Black" panose="02000000000000000000" charset="0"/>
            </a:endParaRPr>
          </a:p>
        </p:txBody>
      </p:sp>
      <p:sp>
        <p:nvSpPr>
          <p:cNvPr id="28" name="Freeform 51"/>
          <p:cNvSpPr/>
          <p:nvPr/>
        </p:nvSpPr>
        <p:spPr bwMode="auto">
          <a:xfrm>
            <a:off x="10295072" y="3521572"/>
            <a:ext cx="101934" cy="102809"/>
          </a:xfrm>
          <a:custGeom>
            <a:avLst/>
            <a:gdLst>
              <a:gd name="T0" fmla="*/ 135 w 149"/>
              <a:gd name="T1" fmla="*/ 66 h 149"/>
              <a:gd name="T2" fmla="*/ 140 w 149"/>
              <a:gd name="T3" fmla="*/ 60 h 149"/>
              <a:gd name="T4" fmla="*/ 135 w 149"/>
              <a:gd name="T5" fmla="*/ 14 h 149"/>
              <a:gd name="T6" fmla="*/ 89 w 149"/>
              <a:gd name="T7" fmla="*/ 9 h 149"/>
              <a:gd name="T8" fmla="*/ 83 w 149"/>
              <a:gd name="T9" fmla="*/ 14 h 149"/>
              <a:gd name="T10" fmla="*/ 14 w 149"/>
              <a:gd name="T11" fmla="*/ 83 h 149"/>
              <a:gd name="T12" fmla="*/ 10 w 149"/>
              <a:gd name="T13" fmla="*/ 89 h 149"/>
              <a:gd name="T14" fmla="*/ 14 w 149"/>
              <a:gd name="T15" fmla="*/ 135 h 149"/>
              <a:gd name="T16" fmla="*/ 60 w 149"/>
              <a:gd name="T17" fmla="*/ 139 h 149"/>
              <a:gd name="T18" fmla="*/ 66 w 149"/>
              <a:gd name="T19" fmla="*/ 135 h 149"/>
              <a:gd name="T20" fmla="*/ 135 w 149"/>
              <a:gd name="T21" fmla="*/ 6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149">
                <a:moveTo>
                  <a:pt x="135" y="66"/>
                </a:moveTo>
                <a:cubicBezTo>
                  <a:pt x="137" y="64"/>
                  <a:pt x="138" y="62"/>
                  <a:pt x="140" y="60"/>
                </a:cubicBezTo>
                <a:cubicBezTo>
                  <a:pt x="149" y="46"/>
                  <a:pt x="147" y="27"/>
                  <a:pt x="135" y="14"/>
                </a:cubicBezTo>
                <a:cubicBezTo>
                  <a:pt x="122" y="2"/>
                  <a:pt x="103" y="0"/>
                  <a:pt x="89" y="9"/>
                </a:cubicBezTo>
                <a:cubicBezTo>
                  <a:pt x="87" y="11"/>
                  <a:pt x="85" y="12"/>
                  <a:pt x="83" y="14"/>
                </a:cubicBezTo>
                <a:cubicBezTo>
                  <a:pt x="14" y="83"/>
                  <a:pt x="14" y="83"/>
                  <a:pt x="14" y="83"/>
                </a:cubicBezTo>
                <a:cubicBezTo>
                  <a:pt x="12" y="85"/>
                  <a:pt x="11" y="87"/>
                  <a:pt x="10" y="89"/>
                </a:cubicBezTo>
                <a:cubicBezTo>
                  <a:pt x="0" y="103"/>
                  <a:pt x="1" y="122"/>
                  <a:pt x="14" y="135"/>
                </a:cubicBezTo>
                <a:cubicBezTo>
                  <a:pt x="26" y="148"/>
                  <a:pt x="46" y="149"/>
                  <a:pt x="60" y="139"/>
                </a:cubicBezTo>
                <a:cubicBezTo>
                  <a:pt x="62" y="138"/>
                  <a:pt x="64" y="137"/>
                  <a:pt x="66" y="135"/>
                </a:cubicBezTo>
                <a:lnTo>
                  <a:pt x="135" y="66"/>
                </a:lnTo>
                <a:close/>
              </a:path>
            </a:pathLst>
          </a:custGeom>
          <a:solidFill>
            <a:schemeClr val="accent5">
              <a:alpha val="5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9" name="Freeform 52"/>
          <p:cNvSpPr/>
          <p:nvPr/>
        </p:nvSpPr>
        <p:spPr bwMode="auto">
          <a:xfrm>
            <a:off x="10295072" y="3474323"/>
            <a:ext cx="101934" cy="103247"/>
          </a:xfrm>
          <a:custGeom>
            <a:avLst/>
            <a:gdLst>
              <a:gd name="T0" fmla="*/ 65 w 149"/>
              <a:gd name="T1" fmla="*/ 14 h 149"/>
              <a:gd name="T2" fmla="*/ 59 w 149"/>
              <a:gd name="T3" fmla="*/ 9 h 149"/>
              <a:gd name="T4" fmla="*/ 14 w 149"/>
              <a:gd name="T5" fmla="*/ 14 h 149"/>
              <a:gd name="T6" fmla="*/ 9 w 149"/>
              <a:gd name="T7" fmla="*/ 60 h 149"/>
              <a:gd name="T8" fmla="*/ 14 w 149"/>
              <a:gd name="T9" fmla="*/ 65 h 149"/>
              <a:gd name="T10" fmla="*/ 83 w 149"/>
              <a:gd name="T11" fmla="*/ 135 h 149"/>
              <a:gd name="T12" fmla="*/ 88 w 149"/>
              <a:gd name="T13" fmla="*/ 139 h 149"/>
              <a:gd name="T14" fmla="*/ 135 w 149"/>
              <a:gd name="T15" fmla="*/ 135 h 149"/>
              <a:gd name="T16" fmla="*/ 139 w 149"/>
              <a:gd name="T17" fmla="*/ 88 h 149"/>
              <a:gd name="T18" fmla="*/ 135 w 149"/>
              <a:gd name="T19" fmla="*/ 83 h 149"/>
              <a:gd name="T20" fmla="*/ 65 w 149"/>
              <a:gd name="T21" fmla="*/ 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149">
                <a:moveTo>
                  <a:pt x="65" y="14"/>
                </a:moveTo>
                <a:cubicBezTo>
                  <a:pt x="64" y="12"/>
                  <a:pt x="62" y="10"/>
                  <a:pt x="59" y="9"/>
                </a:cubicBezTo>
                <a:cubicBezTo>
                  <a:pt x="45" y="0"/>
                  <a:pt x="26" y="1"/>
                  <a:pt x="14" y="14"/>
                </a:cubicBezTo>
                <a:cubicBezTo>
                  <a:pt x="1" y="26"/>
                  <a:pt x="0" y="46"/>
                  <a:pt x="9" y="60"/>
                </a:cubicBezTo>
                <a:cubicBezTo>
                  <a:pt x="10" y="62"/>
                  <a:pt x="12" y="64"/>
                  <a:pt x="14" y="65"/>
                </a:cubicBezTo>
                <a:cubicBezTo>
                  <a:pt x="83" y="135"/>
                  <a:pt x="83" y="135"/>
                  <a:pt x="83" y="135"/>
                </a:cubicBezTo>
                <a:cubicBezTo>
                  <a:pt x="85" y="137"/>
                  <a:pt x="86" y="138"/>
                  <a:pt x="88" y="139"/>
                </a:cubicBezTo>
                <a:cubicBezTo>
                  <a:pt x="102" y="149"/>
                  <a:pt x="122" y="148"/>
                  <a:pt x="135" y="135"/>
                </a:cubicBezTo>
                <a:cubicBezTo>
                  <a:pt x="147" y="122"/>
                  <a:pt x="149" y="103"/>
                  <a:pt x="139" y="88"/>
                </a:cubicBezTo>
                <a:cubicBezTo>
                  <a:pt x="138" y="87"/>
                  <a:pt x="136" y="85"/>
                  <a:pt x="135" y="83"/>
                </a:cubicBezTo>
                <a:lnTo>
                  <a:pt x="65" y="14"/>
                </a:lnTo>
                <a:close/>
              </a:path>
            </a:pathLst>
          </a:custGeom>
          <a:solidFill>
            <a:schemeClr val="accent5">
              <a:alpha val="5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nvGrpSpPr>
          <p:cNvPr id="30" name="Group 54"/>
          <p:cNvGrpSpPr/>
          <p:nvPr/>
        </p:nvGrpSpPr>
        <p:grpSpPr>
          <a:xfrm>
            <a:off x="7117852" y="3560641"/>
            <a:ext cx="234221" cy="337234"/>
            <a:chOff x="828675" y="4084638"/>
            <a:chExt cx="685800" cy="987425"/>
          </a:xfrm>
          <a:solidFill>
            <a:schemeClr val="accent2"/>
          </a:solidFill>
        </p:grpSpPr>
        <p:sp>
          <p:nvSpPr>
            <p:cNvPr id="31" name="Freeform 68"/>
            <p:cNvSpPr>
              <a:spLocks noEditPoints="1"/>
            </p:cNvSpPr>
            <p:nvPr/>
          </p:nvSpPr>
          <p:spPr bwMode="auto">
            <a:xfrm>
              <a:off x="828675" y="4084638"/>
              <a:ext cx="685800" cy="714375"/>
            </a:xfrm>
            <a:custGeom>
              <a:avLst/>
              <a:gdLst>
                <a:gd name="T0" fmla="*/ 140 w 180"/>
                <a:gd name="T1" fmla="*/ 188 h 188"/>
                <a:gd name="T2" fmla="*/ 40 w 180"/>
                <a:gd name="T3" fmla="*/ 188 h 188"/>
                <a:gd name="T4" fmla="*/ 40 w 180"/>
                <a:gd name="T5" fmla="*/ 165 h 188"/>
                <a:gd name="T6" fmla="*/ 0 w 180"/>
                <a:gd name="T7" fmla="*/ 90 h 188"/>
                <a:gd name="T8" fmla="*/ 90 w 180"/>
                <a:gd name="T9" fmla="*/ 0 h 188"/>
                <a:gd name="T10" fmla="*/ 180 w 180"/>
                <a:gd name="T11" fmla="*/ 90 h 188"/>
                <a:gd name="T12" fmla="*/ 140 w 180"/>
                <a:gd name="T13" fmla="*/ 165 h 188"/>
                <a:gd name="T14" fmla="*/ 140 w 180"/>
                <a:gd name="T15" fmla="*/ 188 h 188"/>
                <a:gd name="T16" fmla="*/ 52 w 180"/>
                <a:gd name="T17" fmla="*/ 176 h 188"/>
                <a:gd name="T18" fmla="*/ 128 w 180"/>
                <a:gd name="T19" fmla="*/ 176 h 188"/>
                <a:gd name="T20" fmla="*/ 128 w 180"/>
                <a:gd name="T21" fmla="*/ 158 h 188"/>
                <a:gd name="T22" fmla="*/ 131 w 180"/>
                <a:gd name="T23" fmla="*/ 156 h 188"/>
                <a:gd name="T24" fmla="*/ 168 w 180"/>
                <a:gd name="T25" fmla="*/ 90 h 188"/>
                <a:gd name="T26" fmla="*/ 90 w 180"/>
                <a:gd name="T27" fmla="*/ 12 h 188"/>
                <a:gd name="T28" fmla="*/ 12 w 180"/>
                <a:gd name="T29" fmla="*/ 90 h 188"/>
                <a:gd name="T30" fmla="*/ 49 w 180"/>
                <a:gd name="T31" fmla="*/ 157 h 188"/>
                <a:gd name="T32" fmla="*/ 52 w 180"/>
                <a:gd name="T33" fmla="*/ 159 h 188"/>
                <a:gd name="T34" fmla="*/ 52 w 180"/>
                <a:gd name="T35" fmla="*/ 17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0" h="188">
                  <a:moveTo>
                    <a:pt x="140" y="188"/>
                  </a:moveTo>
                  <a:cubicBezTo>
                    <a:pt x="40" y="188"/>
                    <a:pt x="40" y="188"/>
                    <a:pt x="40" y="188"/>
                  </a:cubicBezTo>
                  <a:cubicBezTo>
                    <a:pt x="40" y="165"/>
                    <a:pt x="40" y="165"/>
                    <a:pt x="40" y="165"/>
                  </a:cubicBezTo>
                  <a:cubicBezTo>
                    <a:pt x="15" y="149"/>
                    <a:pt x="0" y="120"/>
                    <a:pt x="0" y="90"/>
                  </a:cubicBezTo>
                  <a:cubicBezTo>
                    <a:pt x="0" y="40"/>
                    <a:pt x="40" y="0"/>
                    <a:pt x="90" y="0"/>
                  </a:cubicBezTo>
                  <a:cubicBezTo>
                    <a:pt x="140" y="0"/>
                    <a:pt x="180" y="40"/>
                    <a:pt x="180" y="90"/>
                  </a:cubicBezTo>
                  <a:cubicBezTo>
                    <a:pt x="180" y="120"/>
                    <a:pt x="165" y="148"/>
                    <a:pt x="140" y="165"/>
                  </a:cubicBezTo>
                  <a:lnTo>
                    <a:pt x="140" y="188"/>
                  </a:lnTo>
                  <a:close/>
                  <a:moveTo>
                    <a:pt x="52" y="176"/>
                  </a:moveTo>
                  <a:cubicBezTo>
                    <a:pt x="128" y="176"/>
                    <a:pt x="128" y="176"/>
                    <a:pt x="128" y="176"/>
                  </a:cubicBezTo>
                  <a:cubicBezTo>
                    <a:pt x="128" y="158"/>
                    <a:pt x="128" y="158"/>
                    <a:pt x="128" y="158"/>
                  </a:cubicBezTo>
                  <a:cubicBezTo>
                    <a:pt x="131" y="156"/>
                    <a:pt x="131" y="156"/>
                    <a:pt x="131" y="156"/>
                  </a:cubicBezTo>
                  <a:cubicBezTo>
                    <a:pt x="154" y="142"/>
                    <a:pt x="168" y="117"/>
                    <a:pt x="168" y="90"/>
                  </a:cubicBezTo>
                  <a:cubicBezTo>
                    <a:pt x="168" y="47"/>
                    <a:pt x="133" y="12"/>
                    <a:pt x="90" y="12"/>
                  </a:cubicBezTo>
                  <a:cubicBezTo>
                    <a:pt x="47" y="12"/>
                    <a:pt x="12" y="47"/>
                    <a:pt x="12" y="90"/>
                  </a:cubicBezTo>
                  <a:cubicBezTo>
                    <a:pt x="12" y="117"/>
                    <a:pt x="26" y="143"/>
                    <a:pt x="49" y="157"/>
                  </a:cubicBezTo>
                  <a:cubicBezTo>
                    <a:pt x="52" y="159"/>
                    <a:pt x="52" y="159"/>
                    <a:pt x="52" y="159"/>
                  </a:cubicBezTo>
                  <a:lnTo>
                    <a:pt x="52" y="1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2" name="Freeform 69"/>
            <p:cNvSpPr/>
            <p:nvPr/>
          </p:nvSpPr>
          <p:spPr bwMode="auto">
            <a:xfrm>
              <a:off x="1042988" y="4467226"/>
              <a:ext cx="90488" cy="312738"/>
            </a:xfrm>
            <a:custGeom>
              <a:avLst/>
              <a:gdLst>
                <a:gd name="T0" fmla="*/ 29 w 57"/>
                <a:gd name="T1" fmla="*/ 197 h 197"/>
                <a:gd name="T2" fmla="*/ 0 w 57"/>
                <a:gd name="T3" fmla="*/ 5 h 197"/>
                <a:gd name="T4" fmla="*/ 29 w 57"/>
                <a:gd name="T5" fmla="*/ 0 h 197"/>
                <a:gd name="T6" fmla="*/ 57 w 57"/>
                <a:gd name="T7" fmla="*/ 192 h 197"/>
                <a:gd name="T8" fmla="*/ 29 w 57"/>
                <a:gd name="T9" fmla="*/ 197 h 197"/>
              </a:gdLst>
              <a:ahLst/>
              <a:cxnLst>
                <a:cxn ang="0">
                  <a:pos x="T0" y="T1"/>
                </a:cxn>
                <a:cxn ang="0">
                  <a:pos x="T2" y="T3"/>
                </a:cxn>
                <a:cxn ang="0">
                  <a:pos x="T4" y="T5"/>
                </a:cxn>
                <a:cxn ang="0">
                  <a:pos x="T6" y="T7"/>
                </a:cxn>
                <a:cxn ang="0">
                  <a:pos x="T8" y="T9"/>
                </a:cxn>
              </a:cxnLst>
              <a:rect l="0" t="0" r="r" b="b"/>
              <a:pathLst>
                <a:path w="57" h="197">
                  <a:moveTo>
                    <a:pt x="29" y="197"/>
                  </a:moveTo>
                  <a:lnTo>
                    <a:pt x="0" y="5"/>
                  </a:lnTo>
                  <a:lnTo>
                    <a:pt x="29" y="0"/>
                  </a:lnTo>
                  <a:lnTo>
                    <a:pt x="57" y="192"/>
                  </a:lnTo>
                  <a:lnTo>
                    <a:pt x="29"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3" name="Freeform 70"/>
            <p:cNvSpPr/>
            <p:nvPr/>
          </p:nvSpPr>
          <p:spPr bwMode="auto">
            <a:xfrm>
              <a:off x="1209675" y="4467226"/>
              <a:ext cx="92075" cy="312738"/>
            </a:xfrm>
            <a:custGeom>
              <a:avLst/>
              <a:gdLst>
                <a:gd name="T0" fmla="*/ 29 w 58"/>
                <a:gd name="T1" fmla="*/ 197 h 197"/>
                <a:gd name="T2" fmla="*/ 0 w 58"/>
                <a:gd name="T3" fmla="*/ 192 h 197"/>
                <a:gd name="T4" fmla="*/ 29 w 58"/>
                <a:gd name="T5" fmla="*/ 0 h 197"/>
                <a:gd name="T6" fmla="*/ 58 w 58"/>
                <a:gd name="T7" fmla="*/ 5 h 197"/>
                <a:gd name="T8" fmla="*/ 29 w 58"/>
                <a:gd name="T9" fmla="*/ 197 h 197"/>
              </a:gdLst>
              <a:ahLst/>
              <a:cxnLst>
                <a:cxn ang="0">
                  <a:pos x="T0" y="T1"/>
                </a:cxn>
                <a:cxn ang="0">
                  <a:pos x="T2" y="T3"/>
                </a:cxn>
                <a:cxn ang="0">
                  <a:pos x="T4" y="T5"/>
                </a:cxn>
                <a:cxn ang="0">
                  <a:pos x="T6" y="T7"/>
                </a:cxn>
                <a:cxn ang="0">
                  <a:pos x="T8" y="T9"/>
                </a:cxn>
              </a:cxnLst>
              <a:rect l="0" t="0" r="r" b="b"/>
              <a:pathLst>
                <a:path w="58" h="197">
                  <a:moveTo>
                    <a:pt x="29" y="197"/>
                  </a:moveTo>
                  <a:lnTo>
                    <a:pt x="0" y="192"/>
                  </a:lnTo>
                  <a:lnTo>
                    <a:pt x="29" y="0"/>
                  </a:lnTo>
                  <a:lnTo>
                    <a:pt x="58" y="5"/>
                  </a:lnTo>
                  <a:lnTo>
                    <a:pt x="29"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4" name="Freeform 71"/>
            <p:cNvSpPr/>
            <p:nvPr/>
          </p:nvSpPr>
          <p:spPr bwMode="auto">
            <a:xfrm>
              <a:off x="1050925" y="4456113"/>
              <a:ext cx="242888" cy="106363"/>
            </a:xfrm>
            <a:custGeom>
              <a:avLst/>
              <a:gdLst>
                <a:gd name="T0" fmla="*/ 103 w 153"/>
                <a:gd name="T1" fmla="*/ 67 h 67"/>
                <a:gd name="T2" fmla="*/ 76 w 153"/>
                <a:gd name="T3" fmla="*/ 39 h 67"/>
                <a:gd name="T4" fmla="*/ 50 w 153"/>
                <a:gd name="T5" fmla="*/ 67 h 67"/>
                <a:gd name="T6" fmla="*/ 0 w 153"/>
                <a:gd name="T7" fmla="*/ 31 h 67"/>
                <a:gd name="T8" fmla="*/ 19 w 153"/>
                <a:gd name="T9" fmla="*/ 7 h 67"/>
                <a:gd name="T10" fmla="*/ 45 w 153"/>
                <a:gd name="T11" fmla="*/ 29 h 67"/>
                <a:gd name="T12" fmla="*/ 76 w 153"/>
                <a:gd name="T13" fmla="*/ 0 h 67"/>
                <a:gd name="T14" fmla="*/ 108 w 153"/>
                <a:gd name="T15" fmla="*/ 29 h 67"/>
                <a:gd name="T16" fmla="*/ 134 w 153"/>
                <a:gd name="T17" fmla="*/ 7 h 67"/>
                <a:gd name="T18" fmla="*/ 153 w 153"/>
                <a:gd name="T19" fmla="*/ 31 h 67"/>
                <a:gd name="T20" fmla="*/ 103 w 153"/>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67">
                  <a:moveTo>
                    <a:pt x="103" y="67"/>
                  </a:moveTo>
                  <a:lnTo>
                    <a:pt x="76" y="39"/>
                  </a:lnTo>
                  <a:lnTo>
                    <a:pt x="50" y="67"/>
                  </a:lnTo>
                  <a:lnTo>
                    <a:pt x="0" y="31"/>
                  </a:lnTo>
                  <a:lnTo>
                    <a:pt x="19" y="7"/>
                  </a:lnTo>
                  <a:lnTo>
                    <a:pt x="45" y="29"/>
                  </a:lnTo>
                  <a:lnTo>
                    <a:pt x="76" y="0"/>
                  </a:lnTo>
                  <a:lnTo>
                    <a:pt x="108" y="29"/>
                  </a:lnTo>
                  <a:lnTo>
                    <a:pt x="134" y="7"/>
                  </a:lnTo>
                  <a:lnTo>
                    <a:pt x="153" y="31"/>
                  </a:lnTo>
                  <a:lnTo>
                    <a:pt x="10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5" name="Freeform 72"/>
            <p:cNvSpPr>
              <a:spLocks noEditPoints="1"/>
            </p:cNvSpPr>
            <p:nvPr/>
          </p:nvSpPr>
          <p:spPr bwMode="auto">
            <a:xfrm>
              <a:off x="981075" y="4752976"/>
              <a:ext cx="381000" cy="136525"/>
            </a:xfrm>
            <a:custGeom>
              <a:avLst/>
              <a:gdLst>
                <a:gd name="T0" fmla="*/ 240 w 240"/>
                <a:gd name="T1" fmla="*/ 86 h 86"/>
                <a:gd name="T2" fmla="*/ 0 w 240"/>
                <a:gd name="T3" fmla="*/ 86 h 86"/>
                <a:gd name="T4" fmla="*/ 0 w 240"/>
                <a:gd name="T5" fmla="*/ 0 h 86"/>
                <a:gd name="T6" fmla="*/ 240 w 240"/>
                <a:gd name="T7" fmla="*/ 0 h 86"/>
                <a:gd name="T8" fmla="*/ 240 w 240"/>
                <a:gd name="T9" fmla="*/ 86 h 86"/>
                <a:gd name="T10" fmla="*/ 29 w 240"/>
                <a:gd name="T11" fmla="*/ 57 h 86"/>
                <a:gd name="T12" fmla="*/ 212 w 240"/>
                <a:gd name="T13" fmla="*/ 57 h 86"/>
                <a:gd name="T14" fmla="*/ 212 w 240"/>
                <a:gd name="T15" fmla="*/ 29 h 86"/>
                <a:gd name="T16" fmla="*/ 29 w 240"/>
                <a:gd name="T17" fmla="*/ 29 h 86"/>
                <a:gd name="T18" fmla="*/ 29 w 240"/>
                <a:gd name="T19"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6">
                  <a:moveTo>
                    <a:pt x="240" y="86"/>
                  </a:moveTo>
                  <a:lnTo>
                    <a:pt x="0" y="86"/>
                  </a:lnTo>
                  <a:lnTo>
                    <a:pt x="0" y="0"/>
                  </a:lnTo>
                  <a:lnTo>
                    <a:pt x="240" y="0"/>
                  </a:lnTo>
                  <a:lnTo>
                    <a:pt x="240" y="86"/>
                  </a:lnTo>
                  <a:close/>
                  <a:moveTo>
                    <a:pt x="29" y="57"/>
                  </a:moveTo>
                  <a:lnTo>
                    <a:pt x="212" y="57"/>
                  </a:lnTo>
                  <a:lnTo>
                    <a:pt x="212" y="29"/>
                  </a:lnTo>
                  <a:lnTo>
                    <a:pt x="29" y="29"/>
                  </a:lnTo>
                  <a:lnTo>
                    <a:pt x="29"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6" name="Freeform 73"/>
            <p:cNvSpPr>
              <a:spLocks noEditPoints="1"/>
            </p:cNvSpPr>
            <p:nvPr/>
          </p:nvSpPr>
          <p:spPr bwMode="auto">
            <a:xfrm>
              <a:off x="1012825" y="4843463"/>
              <a:ext cx="319088" cy="136525"/>
            </a:xfrm>
            <a:custGeom>
              <a:avLst/>
              <a:gdLst>
                <a:gd name="T0" fmla="*/ 201 w 201"/>
                <a:gd name="T1" fmla="*/ 86 h 86"/>
                <a:gd name="T2" fmla="*/ 0 w 201"/>
                <a:gd name="T3" fmla="*/ 86 h 86"/>
                <a:gd name="T4" fmla="*/ 0 w 201"/>
                <a:gd name="T5" fmla="*/ 0 h 86"/>
                <a:gd name="T6" fmla="*/ 201 w 201"/>
                <a:gd name="T7" fmla="*/ 0 h 86"/>
                <a:gd name="T8" fmla="*/ 201 w 201"/>
                <a:gd name="T9" fmla="*/ 86 h 86"/>
                <a:gd name="T10" fmla="*/ 28 w 201"/>
                <a:gd name="T11" fmla="*/ 58 h 86"/>
                <a:gd name="T12" fmla="*/ 172 w 201"/>
                <a:gd name="T13" fmla="*/ 58 h 86"/>
                <a:gd name="T14" fmla="*/ 172 w 201"/>
                <a:gd name="T15" fmla="*/ 29 h 86"/>
                <a:gd name="T16" fmla="*/ 28 w 201"/>
                <a:gd name="T17" fmla="*/ 29 h 86"/>
                <a:gd name="T18" fmla="*/ 28 w 201"/>
                <a:gd name="T19"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86">
                  <a:moveTo>
                    <a:pt x="201" y="86"/>
                  </a:moveTo>
                  <a:lnTo>
                    <a:pt x="0" y="86"/>
                  </a:lnTo>
                  <a:lnTo>
                    <a:pt x="0" y="0"/>
                  </a:lnTo>
                  <a:lnTo>
                    <a:pt x="201" y="0"/>
                  </a:lnTo>
                  <a:lnTo>
                    <a:pt x="201" y="86"/>
                  </a:lnTo>
                  <a:close/>
                  <a:moveTo>
                    <a:pt x="28" y="58"/>
                  </a:moveTo>
                  <a:lnTo>
                    <a:pt x="172" y="58"/>
                  </a:lnTo>
                  <a:lnTo>
                    <a:pt x="172" y="29"/>
                  </a:lnTo>
                  <a:lnTo>
                    <a:pt x="28" y="29"/>
                  </a:lnTo>
                  <a:lnTo>
                    <a:pt x="28"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7" name="Freeform 74"/>
            <p:cNvSpPr>
              <a:spLocks noEditPoints="1"/>
            </p:cNvSpPr>
            <p:nvPr/>
          </p:nvSpPr>
          <p:spPr bwMode="auto">
            <a:xfrm>
              <a:off x="1042988" y="4935538"/>
              <a:ext cx="258763" cy="136525"/>
            </a:xfrm>
            <a:custGeom>
              <a:avLst/>
              <a:gdLst>
                <a:gd name="T0" fmla="*/ 163 w 163"/>
                <a:gd name="T1" fmla="*/ 86 h 86"/>
                <a:gd name="T2" fmla="*/ 0 w 163"/>
                <a:gd name="T3" fmla="*/ 86 h 86"/>
                <a:gd name="T4" fmla="*/ 0 w 163"/>
                <a:gd name="T5" fmla="*/ 0 h 86"/>
                <a:gd name="T6" fmla="*/ 163 w 163"/>
                <a:gd name="T7" fmla="*/ 0 h 86"/>
                <a:gd name="T8" fmla="*/ 163 w 163"/>
                <a:gd name="T9" fmla="*/ 86 h 86"/>
                <a:gd name="T10" fmla="*/ 29 w 163"/>
                <a:gd name="T11" fmla="*/ 57 h 86"/>
                <a:gd name="T12" fmla="*/ 134 w 163"/>
                <a:gd name="T13" fmla="*/ 57 h 86"/>
                <a:gd name="T14" fmla="*/ 134 w 163"/>
                <a:gd name="T15" fmla="*/ 28 h 86"/>
                <a:gd name="T16" fmla="*/ 29 w 163"/>
                <a:gd name="T17" fmla="*/ 28 h 86"/>
                <a:gd name="T18" fmla="*/ 29 w 163"/>
                <a:gd name="T19"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86">
                  <a:moveTo>
                    <a:pt x="163" y="86"/>
                  </a:moveTo>
                  <a:lnTo>
                    <a:pt x="0" y="86"/>
                  </a:lnTo>
                  <a:lnTo>
                    <a:pt x="0" y="0"/>
                  </a:lnTo>
                  <a:lnTo>
                    <a:pt x="163" y="0"/>
                  </a:lnTo>
                  <a:lnTo>
                    <a:pt x="163" y="86"/>
                  </a:lnTo>
                  <a:close/>
                  <a:moveTo>
                    <a:pt x="29" y="57"/>
                  </a:moveTo>
                  <a:lnTo>
                    <a:pt x="134" y="57"/>
                  </a:lnTo>
                  <a:lnTo>
                    <a:pt x="134" y="28"/>
                  </a:lnTo>
                  <a:lnTo>
                    <a:pt x="29" y="28"/>
                  </a:lnTo>
                  <a:lnTo>
                    <a:pt x="29"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nvGrpSpPr>
          <p:cNvPr id="38" name="Group 73"/>
          <p:cNvGrpSpPr/>
          <p:nvPr/>
        </p:nvGrpSpPr>
        <p:grpSpPr>
          <a:xfrm>
            <a:off x="7969191" y="4837741"/>
            <a:ext cx="364138" cy="364136"/>
            <a:chOff x="7524750" y="4162426"/>
            <a:chExt cx="420688" cy="420687"/>
          </a:xfrm>
          <a:solidFill>
            <a:schemeClr val="accent1"/>
          </a:solidFill>
        </p:grpSpPr>
        <p:sp>
          <p:nvSpPr>
            <p:cNvPr id="39" name="Freeform 93"/>
            <p:cNvSpPr>
              <a:spLocks noEditPoints="1"/>
            </p:cNvSpPr>
            <p:nvPr/>
          </p:nvSpPr>
          <p:spPr bwMode="auto">
            <a:xfrm>
              <a:off x="7524750" y="4162426"/>
              <a:ext cx="420688" cy="420687"/>
            </a:xfrm>
            <a:custGeom>
              <a:avLst/>
              <a:gdLst>
                <a:gd name="T0" fmla="*/ 102 w 265"/>
                <a:gd name="T1" fmla="*/ 265 h 265"/>
                <a:gd name="T2" fmla="*/ 86 w 265"/>
                <a:gd name="T3" fmla="*/ 221 h 265"/>
                <a:gd name="T4" fmla="*/ 18 w 265"/>
                <a:gd name="T5" fmla="*/ 206 h 265"/>
                <a:gd name="T6" fmla="*/ 39 w 265"/>
                <a:gd name="T7" fmla="*/ 163 h 265"/>
                <a:gd name="T8" fmla="*/ 0 w 265"/>
                <a:gd name="T9" fmla="*/ 102 h 265"/>
                <a:gd name="T10" fmla="*/ 44 w 265"/>
                <a:gd name="T11" fmla="*/ 86 h 265"/>
                <a:gd name="T12" fmla="*/ 59 w 265"/>
                <a:gd name="T13" fmla="*/ 18 h 265"/>
                <a:gd name="T14" fmla="*/ 102 w 265"/>
                <a:gd name="T15" fmla="*/ 39 h 265"/>
                <a:gd name="T16" fmla="*/ 163 w 265"/>
                <a:gd name="T17" fmla="*/ 0 h 265"/>
                <a:gd name="T18" fmla="*/ 179 w 265"/>
                <a:gd name="T19" fmla="*/ 44 h 265"/>
                <a:gd name="T20" fmla="*/ 247 w 265"/>
                <a:gd name="T21" fmla="*/ 59 h 265"/>
                <a:gd name="T22" fmla="*/ 226 w 265"/>
                <a:gd name="T23" fmla="*/ 102 h 265"/>
                <a:gd name="T24" fmla="*/ 265 w 265"/>
                <a:gd name="T25" fmla="*/ 163 h 265"/>
                <a:gd name="T26" fmla="*/ 221 w 265"/>
                <a:gd name="T27" fmla="*/ 179 h 265"/>
                <a:gd name="T28" fmla="*/ 206 w 265"/>
                <a:gd name="T29" fmla="*/ 247 h 265"/>
                <a:gd name="T30" fmla="*/ 163 w 265"/>
                <a:gd name="T31" fmla="*/ 226 h 265"/>
                <a:gd name="T32" fmla="*/ 114 w 265"/>
                <a:gd name="T33" fmla="*/ 253 h 265"/>
                <a:gd name="T34" fmla="*/ 151 w 265"/>
                <a:gd name="T35" fmla="*/ 218 h 265"/>
                <a:gd name="T36" fmla="*/ 206 w 265"/>
                <a:gd name="T37" fmla="*/ 230 h 265"/>
                <a:gd name="T38" fmla="*/ 207 w 265"/>
                <a:gd name="T39" fmla="*/ 183 h 265"/>
                <a:gd name="T40" fmla="*/ 253 w 265"/>
                <a:gd name="T41" fmla="*/ 151 h 265"/>
                <a:gd name="T42" fmla="*/ 218 w 265"/>
                <a:gd name="T43" fmla="*/ 114 h 265"/>
                <a:gd name="T44" fmla="*/ 230 w 265"/>
                <a:gd name="T45" fmla="*/ 59 h 265"/>
                <a:gd name="T46" fmla="*/ 183 w 265"/>
                <a:gd name="T47" fmla="*/ 58 h 265"/>
                <a:gd name="T48" fmla="*/ 151 w 265"/>
                <a:gd name="T49" fmla="*/ 12 h 265"/>
                <a:gd name="T50" fmla="*/ 114 w 265"/>
                <a:gd name="T51" fmla="*/ 47 h 265"/>
                <a:gd name="T52" fmla="*/ 59 w 265"/>
                <a:gd name="T53" fmla="*/ 35 h 265"/>
                <a:gd name="T54" fmla="*/ 58 w 265"/>
                <a:gd name="T55" fmla="*/ 82 h 265"/>
                <a:gd name="T56" fmla="*/ 12 w 265"/>
                <a:gd name="T57" fmla="*/ 114 h 265"/>
                <a:gd name="T58" fmla="*/ 47 w 265"/>
                <a:gd name="T59" fmla="*/ 151 h 265"/>
                <a:gd name="T60" fmla="*/ 35 w 265"/>
                <a:gd name="T61" fmla="*/ 206 h 265"/>
                <a:gd name="T62" fmla="*/ 82 w 265"/>
                <a:gd name="T63" fmla="*/ 207 h 265"/>
                <a:gd name="T64" fmla="*/ 114 w 265"/>
                <a:gd name="T65" fmla="*/ 25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5" h="265">
                  <a:moveTo>
                    <a:pt x="163" y="265"/>
                  </a:moveTo>
                  <a:lnTo>
                    <a:pt x="102" y="265"/>
                  </a:lnTo>
                  <a:lnTo>
                    <a:pt x="102" y="226"/>
                  </a:lnTo>
                  <a:lnTo>
                    <a:pt x="86" y="221"/>
                  </a:lnTo>
                  <a:lnTo>
                    <a:pt x="59" y="247"/>
                  </a:lnTo>
                  <a:lnTo>
                    <a:pt x="18" y="206"/>
                  </a:lnTo>
                  <a:lnTo>
                    <a:pt x="44" y="179"/>
                  </a:lnTo>
                  <a:lnTo>
                    <a:pt x="39" y="163"/>
                  </a:lnTo>
                  <a:lnTo>
                    <a:pt x="0" y="163"/>
                  </a:lnTo>
                  <a:lnTo>
                    <a:pt x="0" y="102"/>
                  </a:lnTo>
                  <a:lnTo>
                    <a:pt x="39" y="102"/>
                  </a:lnTo>
                  <a:lnTo>
                    <a:pt x="44" y="86"/>
                  </a:lnTo>
                  <a:lnTo>
                    <a:pt x="18" y="59"/>
                  </a:lnTo>
                  <a:lnTo>
                    <a:pt x="59" y="18"/>
                  </a:lnTo>
                  <a:lnTo>
                    <a:pt x="86" y="44"/>
                  </a:lnTo>
                  <a:lnTo>
                    <a:pt x="102" y="39"/>
                  </a:lnTo>
                  <a:lnTo>
                    <a:pt x="102" y="0"/>
                  </a:lnTo>
                  <a:lnTo>
                    <a:pt x="163" y="0"/>
                  </a:lnTo>
                  <a:lnTo>
                    <a:pt x="163" y="39"/>
                  </a:lnTo>
                  <a:lnTo>
                    <a:pt x="179" y="44"/>
                  </a:lnTo>
                  <a:lnTo>
                    <a:pt x="206" y="18"/>
                  </a:lnTo>
                  <a:lnTo>
                    <a:pt x="247" y="59"/>
                  </a:lnTo>
                  <a:lnTo>
                    <a:pt x="221" y="86"/>
                  </a:lnTo>
                  <a:lnTo>
                    <a:pt x="226" y="102"/>
                  </a:lnTo>
                  <a:lnTo>
                    <a:pt x="265" y="102"/>
                  </a:lnTo>
                  <a:lnTo>
                    <a:pt x="265" y="163"/>
                  </a:lnTo>
                  <a:lnTo>
                    <a:pt x="226" y="163"/>
                  </a:lnTo>
                  <a:lnTo>
                    <a:pt x="221" y="179"/>
                  </a:lnTo>
                  <a:lnTo>
                    <a:pt x="247" y="206"/>
                  </a:lnTo>
                  <a:lnTo>
                    <a:pt x="206" y="247"/>
                  </a:lnTo>
                  <a:lnTo>
                    <a:pt x="179" y="221"/>
                  </a:lnTo>
                  <a:lnTo>
                    <a:pt x="163" y="226"/>
                  </a:lnTo>
                  <a:lnTo>
                    <a:pt x="163" y="265"/>
                  </a:lnTo>
                  <a:close/>
                  <a:moveTo>
                    <a:pt x="114" y="253"/>
                  </a:moveTo>
                  <a:lnTo>
                    <a:pt x="151" y="253"/>
                  </a:lnTo>
                  <a:lnTo>
                    <a:pt x="151" y="218"/>
                  </a:lnTo>
                  <a:lnTo>
                    <a:pt x="183" y="207"/>
                  </a:lnTo>
                  <a:lnTo>
                    <a:pt x="206" y="230"/>
                  </a:lnTo>
                  <a:lnTo>
                    <a:pt x="230" y="206"/>
                  </a:lnTo>
                  <a:lnTo>
                    <a:pt x="207" y="183"/>
                  </a:lnTo>
                  <a:lnTo>
                    <a:pt x="218" y="151"/>
                  </a:lnTo>
                  <a:lnTo>
                    <a:pt x="253" y="151"/>
                  </a:lnTo>
                  <a:lnTo>
                    <a:pt x="253" y="114"/>
                  </a:lnTo>
                  <a:lnTo>
                    <a:pt x="218" y="114"/>
                  </a:lnTo>
                  <a:lnTo>
                    <a:pt x="207" y="82"/>
                  </a:lnTo>
                  <a:lnTo>
                    <a:pt x="230" y="59"/>
                  </a:lnTo>
                  <a:lnTo>
                    <a:pt x="206" y="35"/>
                  </a:lnTo>
                  <a:lnTo>
                    <a:pt x="183" y="58"/>
                  </a:lnTo>
                  <a:lnTo>
                    <a:pt x="151" y="47"/>
                  </a:lnTo>
                  <a:lnTo>
                    <a:pt x="151" y="12"/>
                  </a:lnTo>
                  <a:lnTo>
                    <a:pt x="114" y="12"/>
                  </a:lnTo>
                  <a:lnTo>
                    <a:pt x="114" y="47"/>
                  </a:lnTo>
                  <a:lnTo>
                    <a:pt x="82" y="58"/>
                  </a:lnTo>
                  <a:lnTo>
                    <a:pt x="59" y="35"/>
                  </a:lnTo>
                  <a:lnTo>
                    <a:pt x="35" y="59"/>
                  </a:lnTo>
                  <a:lnTo>
                    <a:pt x="58" y="82"/>
                  </a:lnTo>
                  <a:lnTo>
                    <a:pt x="47" y="114"/>
                  </a:lnTo>
                  <a:lnTo>
                    <a:pt x="12" y="114"/>
                  </a:lnTo>
                  <a:lnTo>
                    <a:pt x="12" y="151"/>
                  </a:lnTo>
                  <a:lnTo>
                    <a:pt x="47" y="151"/>
                  </a:lnTo>
                  <a:lnTo>
                    <a:pt x="58" y="183"/>
                  </a:lnTo>
                  <a:lnTo>
                    <a:pt x="35" y="206"/>
                  </a:lnTo>
                  <a:lnTo>
                    <a:pt x="59" y="230"/>
                  </a:lnTo>
                  <a:lnTo>
                    <a:pt x="82" y="207"/>
                  </a:lnTo>
                  <a:lnTo>
                    <a:pt x="114" y="218"/>
                  </a:lnTo>
                  <a:lnTo>
                    <a:pt x="114" y="2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40" name="Freeform 94"/>
            <p:cNvSpPr>
              <a:spLocks noEditPoints="1"/>
            </p:cNvSpPr>
            <p:nvPr/>
          </p:nvSpPr>
          <p:spPr bwMode="auto">
            <a:xfrm>
              <a:off x="7686675" y="4324350"/>
              <a:ext cx="96838" cy="96837"/>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7"/>
                    <a:pt x="0" y="30"/>
                  </a:cubicBezTo>
                  <a:cubicBezTo>
                    <a:pt x="0" y="13"/>
                    <a:pt x="13" y="0"/>
                    <a:pt x="30" y="0"/>
                  </a:cubicBezTo>
                  <a:cubicBezTo>
                    <a:pt x="47" y="0"/>
                    <a:pt x="60" y="13"/>
                    <a:pt x="60" y="30"/>
                  </a:cubicBezTo>
                  <a:cubicBezTo>
                    <a:pt x="60" y="47"/>
                    <a:pt x="47" y="60"/>
                    <a:pt x="30" y="60"/>
                  </a:cubicBezTo>
                  <a:close/>
                  <a:moveTo>
                    <a:pt x="30" y="12"/>
                  </a:moveTo>
                  <a:cubicBezTo>
                    <a:pt x="20" y="12"/>
                    <a:pt x="12" y="20"/>
                    <a:pt x="12" y="30"/>
                  </a:cubicBezTo>
                  <a:cubicBezTo>
                    <a:pt x="12" y="40"/>
                    <a:pt x="20" y="48"/>
                    <a:pt x="30" y="48"/>
                  </a:cubicBezTo>
                  <a:cubicBezTo>
                    <a:pt x="40" y="48"/>
                    <a:pt x="48" y="40"/>
                    <a:pt x="48" y="30"/>
                  </a:cubicBezTo>
                  <a:cubicBezTo>
                    <a:pt x="48" y="20"/>
                    <a:pt x="40" y="12"/>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sp>
        <p:nvSpPr>
          <p:cNvPr id="41" name="TextBox 18"/>
          <p:cNvSpPr txBox="1"/>
          <p:nvPr/>
        </p:nvSpPr>
        <p:spPr>
          <a:xfrm flipH="1">
            <a:off x="7474766" y="3546206"/>
            <a:ext cx="110799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latin typeface="微软雅黑" panose="020B0503020204020204" pitchFamily="34" charset="-122"/>
                <a:ea typeface="微软雅黑" panose="020B0503020204020204" pitchFamily="34" charset="-122"/>
                <a:cs typeface="Roboto Black" panose="02000000000000000000" charset="0"/>
              </a:rPr>
              <a:t>四位</a:t>
            </a:r>
            <a:r>
              <a:rPr lang="zh-CN" altLang="en-US" b="1" dirty="0" smtClean="0">
                <a:latin typeface="微软雅黑" panose="020B0503020204020204" pitchFamily="34" charset="-122"/>
                <a:ea typeface="微软雅黑" panose="020B0503020204020204" pitchFamily="34" charset="-122"/>
                <a:cs typeface="Roboto Black" panose="02000000000000000000" charset="0"/>
              </a:rPr>
              <a:t>一体</a:t>
            </a:r>
            <a:endParaRPr lang="zh-CN" altLang="en-US" b="1" dirty="0">
              <a:latin typeface="微软雅黑" panose="020B0503020204020204" pitchFamily="34" charset="-122"/>
              <a:ea typeface="微软雅黑" panose="020B0503020204020204" pitchFamily="34" charset="-122"/>
              <a:cs typeface="Roboto Black" panose="02000000000000000000" charset="0"/>
            </a:endParaRPr>
          </a:p>
        </p:txBody>
      </p:sp>
      <p:cxnSp>
        <p:nvCxnSpPr>
          <p:cNvPr id="42" name="Straight Connector 29"/>
          <p:cNvCxnSpPr/>
          <p:nvPr/>
        </p:nvCxnSpPr>
        <p:spPr>
          <a:xfrm flipV="1">
            <a:off x="7484066" y="4597071"/>
            <a:ext cx="2216884" cy="7828"/>
          </a:xfrm>
          <a:prstGeom prst="line">
            <a:avLst/>
          </a:prstGeom>
          <a:ln w="1270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3" name="TextBox 18"/>
          <p:cNvSpPr txBox="1"/>
          <p:nvPr/>
        </p:nvSpPr>
        <p:spPr>
          <a:xfrm flipH="1">
            <a:off x="7865672" y="4247709"/>
            <a:ext cx="135966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solidFill>
                  <a:srgbClr val="FFC000"/>
                </a:solidFill>
                <a:latin typeface="微软雅黑" panose="020B0503020204020204" pitchFamily="34" charset="-122"/>
                <a:ea typeface="微软雅黑" panose="020B0503020204020204" pitchFamily="34" charset="-122"/>
                <a:cs typeface="Roboto Black" panose="02000000000000000000" charset="0"/>
              </a:rPr>
              <a:t>11448</a:t>
            </a:r>
            <a:r>
              <a:rPr lang="zh-CN" altLang="en-US" b="1" dirty="0" smtClean="0">
                <a:solidFill>
                  <a:srgbClr val="FFC000"/>
                </a:solidFill>
                <a:latin typeface="微软雅黑" panose="020B0503020204020204" pitchFamily="34" charset="-122"/>
                <a:ea typeface="微软雅黑" panose="020B0503020204020204" pitchFamily="34" charset="-122"/>
                <a:cs typeface="Roboto Black" panose="02000000000000000000" charset="0"/>
              </a:rPr>
              <a:t>体系</a:t>
            </a:r>
            <a:endParaRPr lang="zh-CN" altLang="en-US" b="1" dirty="0">
              <a:solidFill>
                <a:srgbClr val="FFC000"/>
              </a:solidFill>
              <a:latin typeface="微软雅黑" panose="020B0503020204020204" pitchFamily="34" charset="-122"/>
              <a:ea typeface="微软雅黑" panose="020B0503020204020204" pitchFamily="34" charset="-122"/>
              <a:cs typeface="Roboto Black" panose="02000000000000000000" charset="0"/>
            </a:endParaRPr>
          </a:p>
        </p:txBody>
      </p:sp>
      <p:cxnSp>
        <p:nvCxnSpPr>
          <p:cNvPr id="44" name="Straight Connector 29"/>
          <p:cNvCxnSpPr/>
          <p:nvPr/>
        </p:nvCxnSpPr>
        <p:spPr>
          <a:xfrm flipV="1">
            <a:off x="7935853" y="5298295"/>
            <a:ext cx="2961640" cy="9525"/>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45" name="TextBox 18"/>
          <p:cNvSpPr txBox="1"/>
          <p:nvPr/>
        </p:nvSpPr>
        <p:spPr>
          <a:xfrm flipH="1">
            <a:off x="8400014" y="4735571"/>
            <a:ext cx="2877711" cy="5539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1500" b="1" dirty="0">
                <a:solidFill>
                  <a:srgbClr val="0070C0"/>
                </a:solidFill>
                <a:latin typeface="微软雅黑" panose="020B0503020204020204" pitchFamily="34" charset="-122"/>
                <a:ea typeface="微软雅黑" panose="020B0503020204020204" pitchFamily="34" charset="-122"/>
                <a:cs typeface="Roboto Black" panose="02000000000000000000" charset="0"/>
              </a:rPr>
              <a:t>创业苗圃、众创空间、孵化器、</a:t>
            </a:r>
            <a:endParaRPr lang="en-US" altLang="zh-CN" sz="1500" b="1" dirty="0">
              <a:solidFill>
                <a:srgbClr val="0070C0"/>
              </a:solidFill>
              <a:latin typeface="微软雅黑" panose="020B0503020204020204" pitchFamily="34" charset="-122"/>
              <a:ea typeface="微软雅黑" panose="020B0503020204020204" pitchFamily="34" charset="-122"/>
              <a:cs typeface="Roboto Black" panose="02000000000000000000" charset="0"/>
            </a:endParaRPr>
          </a:p>
          <a:p>
            <a:r>
              <a:rPr lang="zh-CN" altLang="zh-CN" sz="1500" b="1" dirty="0">
                <a:solidFill>
                  <a:srgbClr val="0070C0"/>
                </a:solidFill>
                <a:latin typeface="微软雅黑" panose="020B0503020204020204" pitchFamily="34" charset="-122"/>
                <a:ea typeface="微软雅黑" panose="020B0503020204020204" pitchFamily="34" charset="-122"/>
                <a:cs typeface="Roboto Black" panose="02000000000000000000" charset="0"/>
              </a:rPr>
              <a:t>加速器、产业化、总部上市</a:t>
            </a:r>
            <a:endParaRPr lang="zh-CN" altLang="en-US" sz="1500" b="1" dirty="0">
              <a:solidFill>
                <a:srgbClr val="0070C0"/>
              </a:solidFill>
              <a:latin typeface="微软雅黑" panose="020B0503020204020204" pitchFamily="34" charset="-122"/>
              <a:ea typeface="微软雅黑" panose="020B0503020204020204" pitchFamily="34" charset="-122"/>
              <a:cs typeface="Roboto Black" panose="02000000000000000000" charset="0"/>
            </a:endParaRPr>
          </a:p>
        </p:txBody>
      </p:sp>
      <p:sp>
        <p:nvSpPr>
          <p:cNvPr id="46" name="Freeform 69"/>
          <p:cNvSpPr>
            <a:spLocks noEditPoints="1"/>
          </p:cNvSpPr>
          <p:nvPr/>
        </p:nvSpPr>
        <p:spPr bwMode="auto">
          <a:xfrm>
            <a:off x="7562178" y="4237508"/>
            <a:ext cx="330067" cy="292083"/>
          </a:xfrm>
          <a:custGeom>
            <a:avLst/>
            <a:gdLst>
              <a:gd name="T0" fmla="*/ 154 w 213"/>
              <a:gd name="T1" fmla="*/ 52 h 188"/>
              <a:gd name="T2" fmla="*/ 115 w 213"/>
              <a:gd name="T3" fmla="*/ 91 h 188"/>
              <a:gd name="T4" fmla="*/ 98 w 213"/>
              <a:gd name="T5" fmla="*/ 91 h 188"/>
              <a:gd name="T6" fmla="*/ 59 w 213"/>
              <a:gd name="T7" fmla="*/ 52 h 188"/>
              <a:gd name="T8" fmla="*/ 59 w 213"/>
              <a:gd name="T9" fmla="*/ 11 h 188"/>
              <a:gd name="T10" fmla="*/ 100 w 213"/>
              <a:gd name="T11" fmla="*/ 11 h 188"/>
              <a:gd name="T12" fmla="*/ 106 w 213"/>
              <a:gd name="T13" fmla="*/ 17 h 188"/>
              <a:gd name="T14" fmla="*/ 113 w 213"/>
              <a:gd name="T15" fmla="*/ 11 h 188"/>
              <a:gd name="T16" fmla="*/ 154 w 213"/>
              <a:gd name="T17" fmla="*/ 11 h 188"/>
              <a:gd name="T18" fmla="*/ 154 w 213"/>
              <a:gd name="T19" fmla="*/ 52 h 188"/>
              <a:gd name="T20" fmla="*/ 73 w 213"/>
              <a:gd name="T21" fmla="*/ 101 h 188"/>
              <a:gd name="T22" fmla="*/ 54 w 213"/>
              <a:gd name="T23" fmla="*/ 84 h 188"/>
              <a:gd name="T24" fmla="*/ 37 w 213"/>
              <a:gd name="T25" fmla="*/ 71 h 188"/>
              <a:gd name="T26" fmla="*/ 32 w 213"/>
              <a:gd name="T27" fmla="*/ 90 h 188"/>
              <a:gd name="T28" fmla="*/ 46 w 213"/>
              <a:gd name="T29" fmla="*/ 106 h 188"/>
              <a:gd name="T30" fmla="*/ 50 w 213"/>
              <a:gd name="T31" fmla="*/ 117 h 188"/>
              <a:gd name="T32" fmla="*/ 42 w 213"/>
              <a:gd name="T33" fmla="*/ 108 h 188"/>
              <a:gd name="T34" fmla="*/ 29 w 213"/>
              <a:gd name="T35" fmla="*/ 93 h 188"/>
              <a:gd name="T36" fmla="*/ 27 w 213"/>
              <a:gd name="T37" fmla="*/ 68 h 188"/>
              <a:gd name="T38" fmla="*/ 32 w 213"/>
              <a:gd name="T39" fmla="*/ 37 h 188"/>
              <a:gd name="T40" fmla="*/ 19 w 213"/>
              <a:gd name="T41" fmla="*/ 25 h 188"/>
              <a:gd name="T42" fmla="*/ 5 w 213"/>
              <a:gd name="T43" fmla="*/ 60 h 188"/>
              <a:gd name="T44" fmla="*/ 0 w 213"/>
              <a:gd name="T45" fmla="*/ 101 h 188"/>
              <a:gd name="T46" fmla="*/ 12 w 213"/>
              <a:gd name="T47" fmla="*/ 124 h 188"/>
              <a:gd name="T48" fmla="*/ 38 w 213"/>
              <a:gd name="T49" fmla="*/ 167 h 188"/>
              <a:gd name="T50" fmla="*/ 38 w 213"/>
              <a:gd name="T51" fmla="*/ 188 h 188"/>
              <a:gd name="T52" fmla="*/ 89 w 213"/>
              <a:gd name="T53" fmla="*/ 188 h 188"/>
              <a:gd name="T54" fmla="*/ 89 w 213"/>
              <a:gd name="T55" fmla="*/ 170 h 188"/>
              <a:gd name="T56" fmla="*/ 90 w 213"/>
              <a:gd name="T57" fmla="*/ 157 h 188"/>
              <a:gd name="T58" fmla="*/ 87 w 213"/>
              <a:gd name="T59" fmla="*/ 133 h 188"/>
              <a:gd name="T60" fmla="*/ 73 w 213"/>
              <a:gd name="T61" fmla="*/ 101 h 188"/>
              <a:gd name="T62" fmla="*/ 208 w 213"/>
              <a:gd name="T63" fmla="*/ 60 h 188"/>
              <a:gd name="T64" fmla="*/ 194 w 213"/>
              <a:gd name="T65" fmla="*/ 25 h 188"/>
              <a:gd name="T66" fmla="*/ 181 w 213"/>
              <a:gd name="T67" fmla="*/ 37 h 188"/>
              <a:gd name="T68" fmla="*/ 186 w 213"/>
              <a:gd name="T69" fmla="*/ 68 h 188"/>
              <a:gd name="T70" fmla="*/ 184 w 213"/>
              <a:gd name="T71" fmla="*/ 93 h 188"/>
              <a:gd name="T72" fmla="*/ 171 w 213"/>
              <a:gd name="T73" fmla="*/ 108 h 188"/>
              <a:gd name="T74" fmla="*/ 163 w 213"/>
              <a:gd name="T75" fmla="*/ 117 h 188"/>
              <a:gd name="T76" fmla="*/ 167 w 213"/>
              <a:gd name="T77" fmla="*/ 106 h 188"/>
              <a:gd name="T78" fmla="*/ 181 w 213"/>
              <a:gd name="T79" fmla="*/ 90 h 188"/>
              <a:gd name="T80" fmla="*/ 175 w 213"/>
              <a:gd name="T81" fmla="*/ 71 h 188"/>
              <a:gd name="T82" fmla="*/ 159 w 213"/>
              <a:gd name="T83" fmla="*/ 84 h 188"/>
              <a:gd name="T84" fmla="*/ 140 w 213"/>
              <a:gd name="T85" fmla="*/ 101 h 188"/>
              <a:gd name="T86" fmla="*/ 125 w 213"/>
              <a:gd name="T87" fmla="*/ 133 h 188"/>
              <a:gd name="T88" fmla="*/ 122 w 213"/>
              <a:gd name="T89" fmla="*/ 157 h 188"/>
              <a:gd name="T90" fmla="*/ 124 w 213"/>
              <a:gd name="T91" fmla="*/ 170 h 188"/>
              <a:gd name="T92" fmla="*/ 124 w 213"/>
              <a:gd name="T93" fmla="*/ 188 h 188"/>
              <a:gd name="T94" fmla="*/ 175 w 213"/>
              <a:gd name="T95" fmla="*/ 188 h 188"/>
              <a:gd name="T96" fmla="*/ 175 w 213"/>
              <a:gd name="T97" fmla="*/ 167 h 188"/>
              <a:gd name="T98" fmla="*/ 201 w 213"/>
              <a:gd name="T99" fmla="*/ 124 h 188"/>
              <a:gd name="T100" fmla="*/ 213 w 213"/>
              <a:gd name="T101" fmla="*/ 101 h 188"/>
              <a:gd name="T102" fmla="*/ 208 w 213"/>
              <a:gd name="T103" fmla="*/ 6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 h="188">
                <a:moveTo>
                  <a:pt x="154" y="52"/>
                </a:moveTo>
                <a:cubicBezTo>
                  <a:pt x="115" y="91"/>
                  <a:pt x="115" y="91"/>
                  <a:pt x="115" y="91"/>
                </a:cubicBezTo>
                <a:cubicBezTo>
                  <a:pt x="110" y="95"/>
                  <a:pt x="103" y="95"/>
                  <a:pt x="98" y="91"/>
                </a:cubicBezTo>
                <a:cubicBezTo>
                  <a:pt x="59" y="52"/>
                  <a:pt x="59" y="52"/>
                  <a:pt x="59" y="52"/>
                </a:cubicBezTo>
                <a:cubicBezTo>
                  <a:pt x="48" y="40"/>
                  <a:pt x="48" y="22"/>
                  <a:pt x="59" y="11"/>
                </a:cubicBezTo>
                <a:cubicBezTo>
                  <a:pt x="71" y="0"/>
                  <a:pt x="89" y="0"/>
                  <a:pt x="100" y="11"/>
                </a:cubicBezTo>
                <a:cubicBezTo>
                  <a:pt x="106" y="17"/>
                  <a:pt x="106" y="17"/>
                  <a:pt x="106" y="17"/>
                </a:cubicBezTo>
                <a:cubicBezTo>
                  <a:pt x="113" y="11"/>
                  <a:pt x="113" y="11"/>
                  <a:pt x="113" y="11"/>
                </a:cubicBezTo>
                <a:cubicBezTo>
                  <a:pt x="124" y="0"/>
                  <a:pt x="142" y="0"/>
                  <a:pt x="154" y="11"/>
                </a:cubicBezTo>
                <a:cubicBezTo>
                  <a:pt x="165" y="22"/>
                  <a:pt x="165" y="40"/>
                  <a:pt x="154" y="52"/>
                </a:cubicBezTo>
                <a:moveTo>
                  <a:pt x="73" y="101"/>
                </a:moveTo>
                <a:cubicBezTo>
                  <a:pt x="69" y="95"/>
                  <a:pt x="56" y="86"/>
                  <a:pt x="54" y="84"/>
                </a:cubicBezTo>
                <a:cubicBezTo>
                  <a:pt x="51" y="82"/>
                  <a:pt x="40" y="70"/>
                  <a:pt x="37" y="71"/>
                </a:cubicBezTo>
                <a:cubicBezTo>
                  <a:pt x="35" y="72"/>
                  <a:pt x="29" y="79"/>
                  <a:pt x="32" y="90"/>
                </a:cubicBezTo>
                <a:cubicBezTo>
                  <a:pt x="33" y="94"/>
                  <a:pt x="39" y="99"/>
                  <a:pt x="46" y="106"/>
                </a:cubicBezTo>
                <a:cubicBezTo>
                  <a:pt x="51" y="111"/>
                  <a:pt x="50" y="117"/>
                  <a:pt x="50" y="117"/>
                </a:cubicBezTo>
                <a:cubicBezTo>
                  <a:pt x="50" y="117"/>
                  <a:pt x="47" y="113"/>
                  <a:pt x="42" y="108"/>
                </a:cubicBezTo>
                <a:cubicBezTo>
                  <a:pt x="37" y="104"/>
                  <a:pt x="30" y="96"/>
                  <a:pt x="29" y="93"/>
                </a:cubicBezTo>
                <a:cubicBezTo>
                  <a:pt x="27" y="88"/>
                  <a:pt x="26" y="80"/>
                  <a:pt x="27" y="68"/>
                </a:cubicBezTo>
                <a:cubicBezTo>
                  <a:pt x="29" y="55"/>
                  <a:pt x="33" y="49"/>
                  <a:pt x="32" y="37"/>
                </a:cubicBezTo>
                <a:cubicBezTo>
                  <a:pt x="31" y="27"/>
                  <a:pt x="20" y="20"/>
                  <a:pt x="19" y="25"/>
                </a:cubicBezTo>
                <a:cubicBezTo>
                  <a:pt x="17" y="29"/>
                  <a:pt x="6" y="54"/>
                  <a:pt x="5" y="60"/>
                </a:cubicBezTo>
                <a:cubicBezTo>
                  <a:pt x="3" y="65"/>
                  <a:pt x="1" y="94"/>
                  <a:pt x="0" y="101"/>
                </a:cubicBezTo>
                <a:cubicBezTo>
                  <a:pt x="0" y="107"/>
                  <a:pt x="5" y="115"/>
                  <a:pt x="12" y="124"/>
                </a:cubicBezTo>
                <a:cubicBezTo>
                  <a:pt x="19" y="134"/>
                  <a:pt x="37" y="159"/>
                  <a:pt x="38" y="167"/>
                </a:cubicBezTo>
                <a:cubicBezTo>
                  <a:pt x="38" y="188"/>
                  <a:pt x="38" y="188"/>
                  <a:pt x="38" y="188"/>
                </a:cubicBezTo>
                <a:cubicBezTo>
                  <a:pt x="89" y="188"/>
                  <a:pt x="89" y="188"/>
                  <a:pt x="89" y="188"/>
                </a:cubicBezTo>
                <a:cubicBezTo>
                  <a:pt x="89" y="170"/>
                  <a:pt x="89" y="170"/>
                  <a:pt x="89" y="170"/>
                </a:cubicBezTo>
                <a:cubicBezTo>
                  <a:pt x="89" y="165"/>
                  <a:pt x="90" y="162"/>
                  <a:pt x="90" y="157"/>
                </a:cubicBezTo>
                <a:cubicBezTo>
                  <a:pt x="90" y="151"/>
                  <a:pt x="87" y="151"/>
                  <a:pt x="87" y="133"/>
                </a:cubicBezTo>
                <a:cubicBezTo>
                  <a:pt x="87" y="123"/>
                  <a:pt x="78" y="108"/>
                  <a:pt x="73" y="101"/>
                </a:cubicBezTo>
                <a:moveTo>
                  <a:pt x="208" y="60"/>
                </a:moveTo>
                <a:cubicBezTo>
                  <a:pt x="207" y="54"/>
                  <a:pt x="196" y="29"/>
                  <a:pt x="194" y="25"/>
                </a:cubicBezTo>
                <a:cubicBezTo>
                  <a:pt x="193" y="20"/>
                  <a:pt x="182" y="27"/>
                  <a:pt x="181" y="37"/>
                </a:cubicBezTo>
                <a:cubicBezTo>
                  <a:pt x="180" y="49"/>
                  <a:pt x="184" y="55"/>
                  <a:pt x="186" y="68"/>
                </a:cubicBezTo>
                <a:cubicBezTo>
                  <a:pt x="187" y="80"/>
                  <a:pt x="186" y="88"/>
                  <a:pt x="184" y="93"/>
                </a:cubicBezTo>
                <a:cubicBezTo>
                  <a:pt x="183" y="96"/>
                  <a:pt x="176" y="104"/>
                  <a:pt x="171" y="108"/>
                </a:cubicBezTo>
                <a:cubicBezTo>
                  <a:pt x="166" y="113"/>
                  <a:pt x="163" y="117"/>
                  <a:pt x="163" y="117"/>
                </a:cubicBezTo>
                <a:cubicBezTo>
                  <a:pt x="163" y="117"/>
                  <a:pt x="162" y="111"/>
                  <a:pt x="167" y="106"/>
                </a:cubicBezTo>
                <a:cubicBezTo>
                  <a:pt x="174" y="99"/>
                  <a:pt x="179" y="94"/>
                  <a:pt x="181" y="90"/>
                </a:cubicBezTo>
                <a:cubicBezTo>
                  <a:pt x="183" y="79"/>
                  <a:pt x="178" y="72"/>
                  <a:pt x="175" y="71"/>
                </a:cubicBezTo>
                <a:cubicBezTo>
                  <a:pt x="173" y="70"/>
                  <a:pt x="162" y="82"/>
                  <a:pt x="159" y="84"/>
                </a:cubicBezTo>
                <a:cubicBezTo>
                  <a:pt x="156" y="86"/>
                  <a:pt x="144" y="95"/>
                  <a:pt x="140" y="101"/>
                </a:cubicBezTo>
                <a:cubicBezTo>
                  <a:pt x="135" y="108"/>
                  <a:pt x="125" y="123"/>
                  <a:pt x="125" y="133"/>
                </a:cubicBezTo>
                <a:cubicBezTo>
                  <a:pt x="125" y="151"/>
                  <a:pt x="122" y="151"/>
                  <a:pt x="122" y="157"/>
                </a:cubicBezTo>
                <a:cubicBezTo>
                  <a:pt x="122" y="162"/>
                  <a:pt x="124" y="165"/>
                  <a:pt x="124" y="170"/>
                </a:cubicBezTo>
                <a:cubicBezTo>
                  <a:pt x="124" y="188"/>
                  <a:pt x="124" y="188"/>
                  <a:pt x="124" y="188"/>
                </a:cubicBezTo>
                <a:cubicBezTo>
                  <a:pt x="175" y="188"/>
                  <a:pt x="175" y="188"/>
                  <a:pt x="175" y="188"/>
                </a:cubicBezTo>
                <a:cubicBezTo>
                  <a:pt x="175" y="167"/>
                  <a:pt x="175" y="167"/>
                  <a:pt x="175" y="167"/>
                </a:cubicBezTo>
                <a:cubicBezTo>
                  <a:pt x="176" y="159"/>
                  <a:pt x="193" y="134"/>
                  <a:pt x="201" y="124"/>
                </a:cubicBezTo>
                <a:cubicBezTo>
                  <a:pt x="208" y="115"/>
                  <a:pt x="213" y="107"/>
                  <a:pt x="213" y="101"/>
                </a:cubicBezTo>
                <a:cubicBezTo>
                  <a:pt x="212" y="94"/>
                  <a:pt x="210" y="65"/>
                  <a:pt x="208" y="60"/>
                </a:cubicBezTo>
              </a:path>
            </a:pathLst>
          </a:custGeom>
          <a:solidFill>
            <a:schemeClr val="accent4"/>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nvGrpSpPr>
          <p:cNvPr id="47" name="组合 46"/>
          <p:cNvGrpSpPr/>
          <p:nvPr/>
        </p:nvGrpSpPr>
        <p:grpSpPr>
          <a:xfrm>
            <a:off x="5516897" y="2296575"/>
            <a:ext cx="496172" cy="340075"/>
            <a:chOff x="10517146" y="2120253"/>
            <a:chExt cx="743107" cy="509322"/>
          </a:xfrm>
          <a:solidFill>
            <a:schemeClr val="tx1">
              <a:lumMod val="65000"/>
              <a:lumOff val="35000"/>
            </a:schemeClr>
          </a:solidFill>
        </p:grpSpPr>
        <p:sp>
          <p:nvSpPr>
            <p:cNvPr id="48" name="Freeform 234"/>
            <p:cNvSpPr/>
            <p:nvPr/>
          </p:nvSpPr>
          <p:spPr bwMode="auto">
            <a:xfrm>
              <a:off x="10747461" y="2382355"/>
              <a:ext cx="285366" cy="247220"/>
            </a:xfrm>
            <a:custGeom>
              <a:avLst/>
              <a:gdLst>
                <a:gd name="T0" fmla="*/ 494 w 1975"/>
                <a:gd name="T1" fmla="*/ 1711 h 1711"/>
                <a:gd name="T2" fmla="*/ 0 w 1975"/>
                <a:gd name="T3" fmla="*/ 855 h 1711"/>
                <a:gd name="T4" fmla="*/ 494 w 1975"/>
                <a:gd name="T5" fmla="*/ 0 h 1711"/>
                <a:gd name="T6" fmla="*/ 1482 w 1975"/>
                <a:gd name="T7" fmla="*/ 0 h 1711"/>
                <a:gd name="T8" fmla="*/ 1975 w 1975"/>
                <a:gd name="T9" fmla="*/ 855 h 1711"/>
                <a:gd name="T10" fmla="*/ 1482 w 1975"/>
                <a:gd name="T11" fmla="*/ 1711 h 1711"/>
                <a:gd name="T12" fmla="*/ 494 w 1975"/>
                <a:gd name="T13" fmla="*/ 1711 h 1711"/>
              </a:gdLst>
              <a:ahLst/>
              <a:cxnLst>
                <a:cxn ang="0">
                  <a:pos x="T0" y="T1"/>
                </a:cxn>
                <a:cxn ang="0">
                  <a:pos x="T2" y="T3"/>
                </a:cxn>
                <a:cxn ang="0">
                  <a:pos x="T4" y="T5"/>
                </a:cxn>
                <a:cxn ang="0">
                  <a:pos x="T6" y="T7"/>
                </a:cxn>
                <a:cxn ang="0">
                  <a:pos x="T8" y="T9"/>
                </a:cxn>
                <a:cxn ang="0">
                  <a:pos x="T10" y="T11"/>
                </a:cxn>
                <a:cxn ang="0">
                  <a:pos x="T12" y="T13"/>
                </a:cxn>
              </a:cxnLst>
              <a:rect l="0" t="0" r="r" b="b"/>
              <a:pathLst>
                <a:path w="1975" h="1711">
                  <a:moveTo>
                    <a:pt x="494" y="1711"/>
                  </a:moveTo>
                  <a:lnTo>
                    <a:pt x="0" y="855"/>
                  </a:lnTo>
                  <a:lnTo>
                    <a:pt x="494" y="0"/>
                  </a:lnTo>
                  <a:lnTo>
                    <a:pt x="1482" y="0"/>
                  </a:lnTo>
                  <a:lnTo>
                    <a:pt x="1975" y="855"/>
                  </a:lnTo>
                  <a:lnTo>
                    <a:pt x="1482" y="1711"/>
                  </a:lnTo>
                  <a:lnTo>
                    <a:pt x="494" y="171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49" name="Freeform 235"/>
            <p:cNvSpPr/>
            <p:nvPr/>
          </p:nvSpPr>
          <p:spPr bwMode="auto">
            <a:xfrm>
              <a:off x="10747461" y="2120253"/>
              <a:ext cx="285366" cy="246787"/>
            </a:xfrm>
            <a:custGeom>
              <a:avLst/>
              <a:gdLst>
                <a:gd name="T0" fmla="*/ 494 w 1975"/>
                <a:gd name="T1" fmla="*/ 1708 h 1708"/>
                <a:gd name="T2" fmla="*/ 0 w 1975"/>
                <a:gd name="T3" fmla="*/ 855 h 1708"/>
                <a:gd name="T4" fmla="*/ 494 w 1975"/>
                <a:gd name="T5" fmla="*/ 0 h 1708"/>
                <a:gd name="T6" fmla="*/ 1482 w 1975"/>
                <a:gd name="T7" fmla="*/ 0 h 1708"/>
                <a:gd name="T8" fmla="*/ 1975 w 1975"/>
                <a:gd name="T9" fmla="*/ 855 h 1708"/>
                <a:gd name="T10" fmla="*/ 1482 w 1975"/>
                <a:gd name="T11" fmla="*/ 1708 h 1708"/>
                <a:gd name="T12" fmla="*/ 494 w 1975"/>
                <a:gd name="T13" fmla="*/ 1708 h 1708"/>
              </a:gdLst>
              <a:ahLst/>
              <a:cxnLst>
                <a:cxn ang="0">
                  <a:pos x="T0" y="T1"/>
                </a:cxn>
                <a:cxn ang="0">
                  <a:pos x="T2" y="T3"/>
                </a:cxn>
                <a:cxn ang="0">
                  <a:pos x="T4" y="T5"/>
                </a:cxn>
                <a:cxn ang="0">
                  <a:pos x="T6" y="T7"/>
                </a:cxn>
                <a:cxn ang="0">
                  <a:pos x="T8" y="T9"/>
                </a:cxn>
                <a:cxn ang="0">
                  <a:pos x="T10" y="T11"/>
                </a:cxn>
                <a:cxn ang="0">
                  <a:pos x="T12" y="T13"/>
                </a:cxn>
              </a:cxnLst>
              <a:rect l="0" t="0" r="r" b="b"/>
              <a:pathLst>
                <a:path w="1975" h="1708">
                  <a:moveTo>
                    <a:pt x="494" y="1708"/>
                  </a:moveTo>
                  <a:lnTo>
                    <a:pt x="0" y="855"/>
                  </a:lnTo>
                  <a:lnTo>
                    <a:pt x="494" y="0"/>
                  </a:lnTo>
                  <a:lnTo>
                    <a:pt x="1482" y="0"/>
                  </a:lnTo>
                  <a:lnTo>
                    <a:pt x="1975" y="855"/>
                  </a:lnTo>
                  <a:lnTo>
                    <a:pt x="1482" y="1708"/>
                  </a:lnTo>
                  <a:lnTo>
                    <a:pt x="494" y="170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50" name="Freeform 236"/>
            <p:cNvSpPr/>
            <p:nvPr/>
          </p:nvSpPr>
          <p:spPr bwMode="auto">
            <a:xfrm>
              <a:off x="10517146" y="2253472"/>
              <a:ext cx="285366" cy="246643"/>
            </a:xfrm>
            <a:custGeom>
              <a:avLst/>
              <a:gdLst>
                <a:gd name="T0" fmla="*/ 494 w 1975"/>
                <a:gd name="T1" fmla="*/ 1707 h 1707"/>
                <a:gd name="T2" fmla="*/ 0 w 1975"/>
                <a:gd name="T3" fmla="*/ 852 h 1707"/>
                <a:gd name="T4" fmla="*/ 494 w 1975"/>
                <a:gd name="T5" fmla="*/ 0 h 1707"/>
                <a:gd name="T6" fmla="*/ 1481 w 1975"/>
                <a:gd name="T7" fmla="*/ 0 h 1707"/>
                <a:gd name="T8" fmla="*/ 1975 w 1975"/>
                <a:gd name="T9" fmla="*/ 852 h 1707"/>
                <a:gd name="T10" fmla="*/ 1481 w 1975"/>
                <a:gd name="T11" fmla="*/ 1707 h 1707"/>
                <a:gd name="T12" fmla="*/ 494 w 1975"/>
                <a:gd name="T13" fmla="*/ 1707 h 1707"/>
              </a:gdLst>
              <a:ahLst/>
              <a:cxnLst>
                <a:cxn ang="0">
                  <a:pos x="T0" y="T1"/>
                </a:cxn>
                <a:cxn ang="0">
                  <a:pos x="T2" y="T3"/>
                </a:cxn>
                <a:cxn ang="0">
                  <a:pos x="T4" y="T5"/>
                </a:cxn>
                <a:cxn ang="0">
                  <a:pos x="T6" y="T7"/>
                </a:cxn>
                <a:cxn ang="0">
                  <a:pos x="T8" y="T9"/>
                </a:cxn>
                <a:cxn ang="0">
                  <a:pos x="T10" y="T11"/>
                </a:cxn>
                <a:cxn ang="0">
                  <a:pos x="T12" y="T13"/>
                </a:cxn>
              </a:cxnLst>
              <a:rect l="0" t="0" r="r" b="b"/>
              <a:pathLst>
                <a:path w="1975" h="1707">
                  <a:moveTo>
                    <a:pt x="494" y="1707"/>
                  </a:moveTo>
                  <a:lnTo>
                    <a:pt x="0" y="852"/>
                  </a:lnTo>
                  <a:lnTo>
                    <a:pt x="494" y="0"/>
                  </a:lnTo>
                  <a:lnTo>
                    <a:pt x="1481" y="0"/>
                  </a:lnTo>
                  <a:lnTo>
                    <a:pt x="1975" y="852"/>
                  </a:lnTo>
                  <a:lnTo>
                    <a:pt x="1481" y="1707"/>
                  </a:lnTo>
                  <a:lnTo>
                    <a:pt x="494" y="170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51" name="Freeform 237"/>
            <p:cNvSpPr/>
            <p:nvPr/>
          </p:nvSpPr>
          <p:spPr bwMode="auto">
            <a:xfrm>
              <a:off x="10974887" y="2253472"/>
              <a:ext cx="285366" cy="246643"/>
            </a:xfrm>
            <a:custGeom>
              <a:avLst/>
              <a:gdLst>
                <a:gd name="T0" fmla="*/ 493 w 1975"/>
                <a:gd name="T1" fmla="*/ 1707 h 1707"/>
                <a:gd name="T2" fmla="*/ 0 w 1975"/>
                <a:gd name="T3" fmla="*/ 852 h 1707"/>
                <a:gd name="T4" fmla="*/ 493 w 1975"/>
                <a:gd name="T5" fmla="*/ 0 h 1707"/>
                <a:gd name="T6" fmla="*/ 1481 w 1975"/>
                <a:gd name="T7" fmla="*/ 0 h 1707"/>
                <a:gd name="T8" fmla="*/ 1975 w 1975"/>
                <a:gd name="T9" fmla="*/ 852 h 1707"/>
                <a:gd name="T10" fmla="*/ 1481 w 1975"/>
                <a:gd name="T11" fmla="*/ 1707 h 1707"/>
                <a:gd name="T12" fmla="*/ 493 w 1975"/>
                <a:gd name="T13" fmla="*/ 1707 h 1707"/>
              </a:gdLst>
              <a:ahLst/>
              <a:cxnLst>
                <a:cxn ang="0">
                  <a:pos x="T0" y="T1"/>
                </a:cxn>
                <a:cxn ang="0">
                  <a:pos x="T2" y="T3"/>
                </a:cxn>
                <a:cxn ang="0">
                  <a:pos x="T4" y="T5"/>
                </a:cxn>
                <a:cxn ang="0">
                  <a:pos x="T6" y="T7"/>
                </a:cxn>
                <a:cxn ang="0">
                  <a:pos x="T8" y="T9"/>
                </a:cxn>
                <a:cxn ang="0">
                  <a:pos x="T10" y="T11"/>
                </a:cxn>
                <a:cxn ang="0">
                  <a:pos x="T12" y="T13"/>
                </a:cxn>
              </a:cxnLst>
              <a:rect l="0" t="0" r="r" b="b"/>
              <a:pathLst>
                <a:path w="1975" h="1707">
                  <a:moveTo>
                    <a:pt x="493" y="1707"/>
                  </a:moveTo>
                  <a:lnTo>
                    <a:pt x="0" y="852"/>
                  </a:lnTo>
                  <a:lnTo>
                    <a:pt x="493" y="0"/>
                  </a:lnTo>
                  <a:lnTo>
                    <a:pt x="1481" y="0"/>
                  </a:lnTo>
                  <a:lnTo>
                    <a:pt x="1975" y="852"/>
                  </a:lnTo>
                  <a:lnTo>
                    <a:pt x="1481" y="1707"/>
                  </a:lnTo>
                  <a:lnTo>
                    <a:pt x="493" y="170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52" name="Freeform 238"/>
            <p:cNvSpPr/>
            <p:nvPr/>
          </p:nvSpPr>
          <p:spPr bwMode="auto">
            <a:xfrm>
              <a:off x="11096402" y="2346233"/>
              <a:ext cx="66898" cy="65164"/>
            </a:xfrm>
            <a:custGeom>
              <a:avLst/>
              <a:gdLst>
                <a:gd name="T0" fmla="*/ 134 w 463"/>
                <a:gd name="T1" fmla="*/ 451 h 451"/>
                <a:gd name="T2" fmla="*/ 0 w 463"/>
                <a:gd name="T3" fmla="*/ 309 h 451"/>
                <a:gd name="T4" fmla="*/ 330 w 463"/>
                <a:gd name="T5" fmla="*/ 0 h 451"/>
                <a:gd name="T6" fmla="*/ 463 w 463"/>
                <a:gd name="T7" fmla="*/ 142 h 451"/>
                <a:gd name="T8" fmla="*/ 134 w 463"/>
                <a:gd name="T9" fmla="*/ 451 h 451"/>
              </a:gdLst>
              <a:ahLst/>
              <a:cxnLst>
                <a:cxn ang="0">
                  <a:pos x="T0" y="T1"/>
                </a:cxn>
                <a:cxn ang="0">
                  <a:pos x="T2" y="T3"/>
                </a:cxn>
                <a:cxn ang="0">
                  <a:pos x="T4" y="T5"/>
                </a:cxn>
                <a:cxn ang="0">
                  <a:pos x="T6" y="T7"/>
                </a:cxn>
                <a:cxn ang="0">
                  <a:pos x="T8" y="T9"/>
                </a:cxn>
              </a:cxnLst>
              <a:rect l="0" t="0" r="r" b="b"/>
              <a:pathLst>
                <a:path w="463" h="451">
                  <a:moveTo>
                    <a:pt x="134" y="451"/>
                  </a:moveTo>
                  <a:lnTo>
                    <a:pt x="0" y="309"/>
                  </a:lnTo>
                  <a:lnTo>
                    <a:pt x="330" y="0"/>
                  </a:lnTo>
                  <a:lnTo>
                    <a:pt x="463" y="142"/>
                  </a:lnTo>
                  <a:lnTo>
                    <a:pt x="134" y="4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53" name="Freeform 239"/>
            <p:cNvSpPr/>
            <p:nvPr/>
          </p:nvSpPr>
          <p:spPr bwMode="auto">
            <a:xfrm>
              <a:off x="11084698" y="2396805"/>
              <a:ext cx="24997" cy="24563"/>
            </a:xfrm>
            <a:custGeom>
              <a:avLst/>
              <a:gdLst>
                <a:gd name="T0" fmla="*/ 38 w 173"/>
                <a:gd name="T1" fmla="*/ 0 h 170"/>
                <a:gd name="T2" fmla="*/ 0 w 173"/>
                <a:gd name="T3" fmla="*/ 170 h 170"/>
                <a:gd name="T4" fmla="*/ 173 w 173"/>
                <a:gd name="T5" fmla="*/ 141 h 170"/>
                <a:gd name="T6" fmla="*/ 38 w 173"/>
                <a:gd name="T7" fmla="*/ 0 h 170"/>
              </a:gdLst>
              <a:ahLst/>
              <a:cxnLst>
                <a:cxn ang="0">
                  <a:pos x="T0" y="T1"/>
                </a:cxn>
                <a:cxn ang="0">
                  <a:pos x="T2" y="T3"/>
                </a:cxn>
                <a:cxn ang="0">
                  <a:pos x="T4" y="T5"/>
                </a:cxn>
                <a:cxn ang="0">
                  <a:pos x="T6" y="T7"/>
                </a:cxn>
              </a:cxnLst>
              <a:rect l="0" t="0" r="r" b="b"/>
              <a:pathLst>
                <a:path w="173" h="170">
                  <a:moveTo>
                    <a:pt x="38" y="0"/>
                  </a:moveTo>
                  <a:lnTo>
                    <a:pt x="0" y="170"/>
                  </a:lnTo>
                  <a:lnTo>
                    <a:pt x="173" y="141"/>
                  </a:ln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54" name="Freeform 240"/>
            <p:cNvSpPr/>
            <p:nvPr/>
          </p:nvSpPr>
          <p:spPr bwMode="auto">
            <a:xfrm>
              <a:off x="10878224" y="2196687"/>
              <a:ext cx="18495" cy="93918"/>
            </a:xfrm>
            <a:custGeom>
              <a:avLst/>
              <a:gdLst>
                <a:gd name="T0" fmla="*/ 54 w 54"/>
                <a:gd name="T1" fmla="*/ 248 h 275"/>
                <a:gd name="T2" fmla="*/ 27 w 54"/>
                <a:gd name="T3" fmla="*/ 275 h 275"/>
                <a:gd name="T4" fmla="*/ 0 w 54"/>
                <a:gd name="T5" fmla="*/ 248 h 275"/>
                <a:gd name="T6" fmla="*/ 0 w 54"/>
                <a:gd name="T7" fmla="*/ 27 h 275"/>
                <a:gd name="T8" fmla="*/ 27 w 54"/>
                <a:gd name="T9" fmla="*/ 0 h 275"/>
                <a:gd name="T10" fmla="*/ 54 w 54"/>
                <a:gd name="T11" fmla="*/ 27 h 275"/>
                <a:gd name="T12" fmla="*/ 54 w 54"/>
                <a:gd name="T13" fmla="*/ 248 h 275"/>
              </a:gdLst>
              <a:ahLst/>
              <a:cxnLst>
                <a:cxn ang="0">
                  <a:pos x="T0" y="T1"/>
                </a:cxn>
                <a:cxn ang="0">
                  <a:pos x="T2" y="T3"/>
                </a:cxn>
                <a:cxn ang="0">
                  <a:pos x="T4" y="T5"/>
                </a:cxn>
                <a:cxn ang="0">
                  <a:pos x="T6" y="T7"/>
                </a:cxn>
                <a:cxn ang="0">
                  <a:pos x="T8" y="T9"/>
                </a:cxn>
                <a:cxn ang="0">
                  <a:pos x="T10" y="T11"/>
                </a:cxn>
                <a:cxn ang="0">
                  <a:pos x="T12" y="T13"/>
                </a:cxn>
              </a:cxnLst>
              <a:rect l="0" t="0" r="r" b="b"/>
              <a:pathLst>
                <a:path w="54" h="275">
                  <a:moveTo>
                    <a:pt x="54" y="248"/>
                  </a:moveTo>
                  <a:cubicBezTo>
                    <a:pt x="54" y="263"/>
                    <a:pt x="42" y="275"/>
                    <a:pt x="27" y="275"/>
                  </a:cubicBezTo>
                  <a:cubicBezTo>
                    <a:pt x="12" y="275"/>
                    <a:pt x="0" y="263"/>
                    <a:pt x="0" y="248"/>
                  </a:cubicBezTo>
                  <a:cubicBezTo>
                    <a:pt x="0" y="27"/>
                    <a:pt x="0" y="27"/>
                    <a:pt x="0" y="27"/>
                  </a:cubicBezTo>
                  <a:cubicBezTo>
                    <a:pt x="0" y="12"/>
                    <a:pt x="12" y="0"/>
                    <a:pt x="27" y="0"/>
                  </a:cubicBezTo>
                  <a:cubicBezTo>
                    <a:pt x="42" y="0"/>
                    <a:pt x="54" y="12"/>
                    <a:pt x="54" y="27"/>
                  </a:cubicBezTo>
                  <a:lnTo>
                    <a:pt x="54" y="2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55" name="Freeform 241"/>
            <p:cNvSpPr/>
            <p:nvPr/>
          </p:nvSpPr>
          <p:spPr bwMode="auto">
            <a:xfrm>
              <a:off x="10850916" y="2254050"/>
              <a:ext cx="18495" cy="36556"/>
            </a:xfrm>
            <a:custGeom>
              <a:avLst/>
              <a:gdLst>
                <a:gd name="T0" fmla="*/ 54 w 54"/>
                <a:gd name="T1" fmla="*/ 80 h 107"/>
                <a:gd name="T2" fmla="*/ 27 w 54"/>
                <a:gd name="T3" fmla="*/ 107 h 107"/>
                <a:gd name="T4" fmla="*/ 0 w 54"/>
                <a:gd name="T5" fmla="*/ 80 h 107"/>
                <a:gd name="T6" fmla="*/ 0 w 54"/>
                <a:gd name="T7" fmla="*/ 27 h 107"/>
                <a:gd name="T8" fmla="*/ 27 w 54"/>
                <a:gd name="T9" fmla="*/ 0 h 107"/>
                <a:gd name="T10" fmla="*/ 54 w 54"/>
                <a:gd name="T11" fmla="*/ 27 h 107"/>
                <a:gd name="T12" fmla="*/ 54 w 54"/>
                <a:gd name="T13" fmla="*/ 80 h 107"/>
              </a:gdLst>
              <a:ahLst/>
              <a:cxnLst>
                <a:cxn ang="0">
                  <a:pos x="T0" y="T1"/>
                </a:cxn>
                <a:cxn ang="0">
                  <a:pos x="T2" y="T3"/>
                </a:cxn>
                <a:cxn ang="0">
                  <a:pos x="T4" y="T5"/>
                </a:cxn>
                <a:cxn ang="0">
                  <a:pos x="T6" y="T7"/>
                </a:cxn>
                <a:cxn ang="0">
                  <a:pos x="T8" y="T9"/>
                </a:cxn>
                <a:cxn ang="0">
                  <a:pos x="T10" y="T11"/>
                </a:cxn>
                <a:cxn ang="0">
                  <a:pos x="T12" y="T13"/>
                </a:cxn>
              </a:cxnLst>
              <a:rect l="0" t="0" r="r" b="b"/>
              <a:pathLst>
                <a:path w="54" h="107">
                  <a:moveTo>
                    <a:pt x="54" y="80"/>
                  </a:moveTo>
                  <a:cubicBezTo>
                    <a:pt x="54" y="95"/>
                    <a:pt x="42" y="107"/>
                    <a:pt x="27" y="107"/>
                  </a:cubicBezTo>
                  <a:cubicBezTo>
                    <a:pt x="12" y="107"/>
                    <a:pt x="0" y="95"/>
                    <a:pt x="0" y="80"/>
                  </a:cubicBezTo>
                  <a:cubicBezTo>
                    <a:pt x="0" y="27"/>
                    <a:pt x="0" y="27"/>
                    <a:pt x="0" y="27"/>
                  </a:cubicBezTo>
                  <a:cubicBezTo>
                    <a:pt x="0" y="12"/>
                    <a:pt x="12" y="0"/>
                    <a:pt x="27" y="0"/>
                  </a:cubicBezTo>
                  <a:cubicBezTo>
                    <a:pt x="42" y="0"/>
                    <a:pt x="54" y="12"/>
                    <a:pt x="54" y="27"/>
                  </a:cubicBezTo>
                  <a:lnTo>
                    <a:pt x="54"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56" name="Freeform 242"/>
            <p:cNvSpPr/>
            <p:nvPr/>
          </p:nvSpPr>
          <p:spPr bwMode="auto">
            <a:xfrm>
              <a:off x="10905532" y="2226741"/>
              <a:ext cx="18784" cy="63864"/>
            </a:xfrm>
            <a:custGeom>
              <a:avLst/>
              <a:gdLst>
                <a:gd name="T0" fmla="*/ 55 w 55"/>
                <a:gd name="T1" fmla="*/ 160 h 187"/>
                <a:gd name="T2" fmla="*/ 27 w 55"/>
                <a:gd name="T3" fmla="*/ 187 h 187"/>
                <a:gd name="T4" fmla="*/ 0 w 55"/>
                <a:gd name="T5" fmla="*/ 160 h 187"/>
                <a:gd name="T6" fmla="*/ 0 w 55"/>
                <a:gd name="T7" fmla="*/ 28 h 187"/>
                <a:gd name="T8" fmla="*/ 27 w 55"/>
                <a:gd name="T9" fmla="*/ 0 h 187"/>
                <a:gd name="T10" fmla="*/ 55 w 55"/>
                <a:gd name="T11" fmla="*/ 28 h 187"/>
                <a:gd name="T12" fmla="*/ 55 w 55"/>
                <a:gd name="T13" fmla="*/ 160 h 187"/>
              </a:gdLst>
              <a:ahLst/>
              <a:cxnLst>
                <a:cxn ang="0">
                  <a:pos x="T0" y="T1"/>
                </a:cxn>
                <a:cxn ang="0">
                  <a:pos x="T2" y="T3"/>
                </a:cxn>
                <a:cxn ang="0">
                  <a:pos x="T4" y="T5"/>
                </a:cxn>
                <a:cxn ang="0">
                  <a:pos x="T6" y="T7"/>
                </a:cxn>
                <a:cxn ang="0">
                  <a:pos x="T8" y="T9"/>
                </a:cxn>
                <a:cxn ang="0">
                  <a:pos x="T10" y="T11"/>
                </a:cxn>
                <a:cxn ang="0">
                  <a:pos x="T12" y="T13"/>
                </a:cxn>
              </a:cxnLst>
              <a:rect l="0" t="0" r="r" b="b"/>
              <a:pathLst>
                <a:path w="55" h="187">
                  <a:moveTo>
                    <a:pt x="55" y="160"/>
                  </a:moveTo>
                  <a:cubicBezTo>
                    <a:pt x="55" y="175"/>
                    <a:pt x="42" y="187"/>
                    <a:pt x="27" y="187"/>
                  </a:cubicBezTo>
                  <a:cubicBezTo>
                    <a:pt x="12" y="187"/>
                    <a:pt x="0" y="175"/>
                    <a:pt x="0" y="160"/>
                  </a:cubicBezTo>
                  <a:cubicBezTo>
                    <a:pt x="0" y="28"/>
                    <a:pt x="0" y="28"/>
                    <a:pt x="0" y="28"/>
                  </a:cubicBezTo>
                  <a:cubicBezTo>
                    <a:pt x="0" y="13"/>
                    <a:pt x="12" y="0"/>
                    <a:pt x="27" y="0"/>
                  </a:cubicBezTo>
                  <a:cubicBezTo>
                    <a:pt x="42" y="0"/>
                    <a:pt x="55" y="13"/>
                    <a:pt x="55" y="28"/>
                  </a:cubicBezTo>
                  <a:lnTo>
                    <a:pt x="55"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57" name="Freeform 243"/>
            <p:cNvSpPr/>
            <p:nvPr/>
          </p:nvSpPr>
          <p:spPr bwMode="auto">
            <a:xfrm>
              <a:off x="10859441" y="2468760"/>
              <a:ext cx="58085" cy="95507"/>
            </a:xfrm>
            <a:custGeom>
              <a:avLst/>
              <a:gdLst>
                <a:gd name="T0" fmla="*/ 161 w 170"/>
                <a:gd name="T1" fmla="*/ 158 h 280"/>
                <a:gd name="T2" fmla="*/ 134 w 170"/>
                <a:gd name="T3" fmla="*/ 136 h 280"/>
                <a:gd name="T4" fmla="*/ 86 w 170"/>
                <a:gd name="T5" fmla="*/ 122 h 280"/>
                <a:gd name="T6" fmla="*/ 44 w 170"/>
                <a:gd name="T7" fmla="*/ 107 h 280"/>
                <a:gd name="T8" fmla="*/ 36 w 170"/>
                <a:gd name="T9" fmla="*/ 88 h 280"/>
                <a:gd name="T10" fmla="*/ 47 w 170"/>
                <a:gd name="T11" fmla="*/ 66 h 280"/>
                <a:gd name="T12" fmla="*/ 85 w 170"/>
                <a:gd name="T13" fmla="*/ 56 h 280"/>
                <a:gd name="T14" fmla="*/ 122 w 170"/>
                <a:gd name="T15" fmla="*/ 67 h 280"/>
                <a:gd name="T16" fmla="*/ 137 w 170"/>
                <a:gd name="T17" fmla="*/ 97 h 280"/>
                <a:gd name="T18" fmla="*/ 163 w 170"/>
                <a:gd name="T19" fmla="*/ 95 h 280"/>
                <a:gd name="T20" fmla="*/ 153 w 170"/>
                <a:gd name="T21" fmla="*/ 62 h 280"/>
                <a:gd name="T22" fmla="*/ 125 w 170"/>
                <a:gd name="T23" fmla="*/ 39 h 280"/>
                <a:gd name="T24" fmla="*/ 108 w 170"/>
                <a:gd name="T25" fmla="*/ 34 h 280"/>
                <a:gd name="T26" fmla="*/ 108 w 170"/>
                <a:gd name="T27" fmla="*/ 0 h 280"/>
                <a:gd name="T28" fmla="*/ 62 w 170"/>
                <a:gd name="T29" fmla="*/ 0 h 280"/>
                <a:gd name="T30" fmla="*/ 62 w 170"/>
                <a:gd name="T31" fmla="*/ 34 h 280"/>
                <a:gd name="T32" fmla="*/ 45 w 170"/>
                <a:gd name="T33" fmla="*/ 39 h 280"/>
                <a:gd name="T34" fmla="*/ 18 w 170"/>
                <a:gd name="T35" fmla="*/ 60 h 280"/>
                <a:gd name="T36" fmla="*/ 9 w 170"/>
                <a:gd name="T37" fmla="*/ 90 h 280"/>
                <a:gd name="T38" fmla="*/ 16 w 170"/>
                <a:gd name="T39" fmla="*/ 117 h 280"/>
                <a:gd name="T40" fmla="*/ 39 w 170"/>
                <a:gd name="T41" fmla="*/ 136 h 280"/>
                <a:gd name="T42" fmla="*/ 80 w 170"/>
                <a:gd name="T43" fmla="*/ 150 h 280"/>
                <a:gd name="T44" fmla="*/ 118 w 170"/>
                <a:gd name="T45" fmla="*/ 160 h 280"/>
                <a:gd name="T46" fmla="*/ 137 w 170"/>
                <a:gd name="T47" fmla="*/ 173 h 280"/>
                <a:gd name="T48" fmla="*/ 143 w 170"/>
                <a:gd name="T49" fmla="*/ 190 h 280"/>
                <a:gd name="T50" fmla="*/ 137 w 170"/>
                <a:gd name="T51" fmla="*/ 208 h 280"/>
                <a:gd name="T52" fmla="*/ 118 w 170"/>
                <a:gd name="T53" fmla="*/ 221 h 280"/>
                <a:gd name="T54" fmla="*/ 90 w 170"/>
                <a:gd name="T55" fmla="*/ 226 h 280"/>
                <a:gd name="T56" fmla="*/ 57 w 170"/>
                <a:gd name="T57" fmla="*/ 220 h 280"/>
                <a:gd name="T58" fmla="*/ 36 w 170"/>
                <a:gd name="T59" fmla="*/ 203 h 280"/>
                <a:gd name="T60" fmla="*/ 27 w 170"/>
                <a:gd name="T61" fmla="*/ 177 h 280"/>
                <a:gd name="T62" fmla="*/ 0 w 170"/>
                <a:gd name="T63" fmla="*/ 179 h 280"/>
                <a:gd name="T64" fmla="*/ 12 w 170"/>
                <a:gd name="T65" fmla="*/ 218 h 280"/>
                <a:gd name="T66" fmla="*/ 43 w 170"/>
                <a:gd name="T67" fmla="*/ 243 h 280"/>
                <a:gd name="T68" fmla="*/ 62 w 170"/>
                <a:gd name="T69" fmla="*/ 249 h 280"/>
                <a:gd name="T70" fmla="*/ 62 w 170"/>
                <a:gd name="T71" fmla="*/ 280 h 280"/>
                <a:gd name="T72" fmla="*/ 108 w 170"/>
                <a:gd name="T73" fmla="*/ 280 h 280"/>
                <a:gd name="T74" fmla="*/ 108 w 170"/>
                <a:gd name="T75" fmla="*/ 250 h 280"/>
                <a:gd name="T76" fmla="*/ 132 w 170"/>
                <a:gd name="T77" fmla="*/ 243 h 280"/>
                <a:gd name="T78" fmla="*/ 160 w 170"/>
                <a:gd name="T79" fmla="*/ 220 h 280"/>
                <a:gd name="T80" fmla="*/ 170 w 170"/>
                <a:gd name="T81" fmla="*/ 188 h 280"/>
                <a:gd name="T82" fmla="*/ 161 w 170"/>
                <a:gd name="T83" fmla="*/ 15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0" h="280">
                  <a:moveTo>
                    <a:pt x="161" y="158"/>
                  </a:moveTo>
                  <a:cubicBezTo>
                    <a:pt x="155" y="149"/>
                    <a:pt x="146" y="141"/>
                    <a:pt x="134" y="136"/>
                  </a:cubicBezTo>
                  <a:cubicBezTo>
                    <a:pt x="125" y="132"/>
                    <a:pt x="109" y="127"/>
                    <a:pt x="86" y="122"/>
                  </a:cubicBezTo>
                  <a:cubicBezTo>
                    <a:pt x="63" y="117"/>
                    <a:pt x="49" y="112"/>
                    <a:pt x="44" y="107"/>
                  </a:cubicBezTo>
                  <a:cubicBezTo>
                    <a:pt x="39" y="102"/>
                    <a:pt x="36" y="96"/>
                    <a:pt x="36" y="88"/>
                  </a:cubicBezTo>
                  <a:cubicBezTo>
                    <a:pt x="36" y="80"/>
                    <a:pt x="40" y="72"/>
                    <a:pt x="47" y="66"/>
                  </a:cubicBezTo>
                  <a:cubicBezTo>
                    <a:pt x="55" y="59"/>
                    <a:pt x="68" y="56"/>
                    <a:pt x="85" y="56"/>
                  </a:cubicBezTo>
                  <a:cubicBezTo>
                    <a:pt x="101" y="56"/>
                    <a:pt x="113" y="60"/>
                    <a:pt x="122" y="67"/>
                  </a:cubicBezTo>
                  <a:cubicBezTo>
                    <a:pt x="130" y="74"/>
                    <a:pt x="135" y="84"/>
                    <a:pt x="137" y="97"/>
                  </a:cubicBezTo>
                  <a:cubicBezTo>
                    <a:pt x="163" y="95"/>
                    <a:pt x="163" y="95"/>
                    <a:pt x="163" y="95"/>
                  </a:cubicBezTo>
                  <a:cubicBezTo>
                    <a:pt x="163" y="83"/>
                    <a:pt x="160" y="71"/>
                    <a:pt x="153" y="62"/>
                  </a:cubicBezTo>
                  <a:cubicBezTo>
                    <a:pt x="146" y="52"/>
                    <a:pt x="137" y="44"/>
                    <a:pt x="125" y="39"/>
                  </a:cubicBezTo>
                  <a:cubicBezTo>
                    <a:pt x="120" y="37"/>
                    <a:pt x="114" y="35"/>
                    <a:pt x="108" y="34"/>
                  </a:cubicBezTo>
                  <a:cubicBezTo>
                    <a:pt x="108" y="0"/>
                    <a:pt x="108" y="0"/>
                    <a:pt x="108" y="0"/>
                  </a:cubicBezTo>
                  <a:cubicBezTo>
                    <a:pt x="62" y="0"/>
                    <a:pt x="62" y="0"/>
                    <a:pt x="62" y="0"/>
                  </a:cubicBezTo>
                  <a:cubicBezTo>
                    <a:pt x="62" y="34"/>
                    <a:pt x="62" y="34"/>
                    <a:pt x="62" y="34"/>
                  </a:cubicBezTo>
                  <a:cubicBezTo>
                    <a:pt x="56" y="35"/>
                    <a:pt x="50" y="36"/>
                    <a:pt x="45" y="39"/>
                  </a:cubicBezTo>
                  <a:cubicBezTo>
                    <a:pt x="33" y="44"/>
                    <a:pt x="24" y="51"/>
                    <a:pt x="18" y="60"/>
                  </a:cubicBezTo>
                  <a:cubicBezTo>
                    <a:pt x="12" y="69"/>
                    <a:pt x="9" y="79"/>
                    <a:pt x="9" y="90"/>
                  </a:cubicBezTo>
                  <a:cubicBezTo>
                    <a:pt x="9" y="100"/>
                    <a:pt x="11" y="109"/>
                    <a:pt x="16" y="117"/>
                  </a:cubicBezTo>
                  <a:cubicBezTo>
                    <a:pt x="21" y="124"/>
                    <a:pt x="29" y="131"/>
                    <a:pt x="39" y="136"/>
                  </a:cubicBezTo>
                  <a:cubicBezTo>
                    <a:pt x="47" y="141"/>
                    <a:pt x="60" y="145"/>
                    <a:pt x="80" y="150"/>
                  </a:cubicBezTo>
                  <a:cubicBezTo>
                    <a:pt x="99" y="154"/>
                    <a:pt x="112" y="158"/>
                    <a:pt x="118" y="160"/>
                  </a:cubicBezTo>
                  <a:cubicBezTo>
                    <a:pt x="127" y="163"/>
                    <a:pt x="133" y="168"/>
                    <a:pt x="137" y="173"/>
                  </a:cubicBezTo>
                  <a:cubicBezTo>
                    <a:pt x="141" y="178"/>
                    <a:pt x="143" y="183"/>
                    <a:pt x="143" y="190"/>
                  </a:cubicBezTo>
                  <a:cubicBezTo>
                    <a:pt x="143" y="197"/>
                    <a:pt x="141" y="203"/>
                    <a:pt x="137" y="208"/>
                  </a:cubicBezTo>
                  <a:cubicBezTo>
                    <a:pt x="133" y="214"/>
                    <a:pt x="127" y="218"/>
                    <a:pt x="118" y="221"/>
                  </a:cubicBezTo>
                  <a:cubicBezTo>
                    <a:pt x="110" y="225"/>
                    <a:pt x="101" y="226"/>
                    <a:pt x="90" y="226"/>
                  </a:cubicBezTo>
                  <a:cubicBezTo>
                    <a:pt x="78" y="226"/>
                    <a:pt x="67" y="224"/>
                    <a:pt x="57" y="220"/>
                  </a:cubicBezTo>
                  <a:cubicBezTo>
                    <a:pt x="48" y="216"/>
                    <a:pt x="40" y="210"/>
                    <a:pt x="36" y="203"/>
                  </a:cubicBezTo>
                  <a:cubicBezTo>
                    <a:pt x="31" y="197"/>
                    <a:pt x="28" y="188"/>
                    <a:pt x="27" y="177"/>
                  </a:cubicBezTo>
                  <a:cubicBezTo>
                    <a:pt x="0" y="179"/>
                    <a:pt x="0" y="179"/>
                    <a:pt x="0" y="179"/>
                  </a:cubicBezTo>
                  <a:cubicBezTo>
                    <a:pt x="1" y="194"/>
                    <a:pt x="5" y="206"/>
                    <a:pt x="12" y="218"/>
                  </a:cubicBezTo>
                  <a:cubicBezTo>
                    <a:pt x="20" y="229"/>
                    <a:pt x="30" y="237"/>
                    <a:pt x="43" y="243"/>
                  </a:cubicBezTo>
                  <a:cubicBezTo>
                    <a:pt x="49" y="246"/>
                    <a:pt x="55" y="247"/>
                    <a:pt x="62" y="249"/>
                  </a:cubicBezTo>
                  <a:cubicBezTo>
                    <a:pt x="62" y="280"/>
                    <a:pt x="62" y="280"/>
                    <a:pt x="62" y="280"/>
                  </a:cubicBezTo>
                  <a:cubicBezTo>
                    <a:pt x="108" y="280"/>
                    <a:pt x="108" y="280"/>
                    <a:pt x="108" y="280"/>
                  </a:cubicBezTo>
                  <a:cubicBezTo>
                    <a:pt x="108" y="250"/>
                    <a:pt x="108" y="250"/>
                    <a:pt x="108" y="250"/>
                  </a:cubicBezTo>
                  <a:cubicBezTo>
                    <a:pt x="117" y="248"/>
                    <a:pt x="125" y="246"/>
                    <a:pt x="132" y="243"/>
                  </a:cubicBezTo>
                  <a:cubicBezTo>
                    <a:pt x="144" y="237"/>
                    <a:pt x="154" y="230"/>
                    <a:pt x="160" y="220"/>
                  </a:cubicBezTo>
                  <a:cubicBezTo>
                    <a:pt x="166" y="210"/>
                    <a:pt x="170" y="199"/>
                    <a:pt x="170" y="188"/>
                  </a:cubicBezTo>
                  <a:cubicBezTo>
                    <a:pt x="170" y="176"/>
                    <a:pt x="167" y="166"/>
                    <a:pt x="161"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58" name="Freeform 244"/>
            <p:cNvSpPr/>
            <p:nvPr/>
          </p:nvSpPr>
          <p:spPr bwMode="auto">
            <a:xfrm>
              <a:off x="10669437" y="2341176"/>
              <a:ext cx="40168" cy="40601"/>
            </a:xfrm>
            <a:custGeom>
              <a:avLst/>
              <a:gdLst>
                <a:gd name="T0" fmla="*/ 0 w 118"/>
                <a:gd name="T1" fmla="*/ 0 h 119"/>
                <a:gd name="T2" fmla="*/ 0 w 118"/>
                <a:gd name="T3" fmla="*/ 119 h 119"/>
                <a:gd name="T4" fmla="*/ 118 w 118"/>
                <a:gd name="T5" fmla="*/ 119 h 119"/>
                <a:gd name="T6" fmla="*/ 0 w 118"/>
                <a:gd name="T7" fmla="*/ 0 h 119"/>
              </a:gdLst>
              <a:ahLst/>
              <a:cxnLst>
                <a:cxn ang="0">
                  <a:pos x="T0" y="T1"/>
                </a:cxn>
                <a:cxn ang="0">
                  <a:pos x="T2" y="T3"/>
                </a:cxn>
                <a:cxn ang="0">
                  <a:pos x="T4" y="T5"/>
                </a:cxn>
                <a:cxn ang="0">
                  <a:pos x="T6" y="T7"/>
                </a:cxn>
              </a:cxnLst>
              <a:rect l="0" t="0" r="r" b="b"/>
              <a:pathLst>
                <a:path w="118" h="119">
                  <a:moveTo>
                    <a:pt x="0" y="0"/>
                  </a:moveTo>
                  <a:cubicBezTo>
                    <a:pt x="0" y="119"/>
                    <a:pt x="0" y="119"/>
                    <a:pt x="0" y="119"/>
                  </a:cubicBezTo>
                  <a:cubicBezTo>
                    <a:pt x="118" y="119"/>
                    <a:pt x="118" y="119"/>
                    <a:pt x="118" y="119"/>
                  </a:cubicBezTo>
                  <a:cubicBezTo>
                    <a:pt x="115" y="55"/>
                    <a:pt x="64"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59" name="Freeform 245"/>
            <p:cNvSpPr/>
            <p:nvPr/>
          </p:nvSpPr>
          <p:spPr bwMode="auto">
            <a:xfrm>
              <a:off x="10623635" y="2341176"/>
              <a:ext cx="85970" cy="85971"/>
            </a:xfrm>
            <a:custGeom>
              <a:avLst/>
              <a:gdLst>
                <a:gd name="T0" fmla="*/ 119 w 252"/>
                <a:gd name="T1" fmla="*/ 133 h 252"/>
                <a:gd name="T2" fmla="*/ 119 w 252"/>
                <a:gd name="T3" fmla="*/ 0 h 252"/>
                <a:gd name="T4" fmla="*/ 0 w 252"/>
                <a:gd name="T5" fmla="*/ 126 h 252"/>
                <a:gd name="T6" fmla="*/ 126 w 252"/>
                <a:gd name="T7" fmla="*/ 252 h 252"/>
                <a:gd name="T8" fmla="*/ 252 w 252"/>
                <a:gd name="T9" fmla="*/ 133 h 252"/>
                <a:gd name="T10" fmla="*/ 119 w 252"/>
                <a:gd name="T11" fmla="*/ 133 h 252"/>
              </a:gdLst>
              <a:ahLst/>
              <a:cxnLst>
                <a:cxn ang="0">
                  <a:pos x="T0" y="T1"/>
                </a:cxn>
                <a:cxn ang="0">
                  <a:pos x="T2" y="T3"/>
                </a:cxn>
                <a:cxn ang="0">
                  <a:pos x="T4" y="T5"/>
                </a:cxn>
                <a:cxn ang="0">
                  <a:pos x="T6" y="T7"/>
                </a:cxn>
                <a:cxn ang="0">
                  <a:pos x="T8" y="T9"/>
                </a:cxn>
                <a:cxn ang="0">
                  <a:pos x="T10" y="T11"/>
                </a:cxn>
              </a:cxnLst>
              <a:rect l="0" t="0" r="r" b="b"/>
              <a:pathLst>
                <a:path w="252" h="252">
                  <a:moveTo>
                    <a:pt x="119" y="133"/>
                  </a:moveTo>
                  <a:cubicBezTo>
                    <a:pt x="119" y="0"/>
                    <a:pt x="119" y="0"/>
                    <a:pt x="119" y="0"/>
                  </a:cubicBezTo>
                  <a:cubicBezTo>
                    <a:pt x="53" y="4"/>
                    <a:pt x="0" y="59"/>
                    <a:pt x="0" y="126"/>
                  </a:cubicBezTo>
                  <a:cubicBezTo>
                    <a:pt x="0" y="195"/>
                    <a:pt x="57" y="252"/>
                    <a:pt x="126" y="252"/>
                  </a:cubicBezTo>
                  <a:cubicBezTo>
                    <a:pt x="194" y="252"/>
                    <a:pt x="248" y="199"/>
                    <a:pt x="252" y="133"/>
                  </a:cubicBezTo>
                  <a:lnTo>
                    <a:pt x="119" y="1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grpSp>
      <p:cxnSp>
        <p:nvCxnSpPr>
          <p:cNvPr id="60" name="Straight Connector 29"/>
          <p:cNvCxnSpPr/>
          <p:nvPr/>
        </p:nvCxnSpPr>
        <p:spPr>
          <a:xfrm>
            <a:off x="6248456" y="2723186"/>
            <a:ext cx="1820454" cy="0"/>
          </a:xfrm>
          <a:prstGeom prst="line">
            <a:avLst/>
          </a:prstGeom>
          <a:ln w="12700">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1" name="TextBox 18"/>
          <p:cNvSpPr txBox="1"/>
          <p:nvPr/>
        </p:nvSpPr>
        <p:spPr>
          <a:xfrm flipH="1">
            <a:off x="6700593" y="2372879"/>
            <a:ext cx="133882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smtClean="0">
                <a:solidFill>
                  <a:schemeClr val="accent2"/>
                </a:solidFill>
                <a:latin typeface="微软雅黑" panose="020B0503020204020204" pitchFamily="34" charset="-122"/>
                <a:ea typeface="微软雅黑" panose="020B0503020204020204" pitchFamily="34" charset="-122"/>
                <a:cs typeface="Roboto Black" panose="02000000000000000000" charset="0"/>
              </a:rPr>
              <a:t>资产证券化</a:t>
            </a:r>
            <a:endParaRPr lang="zh-CN" altLang="en-US" b="1" dirty="0">
              <a:solidFill>
                <a:schemeClr val="accent2"/>
              </a:solidFill>
              <a:latin typeface="微软雅黑" panose="020B0503020204020204" pitchFamily="34" charset="-122"/>
              <a:ea typeface="微软雅黑" panose="020B0503020204020204" pitchFamily="34" charset="-122"/>
              <a:cs typeface="Roboto Black" panose="02000000000000000000" charset="0"/>
            </a:endParaRPr>
          </a:p>
        </p:txBody>
      </p:sp>
      <p:sp>
        <p:nvSpPr>
          <p:cNvPr id="62" name="文本框 61"/>
          <p:cNvSpPr txBox="1"/>
          <p:nvPr/>
        </p:nvSpPr>
        <p:spPr>
          <a:xfrm>
            <a:off x="10390931" y="3240592"/>
            <a:ext cx="1284326" cy="646331"/>
          </a:xfrm>
          <a:prstGeom prst="rect">
            <a:avLst/>
          </a:prstGeom>
          <a:noFill/>
        </p:spPr>
        <p:txBody>
          <a:bodyPr wrap="none" rtlCol="0">
            <a:spAutoFit/>
          </a:bodyPr>
          <a:lstStyle/>
          <a:p>
            <a:pPr algn="ctr"/>
            <a:r>
              <a:rPr lang="zh-CN" altLang="en-US" b="1" dirty="0">
                <a:latin typeface="微软雅黑" panose="020B0503020204020204" pitchFamily="34" charset="-122"/>
                <a:ea typeface="微软雅黑" panose="020B0503020204020204" pitchFamily="34" charset="-122"/>
                <a:cs typeface="Roboto Black" panose="02000000000000000000" charset="0"/>
              </a:rPr>
              <a:t>基金</a:t>
            </a:r>
            <a:r>
              <a:rPr lang="en-US" altLang="zh-CN" b="1" dirty="0">
                <a:latin typeface="微软雅黑" panose="020B0503020204020204" pitchFamily="34" charset="-122"/>
                <a:ea typeface="微软雅黑" panose="020B0503020204020204" pitchFamily="34" charset="-122"/>
                <a:cs typeface="Roboto Black" panose="02000000000000000000" charset="0"/>
              </a:rPr>
              <a:t>+</a:t>
            </a:r>
            <a:r>
              <a:rPr lang="zh-CN" altLang="en-US" b="1" dirty="0" smtClean="0">
                <a:latin typeface="微软雅黑" panose="020B0503020204020204" pitchFamily="34" charset="-122"/>
                <a:ea typeface="微软雅黑" panose="020B0503020204020204" pitchFamily="34" charset="-122"/>
                <a:cs typeface="Roboto Black" panose="02000000000000000000" charset="0"/>
              </a:rPr>
              <a:t>基地</a:t>
            </a:r>
            <a:endParaRPr lang="en-US" altLang="zh-CN" b="1" dirty="0" smtClean="0">
              <a:latin typeface="微软雅黑" panose="020B0503020204020204" pitchFamily="34" charset="-122"/>
              <a:ea typeface="微软雅黑" panose="020B0503020204020204" pitchFamily="34" charset="-122"/>
              <a:cs typeface="Roboto Black" panose="02000000000000000000" charset="0"/>
            </a:endParaRPr>
          </a:p>
          <a:p>
            <a:pPr algn="ctr"/>
            <a:r>
              <a:rPr lang="en-US" altLang="zh-CN" b="1" dirty="0" smtClean="0">
                <a:latin typeface="微软雅黑" panose="020B0503020204020204" pitchFamily="34" charset="-122"/>
                <a:ea typeface="微软雅黑" panose="020B0503020204020204" pitchFamily="34" charset="-122"/>
                <a:cs typeface="Roboto Black" panose="02000000000000000000" charset="0"/>
              </a:rPr>
              <a:t>+</a:t>
            </a:r>
            <a:r>
              <a:rPr lang="zh-CN" altLang="en-US" b="1" dirty="0" smtClean="0">
                <a:latin typeface="微软雅黑" panose="020B0503020204020204" pitchFamily="34" charset="-122"/>
                <a:ea typeface="微软雅黑" panose="020B0503020204020204" pitchFamily="34" charset="-122"/>
                <a:cs typeface="Roboto Black" panose="02000000000000000000" charset="0"/>
              </a:rPr>
              <a:t>产业服务</a:t>
            </a:r>
            <a:endParaRPr lang="zh-CN" altLang="en-US" b="1" dirty="0">
              <a:latin typeface="微软雅黑" panose="020B0503020204020204" pitchFamily="34" charset="-122"/>
              <a:ea typeface="微软雅黑" panose="020B0503020204020204" pitchFamily="34" charset="-122"/>
              <a:cs typeface="Roboto Black" panose="02000000000000000000" charset="0"/>
            </a:endParaRPr>
          </a:p>
        </p:txBody>
      </p:sp>
      <p:sp>
        <p:nvSpPr>
          <p:cNvPr id="63" name="文本框 62"/>
          <p:cNvSpPr txBox="1"/>
          <p:nvPr/>
        </p:nvSpPr>
        <p:spPr>
          <a:xfrm>
            <a:off x="8484975" y="3499954"/>
            <a:ext cx="1569660" cy="461665"/>
          </a:xfrm>
          <a:prstGeom prst="rect">
            <a:avLst/>
          </a:prstGeom>
          <a:noFill/>
        </p:spPr>
        <p:txBody>
          <a:bodyPr wrap="none" rtlCol="0">
            <a:spAutoFit/>
          </a:bodyPr>
          <a:lstStyle/>
          <a:p>
            <a:pPr algn="r"/>
            <a:r>
              <a:rPr lang="zh-CN" altLang="en-US" sz="1200" dirty="0" smtClean="0">
                <a:latin typeface="微软雅黑" panose="020B0503020204020204" pitchFamily="34" charset="-122"/>
                <a:ea typeface="微软雅黑" panose="020B0503020204020204" pitchFamily="34" charset="-122"/>
                <a:cs typeface="Roboto Black" panose="02000000000000000000" charset="0"/>
              </a:rPr>
              <a:t>公共</a:t>
            </a:r>
            <a:r>
              <a:rPr lang="zh-CN" altLang="en-US" sz="1200" dirty="0">
                <a:latin typeface="微软雅黑" panose="020B0503020204020204" pitchFamily="34" charset="-122"/>
                <a:ea typeface="微软雅黑" panose="020B0503020204020204" pitchFamily="34" charset="-122"/>
                <a:cs typeface="Roboto Black" panose="02000000000000000000" charset="0"/>
              </a:rPr>
              <a:t>技术、金融</a:t>
            </a:r>
            <a:r>
              <a:rPr lang="zh-CN" altLang="en-US" sz="1200" dirty="0" smtClean="0">
                <a:latin typeface="微软雅黑" panose="020B0503020204020204" pitchFamily="34" charset="-122"/>
                <a:ea typeface="微软雅黑" panose="020B0503020204020204" pitchFamily="34" charset="-122"/>
                <a:cs typeface="Roboto Black" panose="02000000000000000000" charset="0"/>
              </a:rPr>
              <a:t>投资</a:t>
            </a:r>
            <a:endParaRPr lang="en-US" altLang="zh-CN" sz="1200" dirty="0" smtClean="0">
              <a:latin typeface="微软雅黑" panose="020B0503020204020204" pitchFamily="34" charset="-122"/>
              <a:ea typeface="微软雅黑" panose="020B0503020204020204" pitchFamily="34" charset="-122"/>
              <a:cs typeface="Roboto Black" panose="02000000000000000000" charset="0"/>
            </a:endParaRPr>
          </a:p>
          <a:p>
            <a:pPr algn="r"/>
            <a:r>
              <a:rPr lang="zh-CN" altLang="en-US" sz="1200" dirty="0" smtClean="0">
                <a:latin typeface="微软雅黑" panose="020B0503020204020204" pitchFamily="34" charset="-122"/>
                <a:ea typeface="微软雅黑" panose="020B0503020204020204" pitchFamily="34" charset="-122"/>
                <a:cs typeface="Roboto Black" panose="02000000000000000000" charset="0"/>
              </a:rPr>
              <a:t>知识产权</a:t>
            </a:r>
            <a:r>
              <a:rPr lang="zh-CN" altLang="en-US" sz="1200" dirty="0">
                <a:latin typeface="微软雅黑" panose="020B0503020204020204" pitchFamily="34" charset="-122"/>
                <a:ea typeface="微软雅黑" panose="020B0503020204020204" pitchFamily="34" charset="-122"/>
                <a:cs typeface="Roboto Black" panose="02000000000000000000" charset="0"/>
              </a:rPr>
              <a:t>、市场对接</a:t>
            </a:r>
            <a:endParaRPr lang="en-US" altLang="zh-CN" sz="1200" dirty="0">
              <a:latin typeface="微软雅黑" panose="020B0503020204020204" pitchFamily="34" charset="-122"/>
              <a:ea typeface="微软雅黑" panose="020B0503020204020204" pitchFamily="34" charset="-122"/>
              <a:cs typeface="Roboto Black" panose="02000000000000000000" charset="0"/>
            </a:endParaRPr>
          </a:p>
        </p:txBody>
      </p:sp>
      <p:sp>
        <p:nvSpPr>
          <p:cNvPr id="64" name="TextBox 18"/>
          <p:cNvSpPr txBox="1"/>
          <p:nvPr/>
        </p:nvSpPr>
        <p:spPr>
          <a:xfrm flipH="1">
            <a:off x="2341762" y="4246246"/>
            <a:ext cx="121700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solidFill>
                  <a:srgbClr val="FFC000"/>
                </a:solidFill>
                <a:latin typeface="微软雅黑" panose="020B0503020204020204" pitchFamily="34" charset="-122"/>
                <a:ea typeface="微软雅黑" panose="020B0503020204020204" pitchFamily="34" charset="-122"/>
                <a:cs typeface="Roboto Black" panose="02000000000000000000" charset="0"/>
              </a:rPr>
              <a:t>1354</a:t>
            </a:r>
            <a:r>
              <a:rPr lang="zh-CN" altLang="en-US" b="1" dirty="0" smtClean="0">
                <a:solidFill>
                  <a:srgbClr val="FFC000"/>
                </a:solidFill>
                <a:latin typeface="微软雅黑" panose="020B0503020204020204" pitchFamily="34" charset="-122"/>
                <a:ea typeface="微软雅黑" panose="020B0503020204020204" pitchFamily="34" charset="-122"/>
                <a:cs typeface="Roboto Black" panose="02000000000000000000" charset="0"/>
              </a:rPr>
              <a:t>体系</a:t>
            </a:r>
            <a:endParaRPr lang="zh-CN" altLang="en-US" b="1" dirty="0">
              <a:solidFill>
                <a:srgbClr val="FFC000"/>
              </a:solidFill>
              <a:latin typeface="微软雅黑" panose="020B0503020204020204" pitchFamily="34" charset="-122"/>
              <a:ea typeface="微软雅黑" panose="020B0503020204020204" pitchFamily="34" charset="-122"/>
              <a:cs typeface="Roboto Black" panose="02000000000000000000" charset="0"/>
            </a:endParaRPr>
          </a:p>
        </p:txBody>
      </p:sp>
      <p:cxnSp>
        <p:nvCxnSpPr>
          <p:cNvPr id="65" name="直接连接符 64"/>
          <p:cNvCxnSpPr/>
          <p:nvPr/>
        </p:nvCxnSpPr>
        <p:spPr>
          <a:xfrm>
            <a:off x="2446696" y="4604898"/>
            <a:ext cx="1593547"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2400976" y="2028748"/>
            <a:ext cx="45719" cy="3524156"/>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67" name="组合 66"/>
          <p:cNvGrpSpPr/>
          <p:nvPr/>
        </p:nvGrpSpPr>
        <p:grpSpPr>
          <a:xfrm>
            <a:off x="6580839" y="3090970"/>
            <a:ext cx="3595091" cy="45719"/>
            <a:chOff x="6755408" y="2493299"/>
            <a:chExt cx="4252061" cy="53552"/>
          </a:xfrm>
        </p:grpSpPr>
        <p:grpSp>
          <p:nvGrpSpPr>
            <p:cNvPr id="68" name="组合 67"/>
            <p:cNvGrpSpPr/>
            <p:nvPr/>
          </p:nvGrpSpPr>
          <p:grpSpPr>
            <a:xfrm>
              <a:off x="6755408" y="2493299"/>
              <a:ext cx="1377641" cy="50748"/>
              <a:chOff x="6755408" y="2493299"/>
              <a:chExt cx="1377641" cy="50748"/>
            </a:xfrm>
          </p:grpSpPr>
          <p:sp>
            <p:nvSpPr>
              <p:cNvPr id="105" name="Oval 34"/>
              <p:cNvSpPr>
                <a:spLocks noChangeArrowheads="1"/>
              </p:cNvSpPr>
              <p:nvPr/>
            </p:nvSpPr>
            <p:spPr bwMode="auto">
              <a:xfrm>
                <a:off x="6755408" y="2493299"/>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06" name="Oval 35"/>
              <p:cNvSpPr>
                <a:spLocks noChangeArrowheads="1"/>
              </p:cNvSpPr>
              <p:nvPr/>
            </p:nvSpPr>
            <p:spPr bwMode="auto">
              <a:xfrm>
                <a:off x="6838093" y="2493299"/>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07" name="Oval 36"/>
              <p:cNvSpPr>
                <a:spLocks noChangeArrowheads="1"/>
              </p:cNvSpPr>
              <p:nvPr/>
            </p:nvSpPr>
            <p:spPr bwMode="auto">
              <a:xfrm>
                <a:off x="6921652" y="2493299"/>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08" name="Oval 37"/>
              <p:cNvSpPr>
                <a:spLocks noChangeArrowheads="1"/>
              </p:cNvSpPr>
              <p:nvPr/>
            </p:nvSpPr>
            <p:spPr bwMode="auto">
              <a:xfrm>
                <a:off x="7004337" y="2493299"/>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09" name="Oval 38"/>
              <p:cNvSpPr>
                <a:spLocks noChangeArrowheads="1"/>
              </p:cNvSpPr>
              <p:nvPr/>
            </p:nvSpPr>
            <p:spPr bwMode="auto">
              <a:xfrm>
                <a:off x="7087022" y="2493299"/>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10" name="Oval 39"/>
              <p:cNvSpPr>
                <a:spLocks noChangeArrowheads="1"/>
              </p:cNvSpPr>
              <p:nvPr/>
            </p:nvSpPr>
            <p:spPr bwMode="auto">
              <a:xfrm>
                <a:off x="7170582" y="2493299"/>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11" name="Oval 40"/>
              <p:cNvSpPr>
                <a:spLocks noChangeArrowheads="1"/>
              </p:cNvSpPr>
              <p:nvPr/>
            </p:nvSpPr>
            <p:spPr bwMode="auto">
              <a:xfrm>
                <a:off x="7253266" y="2493299"/>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12" name="Oval 41"/>
              <p:cNvSpPr>
                <a:spLocks noChangeArrowheads="1"/>
              </p:cNvSpPr>
              <p:nvPr/>
            </p:nvSpPr>
            <p:spPr bwMode="auto">
              <a:xfrm>
                <a:off x="7335951" y="2493299"/>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13" name="Oval 42"/>
              <p:cNvSpPr>
                <a:spLocks noChangeArrowheads="1"/>
              </p:cNvSpPr>
              <p:nvPr/>
            </p:nvSpPr>
            <p:spPr bwMode="auto">
              <a:xfrm>
                <a:off x="7419511" y="2493299"/>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14" name="Oval 43"/>
              <p:cNvSpPr>
                <a:spLocks noChangeArrowheads="1"/>
              </p:cNvSpPr>
              <p:nvPr/>
            </p:nvSpPr>
            <p:spPr bwMode="auto">
              <a:xfrm>
                <a:off x="7502195" y="2493299"/>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15" name="Oval 44"/>
              <p:cNvSpPr>
                <a:spLocks noChangeArrowheads="1"/>
              </p:cNvSpPr>
              <p:nvPr/>
            </p:nvSpPr>
            <p:spPr bwMode="auto">
              <a:xfrm>
                <a:off x="7585318" y="2493299"/>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16" name="Oval 45"/>
              <p:cNvSpPr>
                <a:spLocks noChangeArrowheads="1"/>
              </p:cNvSpPr>
              <p:nvPr/>
            </p:nvSpPr>
            <p:spPr bwMode="auto">
              <a:xfrm>
                <a:off x="7668440" y="2493299"/>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17" name="Oval 46"/>
              <p:cNvSpPr>
                <a:spLocks noChangeArrowheads="1"/>
              </p:cNvSpPr>
              <p:nvPr/>
            </p:nvSpPr>
            <p:spPr bwMode="auto">
              <a:xfrm>
                <a:off x="7751562" y="2493299"/>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18" name="Oval 47"/>
              <p:cNvSpPr>
                <a:spLocks noChangeArrowheads="1"/>
              </p:cNvSpPr>
              <p:nvPr/>
            </p:nvSpPr>
            <p:spPr bwMode="auto">
              <a:xfrm>
                <a:off x="7834247" y="2493299"/>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19" name="Oval 48"/>
              <p:cNvSpPr>
                <a:spLocks noChangeArrowheads="1"/>
              </p:cNvSpPr>
              <p:nvPr/>
            </p:nvSpPr>
            <p:spPr bwMode="auto">
              <a:xfrm>
                <a:off x="7917807" y="2493299"/>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20" name="Oval 49"/>
              <p:cNvSpPr>
                <a:spLocks noChangeArrowheads="1"/>
              </p:cNvSpPr>
              <p:nvPr/>
            </p:nvSpPr>
            <p:spPr bwMode="auto">
              <a:xfrm>
                <a:off x="8000491" y="2493299"/>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21" name="Oval 50"/>
              <p:cNvSpPr>
                <a:spLocks noChangeArrowheads="1"/>
              </p:cNvSpPr>
              <p:nvPr/>
            </p:nvSpPr>
            <p:spPr bwMode="auto">
              <a:xfrm>
                <a:off x="8084051" y="2493299"/>
                <a:ext cx="48998"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8203208" y="2495296"/>
              <a:ext cx="1377641" cy="50748"/>
              <a:chOff x="9084270" y="1798294"/>
              <a:chExt cx="1377641" cy="50748"/>
            </a:xfrm>
          </p:grpSpPr>
          <p:sp>
            <p:nvSpPr>
              <p:cNvPr id="88" name="Oval 34"/>
              <p:cNvSpPr>
                <a:spLocks noChangeArrowheads="1"/>
              </p:cNvSpPr>
              <p:nvPr/>
            </p:nvSpPr>
            <p:spPr bwMode="auto">
              <a:xfrm>
                <a:off x="9084270"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89" name="Oval 35"/>
              <p:cNvSpPr>
                <a:spLocks noChangeArrowheads="1"/>
              </p:cNvSpPr>
              <p:nvPr/>
            </p:nvSpPr>
            <p:spPr bwMode="auto">
              <a:xfrm>
                <a:off x="9166955"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90" name="Oval 36"/>
              <p:cNvSpPr>
                <a:spLocks noChangeArrowheads="1"/>
              </p:cNvSpPr>
              <p:nvPr/>
            </p:nvSpPr>
            <p:spPr bwMode="auto">
              <a:xfrm>
                <a:off x="9250514" y="1798294"/>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91" name="Oval 37"/>
              <p:cNvSpPr>
                <a:spLocks noChangeArrowheads="1"/>
              </p:cNvSpPr>
              <p:nvPr/>
            </p:nvSpPr>
            <p:spPr bwMode="auto">
              <a:xfrm>
                <a:off x="9333199" y="1798294"/>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92" name="Oval 38"/>
              <p:cNvSpPr>
                <a:spLocks noChangeArrowheads="1"/>
              </p:cNvSpPr>
              <p:nvPr/>
            </p:nvSpPr>
            <p:spPr bwMode="auto">
              <a:xfrm>
                <a:off x="941588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93" name="Oval 39"/>
              <p:cNvSpPr>
                <a:spLocks noChangeArrowheads="1"/>
              </p:cNvSpPr>
              <p:nvPr/>
            </p:nvSpPr>
            <p:spPr bwMode="auto">
              <a:xfrm>
                <a:off x="949944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94" name="Oval 40"/>
              <p:cNvSpPr>
                <a:spLocks noChangeArrowheads="1"/>
              </p:cNvSpPr>
              <p:nvPr/>
            </p:nvSpPr>
            <p:spPr bwMode="auto">
              <a:xfrm>
                <a:off x="9582128"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95" name="Oval 41"/>
              <p:cNvSpPr>
                <a:spLocks noChangeArrowheads="1"/>
              </p:cNvSpPr>
              <p:nvPr/>
            </p:nvSpPr>
            <p:spPr bwMode="auto">
              <a:xfrm>
                <a:off x="9664813"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96" name="Oval 42"/>
              <p:cNvSpPr>
                <a:spLocks noChangeArrowheads="1"/>
              </p:cNvSpPr>
              <p:nvPr/>
            </p:nvSpPr>
            <p:spPr bwMode="auto">
              <a:xfrm>
                <a:off x="9748373" y="1798294"/>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97" name="Oval 43"/>
              <p:cNvSpPr>
                <a:spLocks noChangeArrowheads="1"/>
              </p:cNvSpPr>
              <p:nvPr/>
            </p:nvSpPr>
            <p:spPr bwMode="auto">
              <a:xfrm>
                <a:off x="9831057"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98" name="Oval 44"/>
              <p:cNvSpPr>
                <a:spLocks noChangeArrowheads="1"/>
              </p:cNvSpPr>
              <p:nvPr/>
            </p:nvSpPr>
            <p:spPr bwMode="auto">
              <a:xfrm>
                <a:off x="9914180" y="1798294"/>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99" name="Oval 45"/>
              <p:cNvSpPr>
                <a:spLocks noChangeArrowheads="1"/>
              </p:cNvSpPr>
              <p:nvPr/>
            </p:nvSpPr>
            <p:spPr bwMode="auto">
              <a:xfrm>
                <a:off x="9997302" y="1798294"/>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00" name="Oval 46"/>
              <p:cNvSpPr>
                <a:spLocks noChangeArrowheads="1"/>
              </p:cNvSpPr>
              <p:nvPr/>
            </p:nvSpPr>
            <p:spPr bwMode="auto">
              <a:xfrm>
                <a:off x="10080424" y="1798294"/>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01" name="Oval 47"/>
              <p:cNvSpPr>
                <a:spLocks noChangeArrowheads="1"/>
              </p:cNvSpPr>
              <p:nvPr/>
            </p:nvSpPr>
            <p:spPr bwMode="auto">
              <a:xfrm>
                <a:off x="10163109"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02" name="Oval 48"/>
              <p:cNvSpPr>
                <a:spLocks noChangeArrowheads="1"/>
              </p:cNvSpPr>
              <p:nvPr/>
            </p:nvSpPr>
            <p:spPr bwMode="auto">
              <a:xfrm>
                <a:off x="10246669"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03" name="Oval 49"/>
              <p:cNvSpPr>
                <a:spLocks noChangeArrowheads="1"/>
              </p:cNvSpPr>
              <p:nvPr/>
            </p:nvSpPr>
            <p:spPr bwMode="auto">
              <a:xfrm>
                <a:off x="10329353"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04" name="Oval 50"/>
              <p:cNvSpPr>
                <a:spLocks noChangeArrowheads="1"/>
              </p:cNvSpPr>
              <p:nvPr/>
            </p:nvSpPr>
            <p:spPr bwMode="auto">
              <a:xfrm>
                <a:off x="10412913" y="1798294"/>
                <a:ext cx="48998"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9629828" y="2496103"/>
              <a:ext cx="1377641" cy="50748"/>
              <a:chOff x="9084270" y="1798294"/>
              <a:chExt cx="1377641" cy="50748"/>
            </a:xfrm>
          </p:grpSpPr>
          <p:sp>
            <p:nvSpPr>
              <p:cNvPr id="71" name="Oval 34"/>
              <p:cNvSpPr>
                <a:spLocks noChangeArrowheads="1"/>
              </p:cNvSpPr>
              <p:nvPr/>
            </p:nvSpPr>
            <p:spPr bwMode="auto">
              <a:xfrm>
                <a:off x="9084270"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72" name="Oval 35"/>
              <p:cNvSpPr>
                <a:spLocks noChangeArrowheads="1"/>
              </p:cNvSpPr>
              <p:nvPr/>
            </p:nvSpPr>
            <p:spPr bwMode="auto">
              <a:xfrm>
                <a:off x="9166955"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73" name="Oval 36"/>
              <p:cNvSpPr>
                <a:spLocks noChangeArrowheads="1"/>
              </p:cNvSpPr>
              <p:nvPr/>
            </p:nvSpPr>
            <p:spPr bwMode="auto">
              <a:xfrm>
                <a:off x="9250514" y="1798294"/>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74" name="Oval 37"/>
              <p:cNvSpPr>
                <a:spLocks noChangeArrowheads="1"/>
              </p:cNvSpPr>
              <p:nvPr/>
            </p:nvSpPr>
            <p:spPr bwMode="auto">
              <a:xfrm>
                <a:off x="9333199" y="1798294"/>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75" name="Oval 38"/>
              <p:cNvSpPr>
                <a:spLocks noChangeArrowheads="1"/>
              </p:cNvSpPr>
              <p:nvPr/>
            </p:nvSpPr>
            <p:spPr bwMode="auto">
              <a:xfrm>
                <a:off x="941588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76" name="Oval 39"/>
              <p:cNvSpPr>
                <a:spLocks noChangeArrowheads="1"/>
              </p:cNvSpPr>
              <p:nvPr/>
            </p:nvSpPr>
            <p:spPr bwMode="auto">
              <a:xfrm>
                <a:off x="949944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77" name="Oval 40"/>
              <p:cNvSpPr>
                <a:spLocks noChangeArrowheads="1"/>
              </p:cNvSpPr>
              <p:nvPr/>
            </p:nvSpPr>
            <p:spPr bwMode="auto">
              <a:xfrm>
                <a:off x="9582128"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78" name="Oval 41"/>
              <p:cNvSpPr>
                <a:spLocks noChangeArrowheads="1"/>
              </p:cNvSpPr>
              <p:nvPr/>
            </p:nvSpPr>
            <p:spPr bwMode="auto">
              <a:xfrm>
                <a:off x="9664813"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79" name="Oval 42"/>
              <p:cNvSpPr>
                <a:spLocks noChangeArrowheads="1"/>
              </p:cNvSpPr>
              <p:nvPr/>
            </p:nvSpPr>
            <p:spPr bwMode="auto">
              <a:xfrm>
                <a:off x="9748373" y="1798294"/>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80" name="Oval 43"/>
              <p:cNvSpPr>
                <a:spLocks noChangeArrowheads="1"/>
              </p:cNvSpPr>
              <p:nvPr/>
            </p:nvSpPr>
            <p:spPr bwMode="auto">
              <a:xfrm>
                <a:off x="9831057"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81" name="Oval 44"/>
              <p:cNvSpPr>
                <a:spLocks noChangeArrowheads="1"/>
              </p:cNvSpPr>
              <p:nvPr/>
            </p:nvSpPr>
            <p:spPr bwMode="auto">
              <a:xfrm>
                <a:off x="9914180" y="1798294"/>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82" name="Oval 45"/>
              <p:cNvSpPr>
                <a:spLocks noChangeArrowheads="1"/>
              </p:cNvSpPr>
              <p:nvPr/>
            </p:nvSpPr>
            <p:spPr bwMode="auto">
              <a:xfrm>
                <a:off x="9997302" y="1798294"/>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83" name="Oval 46"/>
              <p:cNvSpPr>
                <a:spLocks noChangeArrowheads="1"/>
              </p:cNvSpPr>
              <p:nvPr/>
            </p:nvSpPr>
            <p:spPr bwMode="auto">
              <a:xfrm>
                <a:off x="10080424" y="1798294"/>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84" name="Oval 47"/>
              <p:cNvSpPr>
                <a:spLocks noChangeArrowheads="1"/>
              </p:cNvSpPr>
              <p:nvPr/>
            </p:nvSpPr>
            <p:spPr bwMode="auto">
              <a:xfrm>
                <a:off x="10163109"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85" name="Oval 48"/>
              <p:cNvSpPr>
                <a:spLocks noChangeArrowheads="1"/>
              </p:cNvSpPr>
              <p:nvPr/>
            </p:nvSpPr>
            <p:spPr bwMode="auto">
              <a:xfrm>
                <a:off x="10246669"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86" name="Oval 49"/>
              <p:cNvSpPr>
                <a:spLocks noChangeArrowheads="1"/>
              </p:cNvSpPr>
              <p:nvPr/>
            </p:nvSpPr>
            <p:spPr bwMode="auto">
              <a:xfrm>
                <a:off x="10329353"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87" name="Oval 50"/>
              <p:cNvSpPr>
                <a:spLocks noChangeArrowheads="1"/>
              </p:cNvSpPr>
              <p:nvPr/>
            </p:nvSpPr>
            <p:spPr bwMode="auto">
              <a:xfrm>
                <a:off x="10412913" y="1798294"/>
                <a:ext cx="48998"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grpSp>
        <p:nvGrpSpPr>
          <p:cNvPr id="122" name="组合 121"/>
          <p:cNvGrpSpPr/>
          <p:nvPr/>
        </p:nvGrpSpPr>
        <p:grpSpPr>
          <a:xfrm>
            <a:off x="7043942" y="3935248"/>
            <a:ext cx="3174155" cy="45719"/>
            <a:chOff x="6755408" y="2493299"/>
            <a:chExt cx="3754203" cy="53552"/>
          </a:xfrm>
        </p:grpSpPr>
        <p:grpSp>
          <p:nvGrpSpPr>
            <p:cNvPr id="123" name="组合 122"/>
            <p:cNvGrpSpPr/>
            <p:nvPr/>
          </p:nvGrpSpPr>
          <p:grpSpPr>
            <a:xfrm>
              <a:off x="6755408" y="2493299"/>
              <a:ext cx="1377641" cy="50748"/>
              <a:chOff x="6755408" y="2493299"/>
              <a:chExt cx="1377641" cy="50748"/>
            </a:xfrm>
          </p:grpSpPr>
          <p:sp>
            <p:nvSpPr>
              <p:cNvPr id="154" name="Oval 34"/>
              <p:cNvSpPr>
                <a:spLocks noChangeArrowheads="1"/>
              </p:cNvSpPr>
              <p:nvPr/>
            </p:nvSpPr>
            <p:spPr bwMode="auto">
              <a:xfrm>
                <a:off x="6755408" y="2493299"/>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55" name="Oval 35"/>
              <p:cNvSpPr>
                <a:spLocks noChangeArrowheads="1"/>
              </p:cNvSpPr>
              <p:nvPr/>
            </p:nvSpPr>
            <p:spPr bwMode="auto">
              <a:xfrm>
                <a:off x="6838093" y="2493299"/>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56" name="Oval 36"/>
              <p:cNvSpPr>
                <a:spLocks noChangeArrowheads="1"/>
              </p:cNvSpPr>
              <p:nvPr/>
            </p:nvSpPr>
            <p:spPr bwMode="auto">
              <a:xfrm>
                <a:off x="6921652" y="2493299"/>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57" name="Oval 37"/>
              <p:cNvSpPr>
                <a:spLocks noChangeArrowheads="1"/>
              </p:cNvSpPr>
              <p:nvPr/>
            </p:nvSpPr>
            <p:spPr bwMode="auto">
              <a:xfrm>
                <a:off x="7004337" y="2493299"/>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58" name="Oval 38"/>
              <p:cNvSpPr>
                <a:spLocks noChangeArrowheads="1"/>
              </p:cNvSpPr>
              <p:nvPr/>
            </p:nvSpPr>
            <p:spPr bwMode="auto">
              <a:xfrm>
                <a:off x="7087022" y="2493299"/>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59" name="Oval 39"/>
              <p:cNvSpPr>
                <a:spLocks noChangeArrowheads="1"/>
              </p:cNvSpPr>
              <p:nvPr/>
            </p:nvSpPr>
            <p:spPr bwMode="auto">
              <a:xfrm>
                <a:off x="7170582" y="2493299"/>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60" name="Oval 40"/>
              <p:cNvSpPr>
                <a:spLocks noChangeArrowheads="1"/>
              </p:cNvSpPr>
              <p:nvPr/>
            </p:nvSpPr>
            <p:spPr bwMode="auto">
              <a:xfrm>
                <a:off x="7253266" y="2493299"/>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61" name="Oval 41"/>
              <p:cNvSpPr>
                <a:spLocks noChangeArrowheads="1"/>
              </p:cNvSpPr>
              <p:nvPr/>
            </p:nvSpPr>
            <p:spPr bwMode="auto">
              <a:xfrm>
                <a:off x="7335951" y="2493299"/>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62" name="Oval 42"/>
              <p:cNvSpPr>
                <a:spLocks noChangeArrowheads="1"/>
              </p:cNvSpPr>
              <p:nvPr/>
            </p:nvSpPr>
            <p:spPr bwMode="auto">
              <a:xfrm>
                <a:off x="7419511" y="2493299"/>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63" name="Oval 43"/>
              <p:cNvSpPr>
                <a:spLocks noChangeArrowheads="1"/>
              </p:cNvSpPr>
              <p:nvPr/>
            </p:nvSpPr>
            <p:spPr bwMode="auto">
              <a:xfrm>
                <a:off x="7502195" y="2493299"/>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64" name="Oval 44"/>
              <p:cNvSpPr>
                <a:spLocks noChangeArrowheads="1"/>
              </p:cNvSpPr>
              <p:nvPr/>
            </p:nvSpPr>
            <p:spPr bwMode="auto">
              <a:xfrm>
                <a:off x="7585318" y="2493299"/>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65" name="Oval 45"/>
              <p:cNvSpPr>
                <a:spLocks noChangeArrowheads="1"/>
              </p:cNvSpPr>
              <p:nvPr/>
            </p:nvSpPr>
            <p:spPr bwMode="auto">
              <a:xfrm>
                <a:off x="7668440" y="2493299"/>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66" name="Oval 46"/>
              <p:cNvSpPr>
                <a:spLocks noChangeArrowheads="1"/>
              </p:cNvSpPr>
              <p:nvPr/>
            </p:nvSpPr>
            <p:spPr bwMode="auto">
              <a:xfrm>
                <a:off x="7751562" y="2493299"/>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67" name="Oval 47"/>
              <p:cNvSpPr>
                <a:spLocks noChangeArrowheads="1"/>
              </p:cNvSpPr>
              <p:nvPr/>
            </p:nvSpPr>
            <p:spPr bwMode="auto">
              <a:xfrm>
                <a:off x="7834247" y="2493299"/>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68" name="Oval 48"/>
              <p:cNvSpPr>
                <a:spLocks noChangeArrowheads="1"/>
              </p:cNvSpPr>
              <p:nvPr/>
            </p:nvSpPr>
            <p:spPr bwMode="auto">
              <a:xfrm>
                <a:off x="7917807" y="2493299"/>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69" name="Oval 49"/>
              <p:cNvSpPr>
                <a:spLocks noChangeArrowheads="1"/>
              </p:cNvSpPr>
              <p:nvPr/>
            </p:nvSpPr>
            <p:spPr bwMode="auto">
              <a:xfrm>
                <a:off x="8000491" y="2493299"/>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70" name="Oval 50"/>
              <p:cNvSpPr>
                <a:spLocks noChangeArrowheads="1"/>
              </p:cNvSpPr>
              <p:nvPr/>
            </p:nvSpPr>
            <p:spPr bwMode="auto">
              <a:xfrm>
                <a:off x="8084051" y="2493299"/>
                <a:ext cx="48998"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8203208" y="2495296"/>
              <a:ext cx="1377641" cy="50748"/>
              <a:chOff x="9084270" y="1798294"/>
              <a:chExt cx="1377641" cy="50748"/>
            </a:xfrm>
          </p:grpSpPr>
          <p:sp>
            <p:nvSpPr>
              <p:cNvPr id="137" name="Oval 34"/>
              <p:cNvSpPr>
                <a:spLocks noChangeArrowheads="1"/>
              </p:cNvSpPr>
              <p:nvPr/>
            </p:nvSpPr>
            <p:spPr bwMode="auto">
              <a:xfrm>
                <a:off x="9084270"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38" name="Oval 35"/>
              <p:cNvSpPr>
                <a:spLocks noChangeArrowheads="1"/>
              </p:cNvSpPr>
              <p:nvPr/>
            </p:nvSpPr>
            <p:spPr bwMode="auto">
              <a:xfrm>
                <a:off x="9166955"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39" name="Oval 36"/>
              <p:cNvSpPr>
                <a:spLocks noChangeArrowheads="1"/>
              </p:cNvSpPr>
              <p:nvPr/>
            </p:nvSpPr>
            <p:spPr bwMode="auto">
              <a:xfrm>
                <a:off x="9250514" y="1798294"/>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40" name="Oval 37"/>
              <p:cNvSpPr>
                <a:spLocks noChangeArrowheads="1"/>
              </p:cNvSpPr>
              <p:nvPr/>
            </p:nvSpPr>
            <p:spPr bwMode="auto">
              <a:xfrm>
                <a:off x="9333199" y="1798294"/>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41" name="Oval 38"/>
              <p:cNvSpPr>
                <a:spLocks noChangeArrowheads="1"/>
              </p:cNvSpPr>
              <p:nvPr/>
            </p:nvSpPr>
            <p:spPr bwMode="auto">
              <a:xfrm>
                <a:off x="941588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42" name="Oval 39"/>
              <p:cNvSpPr>
                <a:spLocks noChangeArrowheads="1"/>
              </p:cNvSpPr>
              <p:nvPr/>
            </p:nvSpPr>
            <p:spPr bwMode="auto">
              <a:xfrm>
                <a:off x="949944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43" name="Oval 40"/>
              <p:cNvSpPr>
                <a:spLocks noChangeArrowheads="1"/>
              </p:cNvSpPr>
              <p:nvPr/>
            </p:nvSpPr>
            <p:spPr bwMode="auto">
              <a:xfrm>
                <a:off x="9582128"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44" name="Oval 41"/>
              <p:cNvSpPr>
                <a:spLocks noChangeArrowheads="1"/>
              </p:cNvSpPr>
              <p:nvPr/>
            </p:nvSpPr>
            <p:spPr bwMode="auto">
              <a:xfrm>
                <a:off x="9664813"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45" name="Oval 42"/>
              <p:cNvSpPr>
                <a:spLocks noChangeArrowheads="1"/>
              </p:cNvSpPr>
              <p:nvPr/>
            </p:nvSpPr>
            <p:spPr bwMode="auto">
              <a:xfrm>
                <a:off x="9748373" y="1798294"/>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46" name="Oval 43"/>
              <p:cNvSpPr>
                <a:spLocks noChangeArrowheads="1"/>
              </p:cNvSpPr>
              <p:nvPr/>
            </p:nvSpPr>
            <p:spPr bwMode="auto">
              <a:xfrm>
                <a:off x="9831057"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47" name="Oval 44"/>
              <p:cNvSpPr>
                <a:spLocks noChangeArrowheads="1"/>
              </p:cNvSpPr>
              <p:nvPr/>
            </p:nvSpPr>
            <p:spPr bwMode="auto">
              <a:xfrm>
                <a:off x="9914180" y="1798294"/>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48" name="Oval 45"/>
              <p:cNvSpPr>
                <a:spLocks noChangeArrowheads="1"/>
              </p:cNvSpPr>
              <p:nvPr/>
            </p:nvSpPr>
            <p:spPr bwMode="auto">
              <a:xfrm>
                <a:off x="9997302" y="1798294"/>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49" name="Oval 46"/>
              <p:cNvSpPr>
                <a:spLocks noChangeArrowheads="1"/>
              </p:cNvSpPr>
              <p:nvPr/>
            </p:nvSpPr>
            <p:spPr bwMode="auto">
              <a:xfrm>
                <a:off x="10080424" y="1798294"/>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50" name="Oval 47"/>
              <p:cNvSpPr>
                <a:spLocks noChangeArrowheads="1"/>
              </p:cNvSpPr>
              <p:nvPr/>
            </p:nvSpPr>
            <p:spPr bwMode="auto">
              <a:xfrm>
                <a:off x="10163109"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51" name="Oval 48"/>
              <p:cNvSpPr>
                <a:spLocks noChangeArrowheads="1"/>
              </p:cNvSpPr>
              <p:nvPr/>
            </p:nvSpPr>
            <p:spPr bwMode="auto">
              <a:xfrm>
                <a:off x="10246669"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52" name="Oval 49"/>
              <p:cNvSpPr>
                <a:spLocks noChangeArrowheads="1"/>
              </p:cNvSpPr>
              <p:nvPr/>
            </p:nvSpPr>
            <p:spPr bwMode="auto">
              <a:xfrm>
                <a:off x="10329353"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53" name="Oval 50"/>
              <p:cNvSpPr>
                <a:spLocks noChangeArrowheads="1"/>
              </p:cNvSpPr>
              <p:nvPr/>
            </p:nvSpPr>
            <p:spPr bwMode="auto">
              <a:xfrm>
                <a:off x="10412913" y="1798294"/>
                <a:ext cx="48998"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nvGrpSpPr>
            <p:cNvPr id="125" name="组合 124"/>
            <p:cNvGrpSpPr/>
            <p:nvPr/>
          </p:nvGrpSpPr>
          <p:grpSpPr>
            <a:xfrm>
              <a:off x="9629828" y="2496103"/>
              <a:ext cx="879783" cy="50748"/>
              <a:chOff x="9084270" y="1798294"/>
              <a:chExt cx="879783" cy="50748"/>
            </a:xfrm>
          </p:grpSpPr>
          <p:sp>
            <p:nvSpPr>
              <p:cNvPr id="126" name="Oval 34"/>
              <p:cNvSpPr>
                <a:spLocks noChangeArrowheads="1"/>
              </p:cNvSpPr>
              <p:nvPr/>
            </p:nvSpPr>
            <p:spPr bwMode="auto">
              <a:xfrm>
                <a:off x="9084270"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27" name="Oval 35"/>
              <p:cNvSpPr>
                <a:spLocks noChangeArrowheads="1"/>
              </p:cNvSpPr>
              <p:nvPr/>
            </p:nvSpPr>
            <p:spPr bwMode="auto">
              <a:xfrm>
                <a:off x="9166955"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28" name="Oval 36"/>
              <p:cNvSpPr>
                <a:spLocks noChangeArrowheads="1"/>
              </p:cNvSpPr>
              <p:nvPr/>
            </p:nvSpPr>
            <p:spPr bwMode="auto">
              <a:xfrm>
                <a:off x="9250514" y="1798294"/>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29" name="Oval 37"/>
              <p:cNvSpPr>
                <a:spLocks noChangeArrowheads="1"/>
              </p:cNvSpPr>
              <p:nvPr/>
            </p:nvSpPr>
            <p:spPr bwMode="auto">
              <a:xfrm>
                <a:off x="9333199" y="1798294"/>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30" name="Oval 38"/>
              <p:cNvSpPr>
                <a:spLocks noChangeArrowheads="1"/>
              </p:cNvSpPr>
              <p:nvPr/>
            </p:nvSpPr>
            <p:spPr bwMode="auto">
              <a:xfrm>
                <a:off x="941588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31" name="Oval 39"/>
              <p:cNvSpPr>
                <a:spLocks noChangeArrowheads="1"/>
              </p:cNvSpPr>
              <p:nvPr/>
            </p:nvSpPr>
            <p:spPr bwMode="auto">
              <a:xfrm>
                <a:off x="949944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32" name="Oval 40"/>
              <p:cNvSpPr>
                <a:spLocks noChangeArrowheads="1"/>
              </p:cNvSpPr>
              <p:nvPr/>
            </p:nvSpPr>
            <p:spPr bwMode="auto">
              <a:xfrm>
                <a:off x="9582128"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33" name="Oval 41"/>
              <p:cNvSpPr>
                <a:spLocks noChangeArrowheads="1"/>
              </p:cNvSpPr>
              <p:nvPr/>
            </p:nvSpPr>
            <p:spPr bwMode="auto">
              <a:xfrm>
                <a:off x="9664813"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34" name="Oval 42"/>
              <p:cNvSpPr>
                <a:spLocks noChangeArrowheads="1"/>
              </p:cNvSpPr>
              <p:nvPr/>
            </p:nvSpPr>
            <p:spPr bwMode="auto">
              <a:xfrm>
                <a:off x="9748373" y="1798294"/>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35" name="Oval 43"/>
              <p:cNvSpPr>
                <a:spLocks noChangeArrowheads="1"/>
              </p:cNvSpPr>
              <p:nvPr/>
            </p:nvSpPr>
            <p:spPr bwMode="auto">
              <a:xfrm>
                <a:off x="9831057"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36" name="Oval 44"/>
              <p:cNvSpPr>
                <a:spLocks noChangeArrowheads="1"/>
              </p:cNvSpPr>
              <p:nvPr/>
            </p:nvSpPr>
            <p:spPr bwMode="auto">
              <a:xfrm>
                <a:off x="9914180" y="1798294"/>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grpSp>
        <p:nvGrpSpPr>
          <p:cNvPr id="171" name="组合 170"/>
          <p:cNvGrpSpPr/>
          <p:nvPr/>
        </p:nvGrpSpPr>
        <p:grpSpPr>
          <a:xfrm rot="5400000">
            <a:off x="9753474" y="3511519"/>
            <a:ext cx="884410" cy="43325"/>
            <a:chOff x="9084270" y="1798294"/>
            <a:chExt cx="1046027" cy="50748"/>
          </a:xfrm>
        </p:grpSpPr>
        <p:sp>
          <p:nvSpPr>
            <p:cNvPr id="172" name="Oval 34"/>
            <p:cNvSpPr>
              <a:spLocks noChangeArrowheads="1"/>
            </p:cNvSpPr>
            <p:nvPr/>
          </p:nvSpPr>
          <p:spPr bwMode="auto">
            <a:xfrm>
              <a:off x="9084270"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73" name="Oval 35"/>
            <p:cNvSpPr>
              <a:spLocks noChangeArrowheads="1"/>
            </p:cNvSpPr>
            <p:nvPr/>
          </p:nvSpPr>
          <p:spPr bwMode="auto">
            <a:xfrm>
              <a:off x="9166955"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74" name="Oval 36"/>
            <p:cNvSpPr>
              <a:spLocks noChangeArrowheads="1"/>
            </p:cNvSpPr>
            <p:nvPr/>
          </p:nvSpPr>
          <p:spPr bwMode="auto">
            <a:xfrm>
              <a:off x="9250514" y="1798294"/>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75" name="Oval 37"/>
            <p:cNvSpPr>
              <a:spLocks noChangeArrowheads="1"/>
            </p:cNvSpPr>
            <p:nvPr/>
          </p:nvSpPr>
          <p:spPr bwMode="auto">
            <a:xfrm>
              <a:off x="9333199" y="1798294"/>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76" name="Oval 38"/>
            <p:cNvSpPr>
              <a:spLocks noChangeArrowheads="1"/>
            </p:cNvSpPr>
            <p:nvPr/>
          </p:nvSpPr>
          <p:spPr bwMode="auto">
            <a:xfrm>
              <a:off x="941588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77" name="Oval 39"/>
            <p:cNvSpPr>
              <a:spLocks noChangeArrowheads="1"/>
            </p:cNvSpPr>
            <p:nvPr/>
          </p:nvSpPr>
          <p:spPr bwMode="auto">
            <a:xfrm>
              <a:off x="949944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78" name="Oval 40"/>
            <p:cNvSpPr>
              <a:spLocks noChangeArrowheads="1"/>
            </p:cNvSpPr>
            <p:nvPr/>
          </p:nvSpPr>
          <p:spPr bwMode="auto">
            <a:xfrm>
              <a:off x="9582128"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79" name="Oval 41"/>
            <p:cNvSpPr>
              <a:spLocks noChangeArrowheads="1"/>
            </p:cNvSpPr>
            <p:nvPr/>
          </p:nvSpPr>
          <p:spPr bwMode="auto">
            <a:xfrm>
              <a:off x="9664813"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80" name="Oval 42"/>
            <p:cNvSpPr>
              <a:spLocks noChangeArrowheads="1"/>
            </p:cNvSpPr>
            <p:nvPr/>
          </p:nvSpPr>
          <p:spPr bwMode="auto">
            <a:xfrm>
              <a:off x="9748373" y="1798294"/>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81" name="Oval 43"/>
            <p:cNvSpPr>
              <a:spLocks noChangeArrowheads="1"/>
            </p:cNvSpPr>
            <p:nvPr/>
          </p:nvSpPr>
          <p:spPr bwMode="auto">
            <a:xfrm>
              <a:off x="9831057"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82" name="Oval 44"/>
            <p:cNvSpPr>
              <a:spLocks noChangeArrowheads="1"/>
            </p:cNvSpPr>
            <p:nvPr/>
          </p:nvSpPr>
          <p:spPr bwMode="auto">
            <a:xfrm>
              <a:off x="9914180" y="1798294"/>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83" name="Oval 45"/>
            <p:cNvSpPr>
              <a:spLocks noChangeArrowheads="1"/>
            </p:cNvSpPr>
            <p:nvPr/>
          </p:nvSpPr>
          <p:spPr bwMode="auto">
            <a:xfrm>
              <a:off x="9997302" y="1798294"/>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184" name="Oval 46"/>
            <p:cNvSpPr>
              <a:spLocks noChangeArrowheads="1"/>
            </p:cNvSpPr>
            <p:nvPr/>
          </p:nvSpPr>
          <p:spPr bwMode="auto">
            <a:xfrm>
              <a:off x="10080424" y="1798294"/>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nvGrpSpPr>
          <p:cNvPr id="185" name="Group 127"/>
          <p:cNvGrpSpPr/>
          <p:nvPr/>
        </p:nvGrpSpPr>
        <p:grpSpPr>
          <a:xfrm>
            <a:off x="6315577" y="2419528"/>
            <a:ext cx="375235" cy="247654"/>
            <a:chOff x="2141517" y="2373325"/>
            <a:chExt cx="476251" cy="314325"/>
          </a:xfrm>
          <a:solidFill>
            <a:schemeClr val="accent2"/>
          </a:solidFill>
        </p:grpSpPr>
        <p:sp>
          <p:nvSpPr>
            <p:cNvPr id="186" name="Rectangle 22"/>
            <p:cNvSpPr>
              <a:spLocks noChangeArrowheads="1"/>
            </p:cNvSpPr>
            <p:nvPr/>
          </p:nvSpPr>
          <p:spPr bwMode="auto">
            <a:xfrm>
              <a:off x="2200255" y="2678125"/>
              <a:ext cx="387350" cy="9525"/>
            </a:xfrm>
            <a:prstGeom prst="rect">
              <a:avLst/>
            </a:prstGeom>
            <a:grpFill/>
            <a:ln w="9525">
              <a:noFill/>
              <a:miter lim="800000"/>
            </a:ln>
          </p:spPr>
          <p:txBody>
            <a:bodyPr vert="horz" wrap="square" lIns="121920" tIns="60960" rIns="121920" bIns="60960" numCol="1" anchor="t" anchorCtr="0" compatLnSpc="1"/>
            <a:lstStyle/>
            <a:p>
              <a:endParaRPr lang="en-US" sz="2400" dirty="0">
                <a:solidFill>
                  <a:srgbClr val="FF0000"/>
                </a:solidFill>
                <a:latin typeface="微软雅黑" panose="020B0503020204020204" pitchFamily="34" charset="-122"/>
                <a:ea typeface="微软雅黑" panose="020B0503020204020204" pitchFamily="34" charset="-122"/>
              </a:endParaRPr>
            </a:p>
          </p:txBody>
        </p:sp>
        <p:sp>
          <p:nvSpPr>
            <p:cNvPr id="187" name="Rectangle 23"/>
            <p:cNvSpPr>
              <a:spLocks noChangeArrowheads="1"/>
            </p:cNvSpPr>
            <p:nvPr/>
          </p:nvSpPr>
          <p:spPr bwMode="auto">
            <a:xfrm>
              <a:off x="2517755" y="2468575"/>
              <a:ext cx="69850" cy="209550"/>
            </a:xfrm>
            <a:prstGeom prst="rect">
              <a:avLst/>
            </a:prstGeom>
            <a:grpFill/>
            <a:ln w="9525">
              <a:noFill/>
              <a:miter lim="800000"/>
            </a:ln>
          </p:spPr>
          <p:txBody>
            <a:bodyPr vert="horz" wrap="square" lIns="121920" tIns="60960" rIns="121920" bIns="60960" numCol="1" anchor="t" anchorCtr="0" compatLnSpc="1"/>
            <a:lstStyle/>
            <a:p>
              <a:endParaRPr lang="en-US" sz="2400" dirty="0">
                <a:solidFill>
                  <a:srgbClr val="FF0000"/>
                </a:solidFill>
                <a:latin typeface="微软雅黑" panose="020B0503020204020204" pitchFamily="34" charset="-122"/>
                <a:ea typeface="微软雅黑" panose="020B0503020204020204" pitchFamily="34" charset="-122"/>
              </a:endParaRPr>
            </a:p>
          </p:txBody>
        </p:sp>
        <p:sp>
          <p:nvSpPr>
            <p:cNvPr id="188" name="Rectangle 24"/>
            <p:cNvSpPr>
              <a:spLocks noChangeArrowheads="1"/>
            </p:cNvSpPr>
            <p:nvPr/>
          </p:nvSpPr>
          <p:spPr bwMode="auto">
            <a:xfrm>
              <a:off x="2438380" y="2547950"/>
              <a:ext cx="69850" cy="130175"/>
            </a:xfrm>
            <a:prstGeom prst="rect">
              <a:avLst/>
            </a:prstGeom>
            <a:grpFill/>
            <a:ln w="9525">
              <a:noFill/>
              <a:miter lim="800000"/>
            </a:ln>
          </p:spPr>
          <p:txBody>
            <a:bodyPr vert="horz" wrap="square" lIns="121920" tIns="60960" rIns="121920" bIns="60960" numCol="1" anchor="t" anchorCtr="0" compatLnSpc="1"/>
            <a:lstStyle/>
            <a:p>
              <a:endParaRPr lang="en-US" sz="2400" dirty="0">
                <a:solidFill>
                  <a:srgbClr val="FF0000"/>
                </a:solidFill>
                <a:latin typeface="微软雅黑" panose="020B0503020204020204" pitchFamily="34" charset="-122"/>
                <a:ea typeface="微软雅黑" panose="020B0503020204020204" pitchFamily="34" charset="-122"/>
              </a:endParaRPr>
            </a:p>
          </p:txBody>
        </p:sp>
        <p:sp>
          <p:nvSpPr>
            <p:cNvPr id="189" name="Rectangle 25"/>
            <p:cNvSpPr>
              <a:spLocks noChangeArrowheads="1"/>
            </p:cNvSpPr>
            <p:nvPr/>
          </p:nvSpPr>
          <p:spPr bwMode="auto">
            <a:xfrm>
              <a:off x="2359005" y="2592400"/>
              <a:ext cx="69850" cy="85725"/>
            </a:xfrm>
            <a:prstGeom prst="rect">
              <a:avLst/>
            </a:prstGeom>
            <a:grpFill/>
            <a:ln w="9525">
              <a:noFill/>
              <a:miter lim="800000"/>
            </a:ln>
          </p:spPr>
          <p:txBody>
            <a:bodyPr vert="horz" wrap="square" lIns="121920" tIns="60960" rIns="121920" bIns="60960" numCol="1" anchor="t" anchorCtr="0" compatLnSpc="1"/>
            <a:lstStyle/>
            <a:p>
              <a:endParaRPr lang="en-US" sz="2400" dirty="0">
                <a:solidFill>
                  <a:srgbClr val="FF0000"/>
                </a:solidFill>
                <a:latin typeface="微软雅黑" panose="020B0503020204020204" pitchFamily="34" charset="-122"/>
                <a:ea typeface="微软雅黑" panose="020B0503020204020204" pitchFamily="34" charset="-122"/>
              </a:endParaRPr>
            </a:p>
          </p:txBody>
        </p:sp>
        <p:sp>
          <p:nvSpPr>
            <p:cNvPr id="190" name="Rectangle 26"/>
            <p:cNvSpPr>
              <a:spLocks noChangeArrowheads="1"/>
            </p:cNvSpPr>
            <p:nvPr/>
          </p:nvSpPr>
          <p:spPr bwMode="auto">
            <a:xfrm>
              <a:off x="2279630" y="2551125"/>
              <a:ext cx="69850" cy="127000"/>
            </a:xfrm>
            <a:prstGeom prst="rect">
              <a:avLst/>
            </a:prstGeom>
            <a:grpFill/>
            <a:ln w="9525">
              <a:noFill/>
              <a:miter lim="800000"/>
            </a:ln>
          </p:spPr>
          <p:txBody>
            <a:bodyPr vert="horz" wrap="square" lIns="121920" tIns="60960" rIns="121920" bIns="60960" numCol="1" anchor="t" anchorCtr="0" compatLnSpc="1"/>
            <a:lstStyle/>
            <a:p>
              <a:endParaRPr lang="en-US" sz="2400" dirty="0">
                <a:solidFill>
                  <a:srgbClr val="FF0000"/>
                </a:solidFill>
                <a:latin typeface="微软雅黑" panose="020B0503020204020204" pitchFamily="34" charset="-122"/>
                <a:ea typeface="微软雅黑" panose="020B0503020204020204" pitchFamily="34" charset="-122"/>
              </a:endParaRPr>
            </a:p>
          </p:txBody>
        </p:sp>
        <p:sp>
          <p:nvSpPr>
            <p:cNvPr id="191" name="Rectangle 27"/>
            <p:cNvSpPr>
              <a:spLocks noChangeArrowheads="1"/>
            </p:cNvSpPr>
            <p:nvPr/>
          </p:nvSpPr>
          <p:spPr bwMode="auto">
            <a:xfrm>
              <a:off x="2200255" y="2587637"/>
              <a:ext cx="68263" cy="90488"/>
            </a:xfrm>
            <a:prstGeom prst="rect">
              <a:avLst/>
            </a:prstGeom>
            <a:grpFill/>
            <a:ln w="9525">
              <a:noFill/>
              <a:miter lim="800000"/>
            </a:ln>
          </p:spPr>
          <p:txBody>
            <a:bodyPr vert="horz" wrap="square" lIns="121920" tIns="60960" rIns="121920" bIns="60960" numCol="1" anchor="t" anchorCtr="0" compatLnSpc="1"/>
            <a:lstStyle/>
            <a:p>
              <a:endParaRPr lang="en-US" sz="2400" dirty="0">
                <a:solidFill>
                  <a:srgbClr val="FF0000"/>
                </a:solidFill>
                <a:latin typeface="微软雅黑" panose="020B0503020204020204" pitchFamily="34" charset="-122"/>
                <a:ea typeface="微软雅黑" panose="020B0503020204020204" pitchFamily="34" charset="-122"/>
              </a:endParaRPr>
            </a:p>
          </p:txBody>
        </p:sp>
        <p:sp>
          <p:nvSpPr>
            <p:cNvPr id="192" name="Freeform 28"/>
            <p:cNvSpPr/>
            <p:nvPr/>
          </p:nvSpPr>
          <p:spPr bwMode="auto">
            <a:xfrm>
              <a:off x="2141517" y="2559062"/>
              <a:ext cx="36513" cy="38100"/>
            </a:xfrm>
            <a:custGeom>
              <a:avLst/>
              <a:gdLst/>
              <a:ahLst/>
              <a:cxnLst>
                <a:cxn ang="0">
                  <a:pos x="22" y="0"/>
                </a:cxn>
                <a:cxn ang="0">
                  <a:pos x="22" y="0"/>
                </a:cxn>
                <a:cxn ang="0">
                  <a:pos x="27" y="0"/>
                </a:cxn>
                <a:cxn ang="0">
                  <a:pos x="32" y="1"/>
                </a:cxn>
                <a:cxn ang="0">
                  <a:pos x="36" y="3"/>
                </a:cxn>
                <a:cxn ang="0">
                  <a:pos x="40" y="7"/>
                </a:cxn>
                <a:cxn ang="0">
                  <a:pos x="42" y="10"/>
                </a:cxn>
                <a:cxn ang="0">
                  <a:pos x="45" y="15"/>
                </a:cxn>
                <a:cxn ang="0">
                  <a:pos x="46" y="18"/>
                </a:cxn>
                <a:cxn ang="0">
                  <a:pos x="46" y="23"/>
                </a:cxn>
                <a:cxn ang="0">
                  <a:pos x="46" y="23"/>
                </a:cxn>
                <a:cxn ang="0">
                  <a:pos x="46" y="28"/>
                </a:cxn>
                <a:cxn ang="0">
                  <a:pos x="45" y="32"/>
                </a:cxn>
                <a:cxn ang="0">
                  <a:pos x="42" y="36"/>
                </a:cxn>
                <a:cxn ang="0">
                  <a:pos x="40" y="39"/>
                </a:cxn>
                <a:cxn ang="0">
                  <a:pos x="36" y="43"/>
                </a:cxn>
                <a:cxn ang="0">
                  <a:pos x="32" y="44"/>
                </a:cxn>
                <a:cxn ang="0">
                  <a:pos x="27" y="45"/>
                </a:cxn>
                <a:cxn ang="0">
                  <a:pos x="22" y="47"/>
                </a:cxn>
                <a:cxn ang="0">
                  <a:pos x="22" y="47"/>
                </a:cxn>
                <a:cxn ang="0">
                  <a:pos x="19" y="45"/>
                </a:cxn>
                <a:cxn ang="0">
                  <a:pos x="14" y="44"/>
                </a:cxn>
                <a:cxn ang="0">
                  <a:pos x="10" y="43"/>
                </a:cxn>
                <a:cxn ang="0">
                  <a:pos x="6" y="39"/>
                </a:cxn>
                <a:cxn ang="0">
                  <a:pos x="4" y="36"/>
                </a:cxn>
                <a:cxn ang="0">
                  <a:pos x="1" y="32"/>
                </a:cxn>
                <a:cxn ang="0">
                  <a:pos x="0" y="28"/>
                </a:cxn>
                <a:cxn ang="0">
                  <a:pos x="0" y="23"/>
                </a:cxn>
                <a:cxn ang="0">
                  <a:pos x="0" y="23"/>
                </a:cxn>
                <a:cxn ang="0">
                  <a:pos x="0" y="18"/>
                </a:cxn>
                <a:cxn ang="0">
                  <a:pos x="1" y="15"/>
                </a:cxn>
                <a:cxn ang="0">
                  <a:pos x="4" y="10"/>
                </a:cxn>
                <a:cxn ang="0">
                  <a:pos x="6" y="7"/>
                </a:cxn>
                <a:cxn ang="0">
                  <a:pos x="10" y="3"/>
                </a:cxn>
                <a:cxn ang="0">
                  <a:pos x="14" y="1"/>
                </a:cxn>
                <a:cxn ang="0">
                  <a:pos x="19" y="0"/>
                </a:cxn>
                <a:cxn ang="0">
                  <a:pos x="22" y="0"/>
                </a:cxn>
                <a:cxn ang="0">
                  <a:pos x="22" y="0"/>
                </a:cxn>
              </a:cxnLst>
              <a:rect l="0" t="0" r="r" b="b"/>
              <a:pathLst>
                <a:path w="46" h="47">
                  <a:moveTo>
                    <a:pt x="22" y="0"/>
                  </a:moveTo>
                  <a:lnTo>
                    <a:pt x="22" y="0"/>
                  </a:lnTo>
                  <a:lnTo>
                    <a:pt x="27" y="0"/>
                  </a:lnTo>
                  <a:lnTo>
                    <a:pt x="32" y="1"/>
                  </a:lnTo>
                  <a:lnTo>
                    <a:pt x="36" y="3"/>
                  </a:lnTo>
                  <a:lnTo>
                    <a:pt x="40" y="7"/>
                  </a:lnTo>
                  <a:lnTo>
                    <a:pt x="42" y="10"/>
                  </a:lnTo>
                  <a:lnTo>
                    <a:pt x="45" y="15"/>
                  </a:lnTo>
                  <a:lnTo>
                    <a:pt x="46" y="18"/>
                  </a:lnTo>
                  <a:lnTo>
                    <a:pt x="46" y="23"/>
                  </a:lnTo>
                  <a:lnTo>
                    <a:pt x="46" y="23"/>
                  </a:lnTo>
                  <a:lnTo>
                    <a:pt x="46" y="28"/>
                  </a:lnTo>
                  <a:lnTo>
                    <a:pt x="45" y="32"/>
                  </a:lnTo>
                  <a:lnTo>
                    <a:pt x="42" y="36"/>
                  </a:lnTo>
                  <a:lnTo>
                    <a:pt x="40" y="39"/>
                  </a:lnTo>
                  <a:lnTo>
                    <a:pt x="36" y="43"/>
                  </a:lnTo>
                  <a:lnTo>
                    <a:pt x="32" y="44"/>
                  </a:lnTo>
                  <a:lnTo>
                    <a:pt x="27" y="45"/>
                  </a:lnTo>
                  <a:lnTo>
                    <a:pt x="22" y="47"/>
                  </a:lnTo>
                  <a:lnTo>
                    <a:pt x="22" y="47"/>
                  </a:lnTo>
                  <a:lnTo>
                    <a:pt x="19" y="45"/>
                  </a:lnTo>
                  <a:lnTo>
                    <a:pt x="14" y="44"/>
                  </a:lnTo>
                  <a:lnTo>
                    <a:pt x="10" y="43"/>
                  </a:lnTo>
                  <a:lnTo>
                    <a:pt x="6" y="39"/>
                  </a:lnTo>
                  <a:lnTo>
                    <a:pt x="4" y="36"/>
                  </a:lnTo>
                  <a:lnTo>
                    <a:pt x="1" y="32"/>
                  </a:lnTo>
                  <a:lnTo>
                    <a:pt x="0" y="28"/>
                  </a:lnTo>
                  <a:lnTo>
                    <a:pt x="0" y="23"/>
                  </a:lnTo>
                  <a:lnTo>
                    <a:pt x="0" y="23"/>
                  </a:lnTo>
                  <a:lnTo>
                    <a:pt x="0" y="18"/>
                  </a:lnTo>
                  <a:lnTo>
                    <a:pt x="1" y="15"/>
                  </a:lnTo>
                  <a:lnTo>
                    <a:pt x="4" y="10"/>
                  </a:lnTo>
                  <a:lnTo>
                    <a:pt x="6" y="7"/>
                  </a:lnTo>
                  <a:lnTo>
                    <a:pt x="10" y="3"/>
                  </a:lnTo>
                  <a:lnTo>
                    <a:pt x="14" y="1"/>
                  </a:lnTo>
                  <a:lnTo>
                    <a:pt x="19" y="0"/>
                  </a:lnTo>
                  <a:lnTo>
                    <a:pt x="22" y="0"/>
                  </a:lnTo>
                  <a:lnTo>
                    <a:pt x="22" y="0"/>
                  </a:lnTo>
                  <a:close/>
                </a:path>
              </a:pathLst>
            </a:custGeom>
            <a:grpFill/>
            <a:ln w="9525">
              <a:noFill/>
              <a:round/>
            </a:ln>
          </p:spPr>
          <p:txBody>
            <a:bodyPr vert="horz" wrap="square" lIns="121920" tIns="60960" rIns="121920" bIns="60960" numCol="1" anchor="t" anchorCtr="0" compatLnSpc="1"/>
            <a:lstStyle/>
            <a:p>
              <a:endParaRPr lang="en-US" sz="2400" dirty="0">
                <a:solidFill>
                  <a:srgbClr val="FF0000"/>
                </a:solidFill>
                <a:latin typeface="微软雅黑" panose="020B0503020204020204" pitchFamily="34" charset="-122"/>
                <a:ea typeface="微软雅黑" panose="020B0503020204020204" pitchFamily="34" charset="-122"/>
              </a:endParaRPr>
            </a:p>
          </p:txBody>
        </p:sp>
        <p:sp>
          <p:nvSpPr>
            <p:cNvPr id="193" name="Freeform 29"/>
            <p:cNvSpPr/>
            <p:nvPr/>
          </p:nvSpPr>
          <p:spPr bwMode="auto">
            <a:xfrm>
              <a:off x="2568555" y="2373325"/>
              <a:ext cx="49213" cy="47625"/>
            </a:xfrm>
            <a:custGeom>
              <a:avLst/>
              <a:gdLst/>
              <a:ahLst/>
              <a:cxnLst>
                <a:cxn ang="0">
                  <a:pos x="62" y="0"/>
                </a:cxn>
                <a:cxn ang="0">
                  <a:pos x="0" y="1"/>
                </a:cxn>
                <a:cxn ang="0">
                  <a:pos x="22" y="29"/>
                </a:cxn>
                <a:cxn ang="0">
                  <a:pos x="43" y="59"/>
                </a:cxn>
                <a:cxn ang="0">
                  <a:pos x="62" y="0"/>
                </a:cxn>
              </a:cxnLst>
              <a:rect l="0" t="0" r="r" b="b"/>
              <a:pathLst>
                <a:path w="62" h="59">
                  <a:moveTo>
                    <a:pt x="62" y="0"/>
                  </a:moveTo>
                  <a:lnTo>
                    <a:pt x="0" y="1"/>
                  </a:lnTo>
                  <a:lnTo>
                    <a:pt x="22" y="29"/>
                  </a:lnTo>
                  <a:lnTo>
                    <a:pt x="43" y="59"/>
                  </a:lnTo>
                  <a:lnTo>
                    <a:pt x="62" y="0"/>
                  </a:lnTo>
                  <a:close/>
                </a:path>
              </a:pathLst>
            </a:custGeom>
            <a:grpFill/>
            <a:ln w="9525">
              <a:noFill/>
              <a:round/>
            </a:ln>
          </p:spPr>
          <p:txBody>
            <a:bodyPr vert="horz" wrap="square" lIns="121920" tIns="60960" rIns="121920" bIns="60960" numCol="1" anchor="t" anchorCtr="0" compatLnSpc="1"/>
            <a:lstStyle/>
            <a:p>
              <a:endParaRPr lang="en-US" sz="2400" dirty="0">
                <a:solidFill>
                  <a:srgbClr val="FF0000"/>
                </a:solidFill>
                <a:latin typeface="微软雅黑" panose="020B0503020204020204" pitchFamily="34" charset="-122"/>
                <a:ea typeface="微软雅黑" panose="020B0503020204020204" pitchFamily="34" charset="-122"/>
              </a:endParaRPr>
            </a:p>
          </p:txBody>
        </p:sp>
        <p:sp>
          <p:nvSpPr>
            <p:cNvPr id="194" name="Freeform 30"/>
            <p:cNvSpPr/>
            <p:nvPr/>
          </p:nvSpPr>
          <p:spPr bwMode="auto">
            <a:xfrm>
              <a:off x="2176442" y="2397137"/>
              <a:ext cx="404813" cy="169863"/>
            </a:xfrm>
            <a:custGeom>
              <a:avLst/>
              <a:gdLst/>
              <a:ahLst/>
              <a:cxnLst>
                <a:cxn ang="0">
                  <a:pos x="0" y="204"/>
                </a:cxn>
                <a:cxn ang="0">
                  <a:pos x="176" y="73"/>
                </a:cxn>
                <a:cxn ang="0">
                  <a:pos x="182" y="70"/>
                </a:cxn>
                <a:cxn ang="0">
                  <a:pos x="186" y="75"/>
                </a:cxn>
                <a:cxn ang="0">
                  <a:pos x="270" y="174"/>
                </a:cxn>
                <a:cxn ang="0">
                  <a:pos x="502" y="0"/>
                </a:cxn>
                <a:cxn ang="0">
                  <a:pos x="507" y="7"/>
                </a:cxn>
                <a:cxn ang="0">
                  <a:pos x="511" y="12"/>
                </a:cxn>
                <a:cxn ang="0">
                  <a:pos x="274" y="190"/>
                </a:cxn>
                <a:cxn ang="0">
                  <a:pos x="268" y="193"/>
                </a:cxn>
                <a:cxn ang="0">
                  <a:pos x="263" y="188"/>
                </a:cxn>
                <a:cxn ang="0">
                  <a:pos x="180" y="89"/>
                </a:cxn>
                <a:cxn ang="0">
                  <a:pos x="9" y="216"/>
                </a:cxn>
                <a:cxn ang="0">
                  <a:pos x="9" y="216"/>
                </a:cxn>
                <a:cxn ang="0">
                  <a:pos x="5" y="209"/>
                </a:cxn>
                <a:cxn ang="0">
                  <a:pos x="0" y="204"/>
                </a:cxn>
                <a:cxn ang="0">
                  <a:pos x="0" y="204"/>
                </a:cxn>
              </a:cxnLst>
              <a:rect l="0" t="0" r="r" b="b"/>
              <a:pathLst>
                <a:path w="511" h="216">
                  <a:moveTo>
                    <a:pt x="0" y="204"/>
                  </a:moveTo>
                  <a:lnTo>
                    <a:pt x="176" y="73"/>
                  </a:lnTo>
                  <a:lnTo>
                    <a:pt x="182" y="70"/>
                  </a:lnTo>
                  <a:lnTo>
                    <a:pt x="186" y="75"/>
                  </a:lnTo>
                  <a:lnTo>
                    <a:pt x="270" y="174"/>
                  </a:lnTo>
                  <a:lnTo>
                    <a:pt x="502" y="0"/>
                  </a:lnTo>
                  <a:lnTo>
                    <a:pt x="507" y="7"/>
                  </a:lnTo>
                  <a:lnTo>
                    <a:pt x="511" y="12"/>
                  </a:lnTo>
                  <a:lnTo>
                    <a:pt x="274" y="190"/>
                  </a:lnTo>
                  <a:lnTo>
                    <a:pt x="268" y="193"/>
                  </a:lnTo>
                  <a:lnTo>
                    <a:pt x="263" y="188"/>
                  </a:lnTo>
                  <a:lnTo>
                    <a:pt x="180" y="89"/>
                  </a:lnTo>
                  <a:lnTo>
                    <a:pt x="9" y="216"/>
                  </a:lnTo>
                  <a:lnTo>
                    <a:pt x="9" y="216"/>
                  </a:lnTo>
                  <a:lnTo>
                    <a:pt x="5" y="209"/>
                  </a:lnTo>
                  <a:lnTo>
                    <a:pt x="0" y="204"/>
                  </a:lnTo>
                  <a:lnTo>
                    <a:pt x="0" y="204"/>
                  </a:lnTo>
                  <a:close/>
                </a:path>
              </a:pathLst>
            </a:custGeom>
            <a:grpFill/>
            <a:ln w="9525">
              <a:noFill/>
              <a:round/>
            </a:ln>
          </p:spPr>
          <p:txBody>
            <a:bodyPr vert="horz" wrap="square" lIns="121920" tIns="60960" rIns="121920" bIns="60960" numCol="1" anchor="t" anchorCtr="0" compatLnSpc="1"/>
            <a:lstStyle/>
            <a:p>
              <a:endParaRPr lang="en-US" sz="2400" dirty="0">
                <a:solidFill>
                  <a:srgbClr val="FF0000"/>
                </a:solidFill>
                <a:latin typeface="微软雅黑" panose="020B0503020204020204" pitchFamily="34" charset="-122"/>
                <a:ea typeface="微软雅黑" panose="020B0503020204020204" pitchFamily="34" charset="-122"/>
              </a:endParaRPr>
            </a:p>
          </p:txBody>
        </p:sp>
      </p:grpSp>
      <p:sp>
        <p:nvSpPr>
          <p:cNvPr id="195" name="左大括号 194"/>
          <p:cNvSpPr/>
          <p:nvPr/>
        </p:nvSpPr>
        <p:spPr>
          <a:xfrm>
            <a:off x="1402406" y="2544235"/>
            <a:ext cx="79294" cy="5380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96" name="组合 75"/>
          <p:cNvGrpSpPr/>
          <p:nvPr/>
        </p:nvGrpSpPr>
        <p:grpSpPr>
          <a:xfrm>
            <a:off x="1" y="260648"/>
            <a:ext cx="1403584" cy="387627"/>
            <a:chOff x="0" y="188640"/>
            <a:chExt cx="1664323" cy="459635"/>
          </a:xfrm>
        </p:grpSpPr>
        <p:sp>
          <p:nvSpPr>
            <p:cNvPr id="197" name="五边形 196"/>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8" name="燕尾形 197"/>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99" name="燕尾形 198"/>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00" name="直接连接符 199"/>
          <p:cNvCxnSpPr/>
          <p:nvPr/>
        </p:nvCxnSpPr>
        <p:spPr>
          <a:xfrm>
            <a:off x="1491324" y="692697"/>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201" name="2"/>
          <p:cNvSpPr txBox="1"/>
          <p:nvPr/>
        </p:nvSpPr>
        <p:spPr>
          <a:xfrm>
            <a:off x="1476375" y="137688"/>
            <a:ext cx="9145016"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4.3 </a:t>
            </a:r>
            <a:r>
              <a:rPr lang="zh-CN" altLang="en-US" sz="3200" b="1" dirty="0" smtClean="0">
                <a:solidFill>
                  <a:srgbClr val="0070C0"/>
                </a:solidFill>
                <a:latin typeface="微软雅黑" panose="020B0503020204020204" pitchFamily="34" charset="-122"/>
                <a:ea typeface="微软雅黑" panose="020B0503020204020204" pitchFamily="34" charset="-122"/>
              </a:rPr>
              <a:t>发展模式</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202" name="Oval 38"/>
          <p:cNvSpPr>
            <a:spLocks noChangeArrowheads="1"/>
          </p:cNvSpPr>
          <p:nvPr>
            <p:custDataLst>
              <p:tags r:id="rId1"/>
            </p:custDataLst>
          </p:nvPr>
        </p:nvSpPr>
        <p:spPr bwMode="auto">
          <a:xfrm>
            <a:off x="8212322" y="3147920"/>
            <a:ext cx="42167" cy="43325"/>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nvGrpSpPr>
          <p:cNvPr id="203" name="组合 202"/>
          <p:cNvGrpSpPr/>
          <p:nvPr/>
        </p:nvGrpSpPr>
        <p:grpSpPr>
          <a:xfrm>
            <a:off x="8142939" y="2697270"/>
            <a:ext cx="3595091" cy="45719"/>
            <a:chOff x="6755408" y="2493299"/>
            <a:chExt cx="4252061" cy="53552"/>
          </a:xfrm>
        </p:grpSpPr>
        <p:grpSp>
          <p:nvGrpSpPr>
            <p:cNvPr id="204" name="组合 203"/>
            <p:cNvGrpSpPr/>
            <p:nvPr/>
          </p:nvGrpSpPr>
          <p:grpSpPr>
            <a:xfrm>
              <a:off x="6755408" y="2493299"/>
              <a:ext cx="1377641" cy="50748"/>
              <a:chOff x="6755408" y="2493299"/>
              <a:chExt cx="1377641" cy="50748"/>
            </a:xfrm>
          </p:grpSpPr>
          <p:sp>
            <p:nvSpPr>
              <p:cNvPr id="241" name="Oval 34"/>
              <p:cNvSpPr>
                <a:spLocks noChangeArrowheads="1"/>
              </p:cNvSpPr>
              <p:nvPr>
                <p:custDataLst>
                  <p:tags r:id="rId88"/>
                </p:custDataLst>
              </p:nvPr>
            </p:nvSpPr>
            <p:spPr bwMode="auto">
              <a:xfrm>
                <a:off x="6755408" y="2493299"/>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42" name="Oval 35"/>
              <p:cNvSpPr>
                <a:spLocks noChangeArrowheads="1"/>
              </p:cNvSpPr>
              <p:nvPr>
                <p:custDataLst>
                  <p:tags r:id="rId89"/>
                </p:custDataLst>
              </p:nvPr>
            </p:nvSpPr>
            <p:spPr bwMode="auto">
              <a:xfrm>
                <a:off x="6838093" y="2493299"/>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43" name="Oval 36"/>
              <p:cNvSpPr>
                <a:spLocks noChangeArrowheads="1"/>
              </p:cNvSpPr>
              <p:nvPr>
                <p:custDataLst>
                  <p:tags r:id="rId90"/>
                </p:custDataLst>
              </p:nvPr>
            </p:nvSpPr>
            <p:spPr bwMode="auto">
              <a:xfrm>
                <a:off x="6921652" y="2493299"/>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44" name="Oval 37"/>
              <p:cNvSpPr>
                <a:spLocks noChangeArrowheads="1"/>
              </p:cNvSpPr>
              <p:nvPr>
                <p:custDataLst>
                  <p:tags r:id="rId91"/>
                </p:custDataLst>
              </p:nvPr>
            </p:nvSpPr>
            <p:spPr bwMode="auto">
              <a:xfrm>
                <a:off x="7004337" y="2493299"/>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45" name="Oval 38"/>
              <p:cNvSpPr>
                <a:spLocks noChangeArrowheads="1"/>
              </p:cNvSpPr>
              <p:nvPr>
                <p:custDataLst>
                  <p:tags r:id="rId92"/>
                </p:custDataLst>
              </p:nvPr>
            </p:nvSpPr>
            <p:spPr bwMode="auto">
              <a:xfrm>
                <a:off x="7087022" y="2493299"/>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46" name="Oval 39"/>
              <p:cNvSpPr>
                <a:spLocks noChangeArrowheads="1"/>
              </p:cNvSpPr>
              <p:nvPr>
                <p:custDataLst>
                  <p:tags r:id="rId93"/>
                </p:custDataLst>
              </p:nvPr>
            </p:nvSpPr>
            <p:spPr bwMode="auto">
              <a:xfrm>
                <a:off x="7170582" y="2493299"/>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47" name="Oval 40"/>
              <p:cNvSpPr>
                <a:spLocks noChangeArrowheads="1"/>
              </p:cNvSpPr>
              <p:nvPr>
                <p:custDataLst>
                  <p:tags r:id="rId94"/>
                </p:custDataLst>
              </p:nvPr>
            </p:nvSpPr>
            <p:spPr bwMode="auto">
              <a:xfrm>
                <a:off x="7253266" y="2493299"/>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48" name="Oval 41"/>
              <p:cNvSpPr>
                <a:spLocks noChangeArrowheads="1"/>
              </p:cNvSpPr>
              <p:nvPr>
                <p:custDataLst>
                  <p:tags r:id="rId95"/>
                </p:custDataLst>
              </p:nvPr>
            </p:nvSpPr>
            <p:spPr bwMode="auto">
              <a:xfrm>
                <a:off x="7335951" y="2493299"/>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49" name="Oval 42"/>
              <p:cNvSpPr>
                <a:spLocks noChangeArrowheads="1"/>
              </p:cNvSpPr>
              <p:nvPr>
                <p:custDataLst>
                  <p:tags r:id="rId96"/>
                </p:custDataLst>
              </p:nvPr>
            </p:nvSpPr>
            <p:spPr bwMode="auto">
              <a:xfrm>
                <a:off x="7419511" y="2493299"/>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50" name="Oval 43"/>
              <p:cNvSpPr>
                <a:spLocks noChangeArrowheads="1"/>
              </p:cNvSpPr>
              <p:nvPr>
                <p:custDataLst>
                  <p:tags r:id="rId97"/>
                </p:custDataLst>
              </p:nvPr>
            </p:nvSpPr>
            <p:spPr bwMode="auto">
              <a:xfrm>
                <a:off x="7502195" y="2493299"/>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51" name="Oval 44"/>
              <p:cNvSpPr>
                <a:spLocks noChangeArrowheads="1"/>
              </p:cNvSpPr>
              <p:nvPr>
                <p:custDataLst>
                  <p:tags r:id="rId98"/>
                </p:custDataLst>
              </p:nvPr>
            </p:nvSpPr>
            <p:spPr bwMode="auto">
              <a:xfrm>
                <a:off x="7585318" y="2493299"/>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52" name="Oval 45"/>
              <p:cNvSpPr>
                <a:spLocks noChangeArrowheads="1"/>
              </p:cNvSpPr>
              <p:nvPr>
                <p:custDataLst>
                  <p:tags r:id="rId99"/>
                </p:custDataLst>
              </p:nvPr>
            </p:nvSpPr>
            <p:spPr bwMode="auto">
              <a:xfrm>
                <a:off x="7668440" y="2493299"/>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53" name="Oval 46"/>
              <p:cNvSpPr>
                <a:spLocks noChangeArrowheads="1"/>
              </p:cNvSpPr>
              <p:nvPr>
                <p:custDataLst>
                  <p:tags r:id="rId100"/>
                </p:custDataLst>
              </p:nvPr>
            </p:nvSpPr>
            <p:spPr bwMode="auto">
              <a:xfrm>
                <a:off x="7751562" y="2493299"/>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54" name="Oval 47"/>
              <p:cNvSpPr>
                <a:spLocks noChangeArrowheads="1"/>
              </p:cNvSpPr>
              <p:nvPr>
                <p:custDataLst>
                  <p:tags r:id="rId101"/>
                </p:custDataLst>
              </p:nvPr>
            </p:nvSpPr>
            <p:spPr bwMode="auto">
              <a:xfrm>
                <a:off x="7834247" y="2493299"/>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55" name="Oval 48"/>
              <p:cNvSpPr>
                <a:spLocks noChangeArrowheads="1"/>
              </p:cNvSpPr>
              <p:nvPr>
                <p:custDataLst>
                  <p:tags r:id="rId102"/>
                </p:custDataLst>
              </p:nvPr>
            </p:nvSpPr>
            <p:spPr bwMode="auto">
              <a:xfrm>
                <a:off x="7917807" y="2493299"/>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56" name="Oval 49"/>
              <p:cNvSpPr>
                <a:spLocks noChangeArrowheads="1"/>
              </p:cNvSpPr>
              <p:nvPr>
                <p:custDataLst>
                  <p:tags r:id="rId103"/>
                </p:custDataLst>
              </p:nvPr>
            </p:nvSpPr>
            <p:spPr bwMode="auto">
              <a:xfrm>
                <a:off x="8000491" y="2493299"/>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57" name="Oval 50"/>
              <p:cNvSpPr>
                <a:spLocks noChangeArrowheads="1"/>
              </p:cNvSpPr>
              <p:nvPr>
                <p:custDataLst>
                  <p:tags r:id="rId104"/>
                </p:custDataLst>
              </p:nvPr>
            </p:nvSpPr>
            <p:spPr bwMode="auto">
              <a:xfrm>
                <a:off x="8084051" y="2493299"/>
                <a:ext cx="48998"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nvGrpSpPr>
            <p:cNvPr id="205" name="组合 204"/>
            <p:cNvGrpSpPr/>
            <p:nvPr/>
          </p:nvGrpSpPr>
          <p:grpSpPr>
            <a:xfrm>
              <a:off x="8203208" y="2495296"/>
              <a:ext cx="1377641" cy="50748"/>
              <a:chOff x="9084270" y="1798294"/>
              <a:chExt cx="1377641" cy="50748"/>
            </a:xfrm>
          </p:grpSpPr>
          <p:sp>
            <p:nvSpPr>
              <p:cNvPr id="224" name="Oval 34"/>
              <p:cNvSpPr>
                <a:spLocks noChangeArrowheads="1"/>
              </p:cNvSpPr>
              <p:nvPr>
                <p:custDataLst>
                  <p:tags r:id="rId71"/>
                </p:custDataLst>
              </p:nvPr>
            </p:nvSpPr>
            <p:spPr bwMode="auto">
              <a:xfrm>
                <a:off x="9084270"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25" name="Oval 35"/>
              <p:cNvSpPr>
                <a:spLocks noChangeArrowheads="1"/>
              </p:cNvSpPr>
              <p:nvPr>
                <p:custDataLst>
                  <p:tags r:id="rId72"/>
                </p:custDataLst>
              </p:nvPr>
            </p:nvSpPr>
            <p:spPr bwMode="auto">
              <a:xfrm>
                <a:off x="9166955"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26" name="Oval 36"/>
              <p:cNvSpPr>
                <a:spLocks noChangeArrowheads="1"/>
              </p:cNvSpPr>
              <p:nvPr>
                <p:custDataLst>
                  <p:tags r:id="rId73"/>
                </p:custDataLst>
              </p:nvPr>
            </p:nvSpPr>
            <p:spPr bwMode="auto">
              <a:xfrm>
                <a:off x="9250514" y="1798294"/>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27" name="Oval 37"/>
              <p:cNvSpPr>
                <a:spLocks noChangeArrowheads="1"/>
              </p:cNvSpPr>
              <p:nvPr>
                <p:custDataLst>
                  <p:tags r:id="rId74"/>
                </p:custDataLst>
              </p:nvPr>
            </p:nvSpPr>
            <p:spPr bwMode="auto">
              <a:xfrm>
                <a:off x="9333199" y="1798294"/>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28" name="Oval 38"/>
              <p:cNvSpPr>
                <a:spLocks noChangeArrowheads="1"/>
              </p:cNvSpPr>
              <p:nvPr>
                <p:custDataLst>
                  <p:tags r:id="rId75"/>
                </p:custDataLst>
              </p:nvPr>
            </p:nvSpPr>
            <p:spPr bwMode="auto">
              <a:xfrm>
                <a:off x="941588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29" name="Oval 39"/>
              <p:cNvSpPr>
                <a:spLocks noChangeArrowheads="1"/>
              </p:cNvSpPr>
              <p:nvPr>
                <p:custDataLst>
                  <p:tags r:id="rId76"/>
                </p:custDataLst>
              </p:nvPr>
            </p:nvSpPr>
            <p:spPr bwMode="auto">
              <a:xfrm>
                <a:off x="949944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30" name="Oval 40"/>
              <p:cNvSpPr>
                <a:spLocks noChangeArrowheads="1"/>
              </p:cNvSpPr>
              <p:nvPr>
                <p:custDataLst>
                  <p:tags r:id="rId77"/>
                </p:custDataLst>
              </p:nvPr>
            </p:nvSpPr>
            <p:spPr bwMode="auto">
              <a:xfrm>
                <a:off x="9582128"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31" name="Oval 41"/>
              <p:cNvSpPr>
                <a:spLocks noChangeArrowheads="1"/>
              </p:cNvSpPr>
              <p:nvPr>
                <p:custDataLst>
                  <p:tags r:id="rId78"/>
                </p:custDataLst>
              </p:nvPr>
            </p:nvSpPr>
            <p:spPr bwMode="auto">
              <a:xfrm>
                <a:off x="9664813"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32" name="Oval 42"/>
              <p:cNvSpPr>
                <a:spLocks noChangeArrowheads="1"/>
              </p:cNvSpPr>
              <p:nvPr>
                <p:custDataLst>
                  <p:tags r:id="rId79"/>
                </p:custDataLst>
              </p:nvPr>
            </p:nvSpPr>
            <p:spPr bwMode="auto">
              <a:xfrm>
                <a:off x="9748373" y="1798294"/>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33" name="Oval 43"/>
              <p:cNvSpPr>
                <a:spLocks noChangeArrowheads="1"/>
              </p:cNvSpPr>
              <p:nvPr>
                <p:custDataLst>
                  <p:tags r:id="rId80"/>
                </p:custDataLst>
              </p:nvPr>
            </p:nvSpPr>
            <p:spPr bwMode="auto">
              <a:xfrm>
                <a:off x="9831057"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34" name="Oval 44"/>
              <p:cNvSpPr>
                <a:spLocks noChangeArrowheads="1"/>
              </p:cNvSpPr>
              <p:nvPr>
                <p:custDataLst>
                  <p:tags r:id="rId81"/>
                </p:custDataLst>
              </p:nvPr>
            </p:nvSpPr>
            <p:spPr bwMode="auto">
              <a:xfrm>
                <a:off x="9914180" y="1798294"/>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35" name="Oval 45"/>
              <p:cNvSpPr>
                <a:spLocks noChangeArrowheads="1"/>
              </p:cNvSpPr>
              <p:nvPr>
                <p:custDataLst>
                  <p:tags r:id="rId82"/>
                </p:custDataLst>
              </p:nvPr>
            </p:nvSpPr>
            <p:spPr bwMode="auto">
              <a:xfrm>
                <a:off x="9997302" y="1798294"/>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36" name="Oval 46"/>
              <p:cNvSpPr>
                <a:spLocks noChangeArrowheads="1"/>
              </p:cNvSpPr>
              <p:nvPr>
                <p:custDataLst>
                  <p:tags r:id="rId83"/>
                </p:custDataLst>
              </p:nvPr>
            </p:nvSpPr>
            <p:spPr bwMode="auto">
              <a:xfrm>
                <a:off x="10080424" y="1798294"/>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37" name="Oval 47"/>
              <p:cNvSpPr>
                <a:spLocks noChangeArrowheads="1"/>
              </p:cNvSpPr>
              <p:nvPr>
                <p:custDataLst>
                  <p:tags r:id="rId84"/>
                </p:custDataLst>
              </p:nvPr>
            </p:nvSpPr>
            <p:spPr bwMode="auto">
              <a:xfrm>
                <a:off x="10163109"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38" name="Oval 48"/>
              <p:cNvSpPr>
                <a:spLocks noChangeArrowheads="1"/>
              </p:cNvSpPr>
              <p:nvPr>
                <p:custDataLst>
                  <p:tags r:id="rId85"/>
                </p:custDataLst>
              </p:nvPr>
            </p:nvSpPr>
            <p:spPr bwMode="auto">
              <a:xfrm>
                <a:off x="10246669"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39" name="Oval 49"/>
              <p:cNvSpPr>
                <a:spLocks noChangeArrowheads="1"/>
              </p:cNvSpPr>
              <p:nvPr>
                <p:custDataLst>
                  <p:tags r:id="rId86"/>
                </p:custDataLst>
              </p:nvPr>
            </p:nvSpPr>
            <p:spPr bwMode="auto">
              <a:xfrm>
                <a:off x="10329353"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40" name="Oval 50"/>
              <p:cNvSpPr>
                <a:spLocks noChangeArrowheads="1"/>
              </p:cNvSpPr>
              <p:nvPr>
                <p:custDataLst>
                  <p:tags r:id="rId87"/>
                </p:custDataLst>
              </p:nvPr>
            </p:nvSpPr>
            <p:spPr bwMode="auto">
              <a:xfrm>
                <a:off x="10412913" y="1798294"/>
                <a:ext cx="48998"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nvGrpSpPr>
            <p:cNvPr id="206" name="组合 205"/>
            <p:cNvGrpSpPr/>
            <p:nvPr/>
          </p:nvGrpSpPr>
          <p:grpSpPr>
            <a:xfrm>
              <a:off x="9629828" y="2496103"/>
              <a:ext cx="1377641" cy="50748"/>
              <a:chOff x="9084270" y="1798294"/>
              <a:chExt cx="1377641" cy="50748"/>
            </a:xfrm>
          </p:grpSpPr>
          <p:sp>
            <p:nvSpPr>
              <p:cNvPr id="207" name="Oval 34"/>
              <p:cNvSpPr>
                <a:spLocks noChangeArrowheads="1"/>
              </p:cNvSpPr>
              <p:nvPr>
                <p:custDataLst>
                  <p:tags r:id="rId54"/>
                </p:custDataLst>
              </p:nvPr>
            </p:nvSpPr>
            <p:spPr bwMode="auto">
              <a:xfrm>
                <a:off x="9084270"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08" name="Oval 35"/>
              <p:cNvSpPr>
                <a:spLocks noChangeArrowheads="1"/>
              </p:cNvSpPr>
              <p:nvPr>
                <p:custDataLst>
                  <p:tags r:id="rId55"/>
                </p:custDataLst>
              </p:nvPr>
            </p:nvSpPr>
            <p:spPr bwMode="auto">
              <a:xfrm>
                <a:off x="9166955"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09" name="Oval 36"/>
              <p:cNvSpPr>
                <a:spLocks noChangeArrowheads="1"/>
              </p:cNvSpPr>
              <p:nvPr>
                <p:custDataLst>
                  <p:tags r:id="rId56"/>
                </p:custDataLst>
              </p:nvPr>
            </p:nvSpPr>
            <p:spPr bwMode="auto">
              <a:xfrm>
                <a:off x="9250514" y="1798294"/>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10" name="Oval 37"/>
              <p:cNvSpPr>
                <a:spLocks noChangeArrowheads="1"/>
              </p:cNvSpPr>
              <p:nvPr>
                <p:custDataLst>
                  <p:tags r:id="rId57"/>
                </p:custDataLst>
              </p:nvPr>
            </p:nvSpPr>
            <p:spPr bwMode="auto">
              <a:xfrm>
                <a:off x="9333199" y="1798294"/>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11" name="Oval 38"/>
              <p:cNvSpPr>
                <a:spLocks noChangeArrowheads="1"/>
              </p:cNvSpPr>
              <p:nvPr>
                <p:custDataLst>
                  <p:tags r:id="rId58"/>
                </p:custDataLst>
              </p:nvPr>
            </p:nvSpPr>
            <p:spPr bwMode="auto">
              <a:xfrm>
                <a:off x="941588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12" name="Oval 39"/>
              <p:cNvSpPr>
                <a:spLocks noChangeArrowheads="1"/>
              </p:cNvSpPr>
              <p:nvPr>
                <p:custDataLst>
                  <p:tags r:id="rId59"/>
                </p:custDataLst>
              </p:nvPr>
            </p:nvSpPr>
            <p:spPr bwMode="auto">
              <a:xfrm>
                <a:off x="949944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13" name="Oval 40"/>
              <p:cNvSpPr>
                <a:spLocks noChangeArrowheads="1"/>
              </p:cNvSpPr>
              <p:nvPr>
                <p:custDataLst>
                  <p:tags r:id="rId60"/>
                </p:custDataLst>
              </p:nvPr>
            </p:nvSpPr>
            <p:spPr bwMode="auto">
              <a:xfrm>
                <a:off x="9582128"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14" name="Oval 41"/>
              <p:cNvSpPr>
                <a:spLocks noChangeArrowheads="1"/>
              </p:cNvSpPr>
              <p:nvPr>
                <p:custDataLst>
                  <p:tags r:id="rId61"/>
                </p:custDataLst>
              </p:nvPr>
            </p:nvSpPr>
            <p:spPr bwMode="auto">
              <a:xfrm>
                <a:off x="9664813"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15" name="Oval 42"/>
              <p:cNvSpPr>
                <a:spLocks noChangeArrowheads="1"/>
              </p:cNvSpPr>
              <p:nvPr>
                <p:custDataLst>
                  <p:tags r:id="rId62"/>
                </p:custDataLst>
              </p:nvPr>
            </p:nvSpPr>
            <p:spPr bwMode="auto">
              <a:xfrm>
                <a:off x="9748373" y="1798294"/>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16" name="Oval 43"/>
              <p:cNvSpPr>
                <a:spLocks noChangeArrowheads="1"/>
              </p:cNvSpPr>
              <p:nvPr>
                <p:custDataLst>
                  <p:tags r:id="rId63"/>
                </p:custDataLst>
              </p:nvPr>
            </p:nvSpPr>
            <p:spPr bwMode="auto">
              <a:xfrm>
                <a:off x="9831057"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17" name="Oval 44"/>
              <p:cNvSpPr>
                <a:spLocks noChangeArrowheads="1"/>
              </p:cNvSpPr>
              <p:nvPr>
                <p:custDataLst>
                  <p:tags r:id="rId64"/>
                </p:custDataLst>
              </p:nvPr>
            </p:nvSpPr>
            <p:spPr bwMode="auto">
              <a:xfrm>
                <a:off x="9914180" y="1798294"/>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18" name="Oval 45"/>
              <p:cNvSpPr>
                <a:spLocks noChangeArrowheads="1"/>
              </p:cNvSpPr>
              <p:nvPr>
                <p:custDataLst>
                  <p:tags r:id="rId65"/>
                </p:custDataLst>
              </p:nvPr>
            </p:nvSpPr>
            <p:spPr bwMode="auto">
              <a:xfrm>
                <a:off x="9997302" y="1798294"/>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19" name="Oval 46"/>
              <p:cNvSpPr>
                <a:spLocks noChangeArrowheads="1"/>
              </p:cNvSpPr>
              <p:nvPr>
                <p:custDataLst>
                  <p:tags r:id="rId66"/>
                </p:custDataLst>
              </p:nvPr>
            </p:nvSpPr>
            <p:spPr bwMode="auto">
              <a:xfrm>
                <a:off x="10080424" y="1798294"/>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20" name="Oval 47"/>
              <p:cNvSpPr>
                <a:spLocks noChangeArrowheads="1"/>
              </p:cNvSpPr>
              <p:nvPr>
                <p:custDataLst>
                  <p:tags r:id="rId67"/>
                </p:custDataLst>
              </p:nvPr>
            </p:nvSpPr>
            <p:spPr bwMode="auto">
              <a:xfrm>
                <a:off x="10163109"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21" name="Oval 48"/>
              <p:cNvSpPr>
                <a:spLocks noChangeArrowheads="1"/>
              </p:cNvSpPr>
              <p:nvPr>
                <p:custDataLst>
                  <p:tags r:id="rId68"/>
                </p:custDataLst>
              </p:nvPr>
            </p:nvSpPr>
            <p:spPr bwMode="auto">
              <a:xfrm>
                <a:off x="10246669"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22" name="Oval 49"/>
              <p:cNvSpPr>
                <a:spLocks noChangeArrowheads="1"/>
              </p:cNvSpPr>
              <p:nvPr>
                <p:custDataLst>
                  <p:tags r:id="rId69"/>
                </p:custDataLst>
              </p:nvPr>
            </p:nvSpPr>
            <p:spPr bwMode="auto">
              <a:xfrm>
                <a:off x="10329353" y="1798294"/>
                <a:ext cx="49873"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23" name="Oval 50"/>
              <p:cNvSpPr>
                <a:spLocks noChangeArrowheads="1"/>
              </p:cNvSpPr>
              <p:nvPr>
                <p:custDataLst>
                  <p:tags r:id="rId70"/>
                </p:custDataLst>
              </p:nvPr>
            </p:nvSpPr>
            <p:spPr bwMode="auto">
              <a:xfrm>
                <a:off x="10412913" y="1798294"/>
                <a:ext cx="48998"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grpSp>
        <p:nvGrpSpPr>
          <p:cNvPr id="258" name="组合 257"/>
          <p:cNvGrpSpPr/>
          <p:nvPr/>
        </p:nvGrpSpPr>
        <p:grpSpPr>
          <a:xfrm rot="5400000">
            <a:off x="11353039" y="3119724"/>
            <a:ext cx="884410" cy="43325"/>
            <a:chOff x="9084270" y="1798294"/>
            <a:chExt cx="1046027" cy="50748"/>
          </a:xfrm>
        </p:grpSpPr>
        <p:sp>
          <p:nvSpPr>
            <p:cNvPr id="259" name="Oval 34"/>
            <p:cNvSpPr>
              <a:spLocks noChangeArrowheads="1"/>
            </p:cNvSpPr>
            <p:nvPr>
              <p:custDataLst>
                <p:tags r:id="rId41"/>
              </p:custDataLst>
            </p:nvPr>
          </p:nvSpPr>
          <p:spPr bwMode="auto">
            <a:xfrm>
              <a:off x="9084270"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60" name="Oval 35"/>
            <p:cNvSpPr>
              <a:spLocks noChangeArrowheads="1"/>
            </p:cNvSpPr>
            <p:nvPr>
              <p:custDataLst>
                <p:tags r:id="rId42"/>
              </p:custDataLst>
            </p:nvPr>
          </p:nvSpPr>
          <p:spPr bwMode="auto">
            <a:xfrm>
              <a:off x="9166955"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61" name="Oval 36"/>
            <p:cNvSpPr>
              <a:spLocks noChangeArrowheads="1"/>
            </p:cNvSpPr>
            <p:nvPr>
              <p:custDataLst>
                <p:tags r:id="rId43"/>
              </p:custDataLst>
            </p:nvPr>
          </p:nvSpPr>
          <p:spPr bwMode="auto">
            <a:xfrm>
              <a:off x="9250514" y="1798294"/>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62" name="Oval 37"/>
            <p:cNvSpPr>
              <a:spLocks noChangeArrowheads="1"/>
            </p:cNvSpPr>
            <p:nvPr>
              <p:custDataLst>
                <p:tags r:id="rId44"/>
              </p:custDataLst>
            </p:nvPr>
          </p:nvSpPr>
          <p:spPr bwMode="auto">
            <a:xfrm>
              <a:off x="9333199" y="1798294"/>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63" name="Oval 38"/>
            <p:cNvSpPr>
              <a:spLocks noChangeArrowheads="1"/>
            </p:cNvSpPr>
            <p:nvPr>
              <p:custDataLst>
                <p:tags r:id="rId45"/>
              </p:custDataLst>
            </p:nvPr>
          </p:nvSpPr>
          <p:spPr bwMode="auto">
            <a:xfrm>
              <a:off x="941588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64" name="Oval 39"/>
            <p:cNvSpPr>
              <a:spLocks noChangeArrowheads="1"/>
            </p:cNvSpPr>
            <p:nvPr>
              <p:custDataLst>
                <p:tags r:id="rId46"/>
              </p:custDataLst>
            </p:nvPr>
          </p:nvSpPr>
          <p:spPr bwMode="auto">
            <a:xfrm>
              <a:off x="949944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65" name="Oval 40"/>
            <p:cNvSpPr>
              <a:spLocks noChangeArrowheads="1"/>
            </p:cNvSpPr>
            <p:nvPr>
              <p:custDataLst>
                <p:tags r:id="rId47"/>
              </p:custDataLst>
            </p:nvPr>
          </p:nvSpPr>
          <p:spPr bwMode="auto">
            <a:xfrm>
              <a:off x="9582128"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66" name="Oval 41"/>
            <p:cNvSpPr>
              <a:spLocks noChangeArrowheads="1"/>
            </p:cNvSpPr>
            <p:nvPr>
              <p:custDataLst>
                <p:tags r:id="rId48"/>
              </p:custDataLst>
            </p:nvPr>
          </p:nvSpPr>
          <p:spPr bwMode="auto">
            <a:xfrm>
              <a:off x="9664813"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67" name="Oval 42"/>
            <p:cNvSpPr>
              <a:spLocks noChangeArrowheads="1"/>
            </p:cNvSpPr>
            <p:nvPr>
              <p:custDataLst>
                <p:tags r:id="rId49"/>
              </p:custDataLst>
            </p:nvPr>
          </p:nvSpPr>
          <p:spPr bwMode="auto">
            <a:xfrm>
              <a:off x="9748373" y="1798294"/>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68" name="Oval 43"/>
            <p:cNvSpPr>
              <a:spLocks noChangeArrowheads="1"/>
            </p:cNvSpPr>
            <p:nvPr>
              <p:custDataLst>
                <p:tags r:id="rId50"/>
              </p:custDataLst>
            </p:nvPr>
          </p:nvSpPr>
          <p:spPr bwMode="auto">
            <a:xfrm>
              <a:off x="9831057"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69" name="Oval 44"/>
            <p:cNvSpPr>
              <a:spLocks noChangeArrowheads="1"/>
            </p:cNvSpPr>
            <p:nvPr>
              <p:custDataLst>
                <p:tags r:id="rId51"/>
              </p:custDataLst>
            </p:nvPr>
          </p:nvSpPr>
          <p:spPr bwMode="auto">
            <a:xfrm>
              <a:off x="9914180" y="1798294"/>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70" name="Oval 45"/>
            <p:cNvSpPr>
              <a:spLocks noChangeArrowheads="1"/>
            </p:cNvSpPr>
            <p:nvPr>
              <p:custDataLst>
                <p:tags r:id="rId52"/>
              </p:custDataLst>
            </p:nvPr>
          </p:nvSpPr>
          <p:spPr bwMode="auto">
            <a:xfrm>
              <a:off x="9997302" y="1798294"/>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71" name="Oval 46"/>
            <p:cNvSpPr>
              <a:spLocks noChangeArrowheads="1"/>
            </p:cNvSpPr>
            <p:nvPr>
              <p:custDataLst>
                <p:tags r:id="rId53"/>
              </p:custDataLst>
            </p:nvPr>
          </p:nvSpPr>
          <p:spPr bwMode="auto">
            <a:xfrm>
              <a:off x="10080424" y="1798294"/>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nvGrpSpPr>
          <p:cNvPr id="272" name="组合 271"/>
          <p:cNvGrpSpPr/>
          <p:nvPr/>
        </p:nvGrpSpPr>
        <p:grpSpPr>
          <a:xfrm rot="5400000">
            <a:off x="11353039" y="4013804"/>
            <a:ext cx="884410" cy="43325"/>
            <a:chOff x="9084270" y="1798294"/>
            <a:chExt cx="1046027" cy="50748"/>
          </a:xfrm>
        </p:grpSpPr>
        <p:sp>
          <p:nvSpPr>
            <p:cNvPr id="273" name="Oval 34"/>
            <p:cNvSpPr>
              <a:spLocks noChangeArrowheads="1"/>
            </p:cNvSpPr>
            <p:nvPr>
              <p:custDataLst>
                <p:tags r:id="rId28"/>
              </p:custDataLst>
            </p:nvPr>
          </p:nvSpPr>
          <p:spPr bwMode="auto">
            <a:xfrm>
              <a:off x="9084270"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74" name="Oval 35"/>
            <p:cNvSpPr>
              <a:spLocks noChangeArrowheads="1"/>
            </p:cNvSpPr>
            <p:nvPr>
              <p:custDataLst>
                <p:tags r:id="rId29"/>
              </p:custDataLst>
            </p:nvPr>
          </p:nvSpPr>
          <p:spPr bwMode="auto">
            <a:xfrm>
              <a:off x="9166955"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75" name="Oval 36"/>
            <p:cNvSpPr>
              <a:spLocks noChangeArrowheads="1"/>
            </p:cNvSpPr>
            <p:nvPr>
              <p:custDataLst>
                <p:tags r:id="rId30"/>
              </p:custDataLst>
            </p:nvPr>
          </p:nvSpPr>
          <p:spPr bwMode="auto">
            <a:xfrm>
              <a:off x="9250514" y="1798294"/>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76" name="Oval 37"/>
            <p:cNvSpPr>
              <a:spLocks noChangeArrowheads="1"/>
            </p:cNvSpPr>
            <p:nvPr>
              <p:custDataLst>
                <p:tags r:id="rId31"/>
              </p:custDataLst>
            </p:nvPr>
          </p:nvSpPr>
          <p:spPr bwMode="auto">
            <a:xfrm>
              <a:off x="9333199" y="1798294"/>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77" name="Oval 38"/>
            <p:cNvSpPr>
              <a:spLocks noChangeArrowheads="1"/>
            </p:cNvSpPr>
            <p:nvPr>
              <p:custDataLst>
                <p:tags r:id="rId32"/>
              </p:custDataLst>
            </p:nvPr>
          </p:nvSpPr>
          <p:spPr bwMode="auto">
            <a:xfrm>
              <a:off x="941588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78" name="Oval 39"/>
            <p:cNvSpPr>
              <a:spLocks noChangeArrowheads="1"/>
            </p:cNvSpPr>
            <p:nvPr>
              <p:custDataLst>
                <p:tags r:id="rId33"/>
              </p:custDataLst>
            </p:nvPr>
          </p:nvSpPr>
          <p:spPr bwMode="auto">
            <a:xfrm>
              <a:off x="949944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79" name="Oval 40"/>
            <p:cNvSpPr>
              <a:spLocks noChangeArrowheads="1"/>
            </p:cNvSpPr>
            <p:nvPr>
              <p:custDataLst>
                <p:tags r:id="rId34"/>
              </p:custDataLst>
            </p:nvPr>
          </p:nvSpPr>
          <p:spPr bwMode="auto">
            <a:xfrm>
              <a:off x="9582128"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80" name="Oval 41"/>
            <p:cNvSpPr>
              <a:spLocks noChangeArrowheads="1"/>
            </p:cNvSpPr>
            <p:nvPr>
              <p:custDataLst>
                <p:tags r:id="rId35"/>
              </p:custDataLst>
            </p:nvPr>
          </p:nvSpPr>
          <p:spPr bwMode="auto">
            <a:xfrm>
              <a:off x="9664813"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81" name="Oval 42"/>
            <p:cNvSpPr>
              <a:spLocks noChangeArrowheads="1"/>
            </p:cNvSpPr>
            <p:nvPr>
              <p:custDataLst>
                <p:tags r:id="rId36"/>
              </p:custDataLst>
            </p:nvPr>
          </p:nvSpPr>
          <p:spPr bwMode="auto">
            <a:xfrm>
              <a:off x="9748373" y="1798294"/>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82" name="Oval 43"/>
            <p:cNvSpPr>
              <a:spLocks noChangeArrowheads="1"/>
            </p:cNvSpPr>
            <p:nvPr>
              <p:custDataLst>
                <p:tags r:id="rId37"/>
              </p:custDataLst>
            </p:nvPr>
          </p:nvSpPr>
          <p:spPr bwMode="auto">
            <a:xfrm>
              <a:off x="9831057"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83" name="Oval 44"/>
            <p:cNvSpPr>
              <a:spLocks noChangeArrowheads="1"/>
            </p:cNvSpPr>
            <p:nvPr>
              <p:custDataLst>
                <p:tags r:id="rId38"/>
              </p:custDataLst>
            </p:nvPr>
          </p:nvSpPr>
          <p:spPr bwMode="auto">
            <a:xfrm>
              <a:off x="9914180" y="1798294"/>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84" name="Oval 45"/>
            <p:cNvSpPr>
              <a:spLocks noChangeArrowheads="1"/>
            </p:cNvSpPr>
            <p:nvPr>
              <p:custDataLst>
                <p:tags r:id="rId39"/>
              </p:custDataLst>
            </p:nvPr>
          </p:nvSpPr>
          <p:spPr bwMode="auto">
            <a:xfrm>
              <a:off x="9997302" y="1798294"/>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85" name="Oval 46"/>
            <p:cNvSpPr>
              <a:spLocks noChangeArrowheads="1"/>
            </p:cNvSpPr>
            <p:nvPr>
              <p:custDataLst>
                <p:tags r:id="rId40"/>
              </p:custDataLst>
            </p:nvPr>
          </p:nvSpPr>
          <p:spPr bwMode="auto">
            <a:xfrm>
              <a:off x="10080424" y="1798294"/>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nvGrpSpPr>
          <p:cNvPr id="286" name="组合 285"/>
          <p:cNvGrpSpPr/>
          <p:nvPr/>
        </p:nvGrpSpPr>
        <p:grpSpPr>
          <a:xfrm rot="5400000">
            <a:off x="11353039" y="4806919"/>
            <a:ext cx="884410" cy="43325"/>
            <a:chOff x="9084270" y="1798294"/>
            <a:chExt cx="1046027" cy="50748"/>
          </a:xfrm>
        </p:grpSpPr>
        <p:sp>
          <p:nvSpPr>
            <p:cNvPr id="287" name="Oval 34"/>
            <p:cNvSpPr>
              <a:spLocks noChangeArrowheads="1"/>
            </p:cNvSpPr>
            <p:nvPr>
              <p:custDataLst>
                <p:tags r:id="rId15"/>
              </p:custDataLst>
            </p:nvPr>
          </p:nvSpPr>
          <p:spPr bwMode="auto">
            <a:xfrm>
              <a:off x="9084270"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88" name="Oval 35"/>
            <p:cNvSpPr>
              <a:spLocks noChangeArrowheads="1"/>
            </p:cNvSpPr>
            <p:nvPr>
              <p:custDataLst>
                <p:tags r:id="rId16"/>
              </p:custDataLst>
            </p:nvPr>
          </p:nvSpPr>
          <p:spPr bwMode="auto">
            <a:xfrm>
              <a:off x="9166955"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89" name="Oval 36"/>
            <p:cNvSpPr>
              <a:spLocks noChangeArrowheads="1"/>
            </p:cNvSpPr>
            <p:nvPr>
              <p:custDataLst>
                <p:tags r:id="rId17"/>
              </p:custDataLst>
            </p:nvPr>
          </p:nvSpPr>
          <p:spPr bwMode="auto">
            <a:xfrm>
              <a:off x="9250514" y="1798294"/>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90" name="Oval 37"/>
            <p:cNvSpPr>
              <a:spLocks noChangeArrowheads="1"/>
            </p:cNvSpPr>
            <p:nvPr>
              <p:custDataLst>
                <p:tags r:id="rId18"/>
              </p:custDataLst>
            </p:nvPr>
          </p:nvSpPr>
          <p:spPr bwMode="auto">
            <a:xfrm>
              <a:off x="9333199" y="1798294"/>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91" name="Oval 38"/>
            <p:cNvSpPr>
              <a:spLocks noChangeArrowheads="1"/>
            </p:cNvSpPr>
            <p:nvPr>
              <p:custDataLst>
                <p:tags r:id="rId19"/>
              </p:custDataLst>
            </p:nvPr>
          </p:nvSpPr>
          <p:spPr bwMode="auto">
            <a:xfrm>
              <a:off x="941588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92" name="Oval 39"/>
            <p:cNvSpPr>
              <a:spLocks noChangeArrowheads="1"/>
            </p:cNvSpPr>
            <p:nvPr>
              <p:custDataLst>
                <p:tags r:id="rId20"/>
              </p:custDataLst>
            </p:nvPr>
          </p:nvSpPr>
          <p:spPr bwMode="auto">
            <a:xfrm>
              <a:off x="949944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93" name="Oval 40"/>
            <p:cNvSpPr>
              <a:spLocks noChangeArrowheads="1"/>
            </p:cNvSpPr>
            <p:nvPr>
              <p:custDataLst>
                <p:tags r:id="rId21"/>
              </p:custDataLst>
            </p:nvPr>
          </p:nvSpPr>
          <p:spPr bwMode="auto">
            <a:xfrm>
              <a:off x="9582128"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94" name="Oval 41"/>
            <p:cNvSpPr>
              <a:spLocks noChangeArrowheads="1"/>
            </p:cNvSpPr>
            <p:nvPr>
              <p:custDataLst>
                <p:tags r:id="rId22"/>
              </p:custDataLst>
            </p:nvPr>
          </p:nvSpPr>
          <p:spPr bwMode="auto">
            <a:xfrm>
              <a:off x="9664813"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95" name="Oval 42"/>
            <p:cNvSpPr>
              <a:spLocks noChangeArrowheads="1"/>
            </p:cNvSpPr>
            <p:nvPr>
              <p:custDataLst>
                <p:tags r:id="rId23"/>
              </p:custDataLst>
            </p:nvPr>
          </p:nvSpPr>
          <p:spPr bwMode="auto">
            <a:xfrm>
              <a:off x="9748373" y="1798294"/>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96" name="Oval 43"/>
            <p:cNvSpPr>
              <a:spLocks noChangeArrowheads="1"/>
            </p:cNvSpPr>
            <p:nvPr>
              <p:custDataLst>
                <p:tags r:id="rId24"/>
              </p:custDataLst>
            </p:nvPr>
          </p:nvSpPr>
          <p:spPr bwMode="auto">
            <a:xfrm>
              <a:off x="9831057"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97" name="Oval 44"/>
            <p:cNvSpPr>
              <a:spLocks noChangeArrowheads="1"/>
            </p:cNvSpPr>
            <p:nvPr>
              <p:custDataLst>
                <p:tags r:id="rId25"/>
              </p:custDataLst>
            </p:nvPr>
          </p:nvSpPr>
          <p:spPr bwMode="auto">
            <a:xfrm>
              <a:off x="9914180" y="1798294"/>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98" name="Oval 45"/>
            <p:cNvSpPr>
              <a:spLocks noChangeArrowheads="1"/>
            </p:cNvSpPr>
            <p:nvPr>
              <p:custDataLst>
                <p:tags r:id="rId26"/>
              </p:custDataLst>
            </p:nvPr>
          </p:nvSpPr>
          <p:spPr bwMode="auto">
            <a:xfrm>
              <a:off x="9997302" y="1798294"/>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299" name="Oval 46"/>
            <p:cNvSpPr>
              <a:spLocks noChangeArrowheads="1"/>
            </p:cNvSpPr>
            <p:nvPr>
              <p:custDataLst>
                <p:tags r:id="rId27"/>
              </p:custDataLst>
            </p:nvPr>
          </p:nvSpPr>
          <p:spPr bwMode="auto">
            <a:xfrm>
              <a:off x="10080424" y="1798294"/>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grpSp>
        <p:nvGrpSpPr>
          <p:cNvPr id="300" name="组合 299"/>
          <p:cNvGrpSpPr/>
          <p:nvPr/>
        </p:nvGrpSpPr>
        <p:grpSpPr>
          <a:xfrm>
            <a:off x="10935209" y="5290154"/>
            <a:ext cx="884410" cy="43325"/>
            <a:chOff x="9084270" y="1798294"/>
            <a:chExt cx="1046027" cy="50748"/>
          </a:xfrm>
        </p:grpSpPr>
        <p:sp>
          <p:nvSpPr>
            <p:cNvPr id="301" name="Oval 34"/>
            <p:cNvSpPr>
              <a:spLocks noChangeArrowheads="1"/>
            </p:cNvSpPr>
            <p:nvPr>
              <p:custDataLst>
                <p:tags r:id="rId2"/>
              </p:custDataLst>
            </p:nvPr>
          </p:nvSpPr>
          <p:spPr bwMode="auto">
            <a:xfrm>
              <a:off x="9084270"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02" name="Oval 35"/>
            <p:cNvSpPr>
              <a:spLocks noChangeArrowheads="1"/>
            </p:cNvSpPr>
            <p:nvPr>
              <p:custDataLst>
                <p:tags r:id="rId3"/>
              </p:custDataLst>
            </p:nvPr>
          </p:nvSpPr>
          <p:spPr bwMode="auto">
            <a:xfrm>
              <a:off x="9166955" y="1798294"/>
              <a:ext cx="49873" cy="50748"/>
            </a:xfrm>
            <a:prstGeom prst="ellipse">
              <a:avLst/>
            </a:prstGeom>
            <a:solidFill>
              <a:schemeClr val="accent2">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03" name="Oval 36"/>
            <p:cNvSpPr>
              <a:spLocks noChangeArrowheads="1"/>
            </p:cNvSpPr>
            <p:nvPr>
              <p:custDataLst>
                <p:tags r:id="rId4"/>
              </p:custDataLst>
            </p:nvPr>
          </p:nvSpPr>
          <p:spPr bwMode="auto">
            <a:xfrm>
              <a:off x="9250514" y="1798294"/>
              <a:ext cx="48998"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04" name="Oval 37"/>
            <p:cNvSpPr>
              <a:spLocks noChangeArrowheads="1"/>
            </p:cNvSpPr>
            <p:nvPr>
              <p:custDataLst>
                <p:tags r:id="rId5"/>
              </p:custDataLst>
            </p:nvPr>
          </p:nvSpPr>
          <p:spPr bwMode="auto">
            <a:xfrm>
              <a:off x="9333199" y="1798294"/>
              <a:ext cx="49873" cy="50748"/>
            </a:xfrm>
            <a:prstGeom prst="ellipse">
              <a:avLst/>
            </a:prstGeom>
            <a:solidFill>
              <a:schemeClr val="accent3"/>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05" name="Oval 38"/>
            <p:cNvSpPr>
              <a:spLocks noChangeArrowheads="1"/>
            </p:cNvSpPr>
            <p:nvPr>
              <p:custDataLst>
                <p:tags r:id="rId6"/>
              </p:custDataLst>
            </p:nvPr>
          </p:nvSpPr>
          <p:spPr bwMode="auto">
            <a:xfrm>
              <a:off x="941588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06" name="Oval 39"/>
            <p:cNvSpPr>
              <a:spLocks noChangeArrowheads="1"/>
            </p:cNvSpPr>
            <p:nvPr>
              <p:custDataLst>
                <p:tags r:id="rId7"/>
              </p:custDataLst>
            </p:nvPr>
          </p:nvSpPr>
          <p:spPr bwMode="auto">
            <a:xfrm>
              <a:off x="9499444"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07" name="Oval 40"/>
            <p:cNvSpPr>
              <a:spLocks noChangeArrowheads="1"/>
            </p:cNvSpPr>
            <p:nvPr>
              <p:custDataLst>
                <p:tags r:id="rId8"/>
              </p:custDataLst>
            </p:nvPr>
          </p:nvSpPr>
          <p:spPr bwMode="auto">
            <a:xfrm>
              <a:off x="9582128" y="1798294"/>
              <a:ext cx="49873" cy="50748"/>
            </a:xfrm>
            <a:prstGeom prst="ellipse">
              <a:avLst/>
            </a:prstGeom>
            <a:solidFill>
              <a:schemeClr val="accent3">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08" name="Oval 41"/>
            <p:cNvSpPr>
              <a:spLocks noChangeArrowheads="1"/>
            </p:cNvSpPr>
            <p:nvPr>
              <p:custDataLst>
                <p:tags r:id="rId9"/>
              </p:custDataLst>
            </p:nvPr>
          </p:nvSpPr>
          <p:spPr bwMode="auto">
            <a:xfrm>
              <a:off x="9664813"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09" name="Oval 42"/>
            <p:cNvSpPr>
              <a:spLocks noChangeArrowheads="1"/>
            </p:cNvSpPr>
            <p:nvPr>
              <p:custDataLst>
                <p:tags r:id="rId10"/>
              </p:custDataLst>
            </p:nvPr>
          </p:nvSpPr>
          <p:spPr bwMode="auto">
            <a:xfrm>
              <a:off x="9748373" y="1798294"/>
              <a:ext cx="49873" cy="50748"/>
            </a:xfrm>
            <a:prstGeom prst="ellipse">
              <a:avLst/>
            </a:prstGeom>
            <a:solidFill>
              <a:schemeClr val="accent4"/>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10" name="Oval 43"/>
            <p:cNvSpPr>
              <a:spLocks noChangeArrowheads="1"/>
            </p:cNvSpPr>
            <p:nvPr>
              <p:custDataLst>
                <p:tags r:id="rId11"/>
              </p:custDataLst>
            </p:nvPr>
          </p:nvSpPr>
          <p:spPr bwMode="auto">
            <a:xfrm>
              <a:off x="9831057" y="1798294"/>
              <a:ext cx="50311"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11" name="Oval 44"/>
            <p:cNvSpPr>
              <a:spLocks noChangeArrowheads="1"/>
            </p:cNvSpPr>
            <p:nvPr>
              <p:custDataLst>
                <p:tags r:id="rId12"/>
              </p:custDataLst>
            </p:nvPr>
          </p:nvSpPr>
          <p:spPr bwMode="auto">
            <a:xfrm>
              <a:off x="9914180" y="1798294"/>
              <a:ext cx="49873" cy="50748"/>
            </a:xfrm>
            <a:prstGeom prst="ellipse">
              <a:avLst/>
            </a:prstGeom>
            <a:solidFill>
              <a:schemeClr val="accent4">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12" name="Oval 45"/>
            <p:cNvSpPr>
              <a:spLocks noChangeArrowheads="1"/>
            </p:cNvSpPr>
            <p:nvPr>
              <p:custDataLst>
                <p:tags r:id="rId13"/>
              </p:custDataLst>
            </p:nvPr>
          </p:nvSpPr>
          <p:spPr bwMode="auto">
            <a:xfrm>
              <a:off x="9997302" y="1798294"/>
              <a:ext cx="50311" cy="50748"/>
            </a:xfrm>
            <a:prstGeom prst="ellipse">
              <a:avLst/>
            </a:prstGeom>
            <a:solidFill>
              <a:schemeClr val="accent5">
                <a:lumMod val="40000"/>
                <a:lumOff val="60000"/>
              </a:schemeClr>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sp>
          <p:nvSpPr>
            <p:cNvPr id="313" name="Oval 46"/>
            <p:cNvSpPr>
              <a:spLocks noChangeArrowheads="1"/>
            </p:cNvSpPr>
            <p:nvPr>
              <p:custDataLst>
                <p:tags r:id="rId14"/>
              </p:custDataLst>
            </p:nvPr>
          </p:nvSpPr>
          <p:spPr bwMode="auto">
            <a:xfrm>
              <a:off x="10080424" y="1798294"/>
              <a:ext cx="49873" cy="50748"/>
            </a:xfrm>
            <a:prstGeom prst="ellipse">
              <a:avLst/>
            </a:prstGeom>
            <a:solidFill>
              <a:schemeClr val="accent5"/>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16819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grpId="0" nodeType="withEffect">
                                  <p:stCondLst>
                                    <p:cond delay="150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ppt_x"/>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75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ppt_x"/>
                                          </p:val>
                                        </p:tav>
                                        <p:tav tm="100000">
                                          <p:val>
                                            <p:strVal val="#ppt_x"/>
                                          </p:val>
                                        </p:tav>
                                      </p:tavLst>
                                    </p:anim>
                                    <p:anim calcmode="lin" valueType="num">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1000" fill="hold"/>
                                        <p:tgtEl>
                                          <p:spTgt spid="16"/>
                                        </p:tgtEl>
                                        <p:attrNameLst>
                                          <p:attrName>ppt_x</p:attrName>
                                        </p:attrNameLst>
                                      </p:cBhvr>
                                      <p:tavLst>
                                        <p:tav tm="0">
                                          <p:val>
                                            <p:strVal val="#ppt_x"/>
                                          </p:val>
                                        </p:tav>
                                        <p:tav tm="100000">
                                          <p:val>
                                            <p:strVal val="#ppt_x"/>
                                          </p:val>
                                        </p:tav>
                                      </p:tavLst>
                                    </p:anim>
                                    <p:anim calcmode="lin" valueType="num">
                                      <p:cBhvr additive="base">
                                        <p:cTn id="30" dur="1000" fill="hold"/>
                                        <p:tgtEl>
                                          <p:spTgt spid="16"/>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500" fill="hold"/>
                                        <p:tgtEl>
                                          <p:spTgt spid="47"/>
                                        </p:tgtEl>
                                        <p:attrNameLst>
                                          <p:attrName>ppt_x</p:attrName>
                                        </p:attrNameLst>
                                      </p:cBhvr>
                                      <p:tavLst>
                                        <p:tav tm="0">
                                          <p:val>
                                            <p:strVal val="#ppt_x"/>
                                          </p:val>
                                        </p:tav>
                                        <p:tav tm="100000">
                                          <p:val>
                                            <p:strVal val="#ppt_x"/>
                                          </p:val>
                                        </p:tav>
                                      </p:tavLst>
                                    </p:anim>
                                    <p:anim calcmode="lin" valueType="num">
                                      <p:cBhvr additive="base">
                                        <p:cTn id="35" dur="500" fill="hold"/>
                                        <p:tgtEl>
                                          <p:spTgt spid="47"/>
                                        </p:tgtEl>
                                        <p:attrNameLst>
                                          <p:attrName>ppt_y</p:attrName>
                                        </p:attrNameLst>
                                      </p:cBhvr>
                                      <p:tavLst>
                                        <p:tav tm="0">
                                          <p:val>
                                            <p:strVal val="1+#ppt_h/2"/>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85"/>
                                        </p:tgtEl>
                                        <p:attrNameLst>
                                          <p:attrName>style.visibility</p:attrName>
                                        </p:attrNameLst>
                                      </p:cBhvr>
                                      <p:to>
                                        <p:strVal val="visible"/>
                                      </p:to>
                                    </p:set>
                                    <p:animEffect transition="in" filter="fade">
                                      <p:cBhvr>
                                        <p:cTn id="38" dur="1000"/>
                                        <p:tgtEl>
                                          <p:spTgt spid="185"/>
                                        </p:tgtEl>
                                      </p:cBhvr>
                                    </p:animEffect>
                                    <p:anim calcmode="lin" valueType="num">
                                      <p:cBhvr>
                                        <p:cTn id="39" dur="1000" fill="hold"/>
                                        <p:tgtEl>
                                          <p:spTgt spid="185"/>
                                        </p:tgtEl>
                                        <p:attrNameLst>
                                          <p:attrName>ppt_x</p:attrName>
                                        </p:attrNameLst>
                                      </p:cBhvr>
                                      <p:tavLst>
                                        <p:tav tm="0">
                                          <p:val>
                                            <p:strVal val="#ppt_x"/>
                                          </p:val>
                                        </p:tav>
                                        <p:tav tm="100000">
                                          <p:val>
                                            <p:strVal val="#ppt_x"/>
                                          </p:val>
                                        </p:tav>
                                      </p:tavLst>
                                    </p:anim>
                                    <p:anim calcmode="lin" valueType="num">
                                      <p:cBhvr>
                                        <p:cTn id="40" dur="1000" fill="hold"/>
                                        <p:tgtEl>
                                          <p:spTgt spid="1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cNvSpPr txBox="1"/>
          <p:nvPr/>
        </p:nvSpPr>
        <p:spPr>
          <a:xfrm>
            <a:off x="1476375" y="188640"/>
            <a:ext cx="8712968"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4.4 </a:t>
            </a:r>
            <a:r>
              <a:rPr lang="zh-CN" altLang="en-US" sz="3200" b="1" dirty="0" smtClean="0">
                <a:solidFill>
                  <a:srgbClr val="0070C0"/>
                </a:solidFill>
                <a:latin typeface="微软雅黑" panose="020B0503020204020204" pitchFamily="34" charset="-122"/>
                <a:ea typeface="微软雅黑" panose="020B0503020204020204" pitchFamily="34" charset="-122"/>
              </a:rPr>
              <a:t>科技</a:t>
            </a:r>
            <a:r>
              <a:rPr lang="zh-CN" altLang="en-US" sz="3200" b="1" dirty="0">
                <a:solidFill>
                  <a:srgbClr val="0070C0"/>
                </a:solidFill>
                <a:latin typeface="微软雅黑" panose="020B0503020204020204" pitchFamily="34" charset="-122"/>
                <a:ea typeface="微软雅黑" panose="020B0503020204020204" pitchFamily="34" charset="-122"/>
              </a:rPr>
              <a:t>园区</a:t>
            </a:r>
            <a:r>
              <a:rPr lang="zh-CN" altLang="en-US" sz="3200" b="1" dirty="0" smtClean="0">
                <a:solidFill>
                  <a:srgbClr val="0070C0"/>
                </a:solidFill>
                <a:latin typeface="微软雅黑" panose="020B0503020204020204" pitchFamily="34" charset="-122"/>
                <a:ea typeface="微软雅黑" panose="020B0503020204020204" pitchFamily="34" charset="-122"/>
              </a:rPr>
              <a:t>运营 资产</a:t>
            </a:r>
            <a:r>
              <a:rPr lang="en-US" altLang="zh-CN" sz="3200" b="1" dirty="0">
                <a:solidFill>
                  <a:srgbClr val="0070C0"/>
                </a:solidFill>
                <a:latin typeface="微软雅黑" panose="020B0503020204020204" pitchFamily="34" charset="-122"/>
                <a:ea typeface="微软雅黑" panose="020B0503020204020204" pitchFamily="34" charset="-122"/>
              </a:rPr>
              <a:t>+</a:t>
            </a:r>
            <a:r>
              <a:rPr lang="zh-CN" altLang="en-US" sz="3200" b="1" dirty="0">
                <a:solidFill>
                  <a:srgbClr val="0070C0"/>
                </a:solidFill>
                <a:latin typeface="微软雅黑" panose="020B0503020204020204" pitchFamily="34" charset="-122"/>
                <a:ea typeface="微软雅黑" panose="020B0503020204020204" pitchFamily="34" charset="-122"/>
              </a:rPr>
              <a:t>产业双循环发展</a:t>
            </a:r>
          </a:p>
        </p:txBody>
      </p:sp>
      <p:grpSp>
        <p:nvGrpSpPr>
          <p:cNvPr id="4" name="组合 75"/>
          <p:cNvGrpSpPr/>
          <p:nvPr/>
        </p:nvGrpSpPr>
        <p:grpSpPr>
          <a:xfrm>
            <a:off x="1" y="260648"/>
            <a:ext cx="1403584" cy="387627"/>
            <a:chOff x="0" y="188640"/>
            <a:chExt cx="1664323" cy="459635"/>
          </a:xfrm>
        </p:grpSpPr>
        <p:sp>
          <p:nvSpPr>
            <p:cNvPr id="5" name="五边形 4"/>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燕尾形 5"/>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 name="燕尾形 6"/>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8" name="直接连接符 7"/>
          <p:cNvCxnSpPr/>
          <p:nvPr/>
        </p:nvCxnSpPr>
        <p:spPr>
          <a:xfrm>
            <a:off x="1548383" y="692696"/>
            <a:ext cx="842493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7010738" y="4941168"/>
            <a:ext cx="4285908" cy="822224"/>
            <a:chOff x="2339422" y="1012876"/>
            <a:chExt cx="3147691" cy="1081668"/>
          </a:xfrm>
        </p:grpSpPr>
        <p:sp>
          <p:nvSpPr>
            <p:cNvPr id="10" name="任意多边形 9"/>
            <p:cNvSpPr/>
            <p:nvPr/>
          </p:nvSpPr>
          <p:spPr bwMode="auto">
            <a:xfrm rot="10800000">
              <a:off x="2339422" y="1012876"/>
              <a:ext cx="3147690" cy="1074074"/>
            </a:xfrm>
            <a:custGeom>
              <a:avLst/>
              <a:gdLst>
                <a:gd name="connsiteX0" fmla="*/ 3494407 w 4138458"/>
                <a:gd name="connsiteY0" fmla="*/ 1121227 h 1412149"/>
                <a:gd name="connsiteX1" fmla="*/ 3567991 w 4138458"/>
                <a:gd name="connsiteY1" fmla="*/ 1078962 h 1412149"/>
                <a:gd name="connsiteX2" fmla="*/ 3758764 w 4138458"/>
                <a:gd name="connsiteY2" fmla="*/ 748339 h 1412149"/>
                <a:gd name="connsiteX3" fmla="*/ 3758764 w 4138458"/>
                <a:gd name="connsiteY3" fmla="*/ 663809 h 1412149"/>
                <a:gd name="connsiteX4" fmla="*/ 3567991 w 4138458"/>
                <a:gd name="connsiteY4" fmla="*/ 333186 h 1412149"/>
                <a:gd name="connsiteX5" fmla="*/ 3494407 w 4138458"/>
                <a:gd name="connsiteY5" fmla="*/ 290921 h 1412149"/>
                <a:gd name="connsiteX6" fmla="*/ 3333442 w 4138458"/>
                <a:gd name="connsiteY6" fmla="*/ 290921 h 1412149"/>
                <a:gd name="connsiteX7" fmla="*/ 3295129 w 4138458"/>
                <a:gd name="connsiteY7" fmla="*/ 290921 h 1412149"/>
                <a:gd name="connsiteX8" fmla="*/ 3289167 w 4138458"/>
                <a:gd name="connsiteY8" fmla="*/ 290921 h 1412149"/>
                <a:gd name="connsiteX9" fmla="*/ 3247435 w 4138458"/>
                <a:gd name="connsiteY9" fmla="*/ 290921 h 1412149"/>
                <a:gd name="connsiteX10" fmla="*/ 3238801 w 4138458"/>
                <a:gd name="connsiteY10" fmla="*/ 290921 h 1412149"/>
                <a:gd name="connsiteX11" fmla="*/ 3134164 w 4138458"/>
                <a:gd name="connsiteY11" fmla="*/ 290921 h 1412149"/>
                <a:gd name="connsiteX12" fmla="*/ 3112861 w 4138458"/>
                <a:gd name="connsiteY12" fmla="*/ 290921 h 1412149"/>
                <a:gd name="connsiteX13" fmla="*/ 3095851 w 4138458"/>
                <a:gd name="connsiteY13" fmla="*/ 290921 h 1412149"/>
                <a:gd name="connsiteX14" fmla="*/ 3089889 w 4138458"/>
                <a:gd name="connsiteY14" fmla="*/ 290921 h 1412149"/>
                <a:gd name="connsiteX15" fmla="*/ 3048157 w 4138458"/>
                <a:gd name="connsiteY15" fmla="*/ 290921 h 1412149"/>
                <a:gd name="connsiteX16" fmla="*/ 3039523 w 4138458"/>
                <a:gd name="connsiteY16" fmla="*/ 290921 h 1412149"/>
                <a:gd name="connsiteX17" fmla="*/ 2934886 w 4138458"/>
                <a:gd name="connsiteY17" fmla="*/ 290921 h 1412149"/>
                <a:gd name="connsiteX18" fmla="*/ 2913583 w 4138458"/>
                <a:gd name="connsiteY18" fmla="*/ 290921 h 1412149"/>
                <a:gd name="connsiteX19" fmla="*/ 2840245 w 4138458"/>
                <a:gd name="connsiteY19" fmla="*/ 290921 h 1412149"/>
                <a:gd name="connsiteX20" fmla="*/ 2714305 w 4138458"/>
                <a:gd name="connsiteY20" fmla="*/ 290921 h 1412149"/>
                <a:gd name="connsiteX21" fmla="*/ 2709913 w 4138458"/>
                <a:gd name="connsiteY21" fmla="*/ 292233 h 1412149"/>
                <a:gd name="connsiteX22" fmla="*/ 2705494 w 4138458"/>
                <a:gd name="connsiteY22" fmla="*/ 290921 h 1412149"/>
                <a:gd name="connsiteX23" fmla="*/ 2323948 w 4138458"/>
                <a:gd name="connsiteY23" fmla="*/ 290921 h 1412149"/>
                <a:gd name="connsiteX24" fmla="*/ 2319556 w 4138458"/>
                <a:gd name="connsiteY24" fmla="*/ 292233 h 1412149"/>
                <a:gd name="connsiteX25" fmla="*/ 2315137 w 4138458"/>
                <a:gd name="connsiteY25" fmla="*/ 290921 h 1412149"/>
                <a:gd name="connsiteX26" fmla="*/ 2059531 w 4138458"/>
                <a:gd name="connsiteY26" fmla="*/ 290921 h 1412149"/>
                <a:gd name="connsiteX27" fmla="*/ 1955409 w 4138458"/>
                <a:gd name="connsiteY27" fmla="*/ 290921 h 1412149"/>
                <a:gd name="connsiteX28" fmla="*/ 1949447 w 4138458"/>
                <a:gd name="connsiteY28" fmla="*/ 290921 h 1412149"/>
                <a:gd name="connsiteX29" fmla="*/ 1933591 w 4138458"/>
                <a:gd name="connsiteY29" fmla="*/ 290921 h 1412149"/>
                <a:gd name="connsiteX30" fmla="*/ 1907716 w 4138458"/>
                <a:gd name="connsiteY30" fmla="*/ 290921 h 1412149"/>
                <a:gd name="connsiteX31" fmla="*/ 1699803 w 4138458"/>
                <a:gd name="connsiteY31" fmla="*/ 290921 h 1412149"/>
                <a:gd name="connsiteX32" fmla="*/ 1666857 w 4138458"/>
                <a:gd name="connsiteY32" fmla="*/ 290921 h 1412149"/>
                <a:gd name="connsiteX33" fmla="*/ 1660895 w 4138458"/>
                <a:gd name="connsiteY33" fmla="*/ 290921 h 1412149"/>
                <a:gd name="connsiteX34" fmla="*/ 1619163 w 4138458"/>
                <a:gd name="connsiteY34" fmla="*/ 290921 h 1412149"/>
                <a:gd name="connsiteX35" fmla="*/ 1573863 w 4138458"/>
                <a:gd name="connsiteY35" fmla="*/ 290921 h 1412149"/>
                <a:gd name="connsiteX36" fmla="*/ 1508939 w 4138458"/>
                <a:gd name="connsiteY36" fmla="*/ 290921 h 1412149"/>
                <a:gd name="connsiteX37" fmla="*/ 1505892 w 4138458"/>
                <a:gd name="connsiteY37" fmla="*/ 290921 h 1412149"/>
                <a:gd name="connsiteX38" fmla="*/ 1502977 w 4138458"/>
                <a:gd name="connsiteY38" fmla="*/ 290921 h 1412149"/>
                <a:gd name="connsiteX39" fmla="*/ 1461246 w 4138458"/>
                <a:gd name="connsiteY39" fmla="*/ 290921 h 1412149"/>
                <a:gd name="connsiteX40" fmla="*/ 1411251 w 4138458"/>
                <a:gd name="connsiteY40" fmla="*/ 290921 h 1412149"/>
                <a:gd name="connsiteX41" fmla="*/ 1347974 w 4138458"/>
                <a:gd name="connsiteY41" fmla="*/ 290921 h 1412149"/>
                <a:gd name="connsiteX42" fmla="*/ 1285311 w 4138458"/>
                <a:gd name="connsiteY42" fmla="*/ 290921 h 1412149"/>
                <a:gd name="connsiteX43" fmla="*/ 1253333 w 4138458"/>
                <a:gd name="connsiteY43" fmla="*/ 290921 h 1412149"/>
                <a:gd name="connsiteX44" fmla="*/ 1173474 w 4138458"/>
                <a:gd name="connsiteY44" fmla="*/ 290921 h 1412149"/>
                <a:gd name="connsiteX45" fmla="*/ 1167512 w 4138458"/>
                <a:gd name="connsiteY45" fmla="*/ 290921 h 1412149"/>
                <a:gd name="connsiteX46" fmla="*/ 1127393 w 4138458"/>
                <a:gd name="connsiteY46" fmla="*/ 290921 h 1412149"/>
                <a:gd name="connsiteX47" fmla="*/ 1125780 w 4138458"/>
                <a:gd name="connsiteY47" fmla="*/ 290921 h 1412149"/>
                <a:gd name="connsiteX48" fmla="*/ 1030708 w 4138458"/>
                <a:gd name="connsiteY48" fmla="*/ 290921 h 1412149"/>
                <a:gd name="connsiteX49" fmla="*/ 1024746 w 4138458"/>
                <a:gd name="connsiteY49" fmla="*/ 290921 h 1412149"/>
                <a:gd name="connsiteX50" fmla="*/ 1012509 w 4138458"/>
                <a:gd name="connsiteY50" fmla="*/ 290921 h 1412149"/>
                <a:gd name="connsiteX51" fmla="*/ 983015 w 4138458"/>
                <a:gd name="connsiteY51" fmla="*/ 290921 h 1412149"/>
                <a:gd name="connsiteX52" fmla="*/ 917868 w 4138458"/>
                <a:gd name="connsiteY52" fmla="*/ 290921 h 1412149"/>
                <a:gd name="connsiteX53" fmla="*/ 869743 w 4138458"/>
                <a:gd name="connsiteY53" fmla="*/ 290921 h 1412149"/>
                <a:gd name="connsiteX54" fmla="*/ 791928 w 4138458"/>
                <a:gd name="connsiteY54" fmla="*/ 290921 h 1412149"/>
                <a:gd name="connsiteX55" fmla="*/ 775102 w 4138458"/>
                <a:gd name="connsiteY55" fmla="*/ 290921 h 1412149"/>
                <a:gd name="connsiteX56" fmla="*/ 649162 w 4138458"/>
                <a:gd name="connsiteY56" fmla="*/ 290921 h 1412149"/>
                <a:gd name="connsiteX57" fmla="*/ 575578 w 4138458"/>
                <a:gd name="connsiteY57" fmla="*/ 333186 h 1412149"/>
                <a:gd name="connsiteX58" fmla="*/ 384805 w 4138458"/>
                <a:gd name="connsiteY58" fmla="*/ 663809 h 1412149"/>
                <a:gd name="connsiteX59" fmla="*/ 384805 w 4138458"/>
                <a:gd name="connsiteY59" fmla="*/ 748339 h 1412149"/>
                <a:gd name="connsiteX60" fmla="*/ 575578 w 4138458"/>
                <a:gd name="connsiteY60" fmla="*/ 1078962 h 1412149"/>
                <a:gd name="connsiteX61" fmla="*/ 649162 w 4138458"/>
                <a:gd name="connsiteY61" fmla="*/ 1121227 h 1412149"/>
                <a:gd name="connsiteX62" fmla="*/ 791928 w 4138458"/>
                <a:gd name="connsiteY62" fmla="*/ 1121227 h 1412149"/>
                <a:gd name="connsiteX63" fmla="*/ 1030708 w 4138458"/>
                <a:gd name="connsiteY63" fmla="*/ 1121227 h 1412149"/>
                <a:gd name="connsiteX64" fmla="*/ 1127393 w 4138458"/>
                <a:gd name="connsiteY64" fmla="*/ 1121227 h 1412149"/>
                <a:gd name="connsiteX65" fmla="*/ 1173474 w 4138458"/>
                <a:gd name="connsiteY65" fmla="*/ 1121227 h 1412149"/>
                <a:gd name="connsiteX66" fmla="*/ 1285311 w 4138458"/>
                <a:gd name="connsiteY66" fmla="*/ 1121227 h 1412149"/>
                <a:gd name="connsiteX67" fmla="*/ 1508939 w 4138458"/>
                <a:gd name="connsiteY67" fmla="*/ 1121227 h 1412149"/>
                <a:gd name="connsiteX68" fmla="*/ 1573863 w 4138458"/>
                <a:gd name="connsiteY68" fmla="*/ 1121227 h 1412149"/>
                <a:gd name="connsiteX69" fmla="*/ 1666857 w 4138458"/>
                <a:gd name="connsiteY69" fmla="*/ 1121227 h 1412149"/>
                <a:gd name="connsiteX70" fmla="*/ 1933591 w 4138458"/>
                <a:gd name="connsiteY70" fmla="*/ 1121227 h 1412149"/>
                <a:gd name="connsiteX71" fmla="*/ 1955409 w 4138458"/>
                <a:gd name="connsiteY71" fmla="*/ 1121227 h 1412149"/>
                <a:gd name="connsiteX72" fmla="*/ 2315137 w 4138458"/>
                <a:gd name="connsiteY72" fmla="*/ 1121227 h 1412149"/>
                <a:gd name="connsiteX73" fmla="*/ 2319556 w 4138458"/>
                <a:gd name="connsiteY73" fmla="*/ 1119915 h 1412149"/>
                <a:gd name="connsiteX74" fmla="*/ 2323948 w 4138458"/>
                <a:gd name="connsiteY74" fmla="*/ 1121227 h 1412149"/>
                <a:gd name="connsiteX75" fmla="*/ 2705494 w 4138458"/>
                <a:gd name="connsiteY75" fmla="*/ 1121227 h 1412149"/>
                <a:gd name="connsiteX76" fmla="*/ 2709913 w 4138458"/>
                <a:gd name="connsiteY76" fmla="*/ 1119915 h 1412149"/>
                <a:gd name="connsiteX77" fmla="*/ 2714305 w 4138458"/>
                <a:gd name="connsiteY77" fmla="*/ 1121227 h 1412149"/>
                <a:gd name="connsiteX78" fmla="*/ 2913583 w 4138458"/>
                <a:gd name="connsiteY78" fmla="*/ 1121227 h 1412149"/>
                <a:gd name="connsiteX79" fmla="*/ 3095851 w 4138458"/>
                <a:gd name="connsiteY79" fmla="*/ 1121227 h 1412149"/>
                <a:gd name="connsiteX80" fmla="*/ 3112861 w 4138458"/>
                <a:gd name="connsiteY80" fmla="*/ 1121227 h 1412149"/>
                <a:gd name="connsiteX81" fmla="*/ 3295129 w 4138458"/>
                <a:gd name="connsiteY81" fmla="*/ 1121227 h 1412149"/>
                <a:gd name="connsiteX82" fmla="*/ 3671470 w 4138458"/>
                <a:gd name="connsiteY82" fmla="*/ 1412149 h 1412149"/>
                <a:gd name="connsiteX83" fmla="*/ 3163470 w 4138458"/>
                <a:gd name="connsiteY83" fmla="*/ 1412149 h 1412149"/>
                <a:gd name="connsiteX84" fmla="*/ 3022552 w 4138458"/>
                <a:gd name="connsiteY84" fmla="*/ 1412149 h 1412149"/>
                <a:gd name="connsiteX85" fmla="*/ 2554799 w 4138458"/>
                <a:gd name="connsiteY85" fmla="*/ 1412149 h 1412149"/>
                <a:gd name="connsiteX86" fmla="*/ 2514552 w 4138458"/>
                <a:gd name="connsiteY86" fmla="*/ 1412149 h 1412149"/>
                <a:gd name="connsiteX87" fmla="*/ 2266137 w 4138458"/>
                <a:gd name="connsiteY87" fmla="*/ 1412149 h 1412149"/>
                <a:gd name="connsiteX88" fmla="*/ 1905881 w 4138458"/>
                <a:gd name="connsiteY88" fmla="*/ 1412149 h 1412149"/>
                <a:gd name="connsiteX89" fmla="*/ 1809866 w 4138458"/>
                <a:gd name="connsiteY89" fmla="*/ 1412149 h 1412149"/>
                <a:gd name="connsiteX90" fmla="*/ 1617219 w 4138458"/>
                <a:gd name="connsiteY90" fmla="*/ 1412149 h 1412149"/>
                <a:gd name="connsiteX91" fmla="*/ 1489857 w 4138458"/>
                <a:gd name="connsiteY91" fmla="*/ 1412149 h 1412149"/>
                <a:gd name="connsiteX92" fmla="*/ 1301866 w 4138458"/>
                <a:gd name="connsiteY92" fmla="*/ 1412149 h 1412149"/>
                <a:gd name="connsiteX93" fmla="*/ 1160948 w 4138458"/>
                <a:gd name="connsiteY93" fmla="*/ 1412149 h 1412149"/>
                <a:gd name="connsiteX94" fmla="*/ 1115038 w 4138458"/>
                <a:gd name="connsiteY94" fmla="*/ 1412149 h 1412149"/>
                <a:gd name="connsiteX95" fmla="*/ 840939 w 4138458"/>
                <a:gd name="connsiteY95" fmla="*/ 1412149 h 1412149"/>
                <a:gd name="connsiteX96" fmla="*/ 652948 w 4138458"/>
                <a:gd name="connsiteY96" fmla="*/ 1412149 h 1412149"/>
                <a:gd name="connsiteX97" fmla="*/ 466120 w 4138458"/>
                <a:gd name="connsiteY97" fmla="*/ 1412149 h 1412149"/>
                <a:gd name="connsiteX98" fmla="*/ 340972 w 4138458"/>
                <a:gd name="connsiteY98" fmla="*/ 1340266 h 1412149"/>
                <a:gd name="connsiteX99" fmla="*/ 16513 w 4138458"/>
                <a:gd name="connsiteY99" fmla="*/ 777957 h 1412149"/>
                <a:gd name="connsiteX100" fmla="*/ 16513 w 4138458"/>
                <a:gd name="connsiteY100" fmla="*/ 634192 h 1412149"/>
                <a:gd name="connsiteX101" fmla="*/ 340972 w 4138458"/>
                <a:gd name="connsiteY101" fmla="*/ 71883 h 1412149"/>
                <a:gd name="connsiteX102" fmla="*/ 466120 w 4138458"/>
                <a:gd name="connsiteY102" fmla="*/ 0 h 1412149"/>
                <a:gd name="connsiteX103" fmla="*/ 652948 w 4138458"/>
                <a:gd name="connsiteY103" fmla="*/ 0 h 1412149"/>
                <a:gd name="connsiteX104" fmla="*/ 680314 w 4138458"/>
                <a:gd name="connsiteY104" fmla="*/ 0 h 1412149"/>
                <a:gd name="connsiteX105" fmla="*/ 840939 w 4138458"/>
                <a:gd name="connsiteY105" fmla="*/ 0 h 1412149"/>
                <a:gd name="connsiteX106" fmla="*/ 841276 w 4138458"/>
                <a:gd name="connsiteY106" fmla="*/ 0 h 1412149"/>
                <a:gd name="connsiteX107" fmla="*/ 867142 w 4138458"/>
                <a:gd name="connsiteY107" fmla="*/ 0 h 1412149"/>
                <a:gd name="connsiteX108" fmla="*/ 956611 w 4138458"/>
                <a:gd name="connsiteY108" fmla="*/ 0 h 1412149"/>
                <a:gd name="connsiteX109" fmla="*/ 1028104 w 4138458"/>
                <a:gd name="connsiteY109" fmla="*/ 0 h 1412149"/>
                <a:gd name="connsiteX110" fmla="*/ 1033923 w 4138458"/>
                <a:gd name="connsiteY110" fmla="*/ 0 h 1412149"/>
                <a:gd name="connsiteX111" fmla="*/ 1055133 w 4138458"/>
                <a:gd name="connsiteY111" fmla="*/ 0 h 1412149"/>
                <a:gd name="connsiteX112" fmla="*/ 1080817 w 4138458"/>
                <a:gd name="connsiteY112" fmla="*/ 0 h 1412149"/>
                <a:gd name="connsiteX113" fmla="*/ 1115038 w 4138458"/>
                <a:gd name="connsiteY113" fmla="*/ 0 h 1412149"/>
                <a:gd name="connsiteX114" fmla="*/ 1143439 w 4138458"/>
                <a:gd name="connsiteY114" fmla="*/ 0 h 1412149"/>
                <a:gd name="connsiteX115" fmla="*/ 1160948 w 4138458"/>
                <a:gd name="connsiteY115" fmla="*/ 0 h 1412149"/>
                <a:gd name="connsiteX116" fmla="*/ 1216095 w 4138458"/>
                <a:gd name="connsiteY116" fmla="*/ 0 h 1412149"/>
                <a:gd name="connsiteX117" fmla="*/ 1220751 w 4138458"/>
                <a:gd name="connsiteY117" fmla="*/ 0 h 1412149"/>
                <a:gd name="connsiteX118" fmla="*/ 1267645 w 4138458"/>
                <a:gd name="connsiteY118" fmla="*/ 0 h 1412149"/>
                <a:gd name="connsiteX119" fmla="*/ 1291726 w 4138458"/>
                <a:gd name="connsiteY119" fmla="*/ 0 h 1412149"/>
                <a:gd name="connsiteX120" fmla="*/ 1301866 w 4138458"/>
                <a:gd name="connsiteY120" fmla="*/ 0 h 1412149"/>
                <a:gd name="connsiteX121" fmla="*/ 1331430 w 4138458"/>
                <a:gd name="connsiteY121" fmla="*/ 0 h 1412149"/>
                <a:gd name="connsiteX122" fmla="*/ 1375142 w 4138458"/>
                <a:gd name="connsiteY122" fmla="*/ 0 h 1412149"/>
                <a:gd name="connsiteX123" fmla="*/ 1408742 w 4138458"/>
                <a:gd name="connsiteY123" fmla="*/ 0 h 1412149"/>
                <a:gd name="connsiteX124" fmla="*/ 1455636 w 4138458"/>
                <a:gd name="connsiteY124" fmla="*/ 0 h 1412149"/>
                <a:gd name="connsiteX125" fmla="*/ 1479717 w 4138458"/>
                <a:gd name="connsiteY125" fmla="*/ 0 h 1412149"/>
                <a:gd name="connsiteX126" fmla="*/ 1489857 w 4138458"/>
                <a:gd name="connsiteY126" fmla="*/ 0 h 1412149"/>
                <a:gd name="connsiteX127" fmla="*/ 1536104 w 4138458"/>
                <a:gd name="connsiteY127" fmla="*/ 0 h 1412149"/>
                <a:gd name="connsiteX128" fmla="*/ 1617219 w 4138458"/>
                <a:gd name="connsiteY128" fmla="*/ 0 h 1412149"/>
                <a:gd name="connsiteX129" fmla="*/ 1651439 w 4138458"/>
                <a:gd name="connsiteY129" fmla="*/ 0 h 1412149"/>
                <a:gd name="connsiteX130" fmla="*/ 1728751 w 4138458"/>
                <a:gd name="connsiteY130" fmla="*/ 0 h 1412149"/>
                <a:gd name="connsiteX131" fmla="*/ 1775645 w 4138458"/>
                <a:gd name="connsiteY131" fmla="*/ 0 h 1412149"/>
                <a:gd name="connsiteX132" fmla="*/ 1799726 w 4138458"/>
                <a:gd name="connsiteY132" fmla="*/ 0 h 1412149"/>
                <a:gd name="connsiteX133" fmla="*/ 1809866 w 4138458"/>
                <a:gd name="connsiteY133" fmla="*/ 0 h 1412149"/>
                <a:gd name="connsiteX134" fmla="*/ 1831413 w 4138458"/>
                <a:gd name="connsiteY134" fmla="*/ 0 h 1412149"/>
                <a:gd name="connsiteX135" fmla="*/ 1905881 w 4138458"/>
                <a:gd name="connsiteY135" fmla="*/ 0 h 1412149"/>
                <a:gd name="connsiteX136" fmla="*/ 1992375 w 4138458"/>
                <a:gd name="connsiteY136" fmla="*/ 0 h 1412149"/>
                <a:gd name="connsiteX137" fmla="*/ 2107709 w 4138458"/>
                <a:gd name="connsiteY137" fmla="*/ 0 h 1412149"/>
                <a:gd name="connsiteX138" fmla="*/ 2120075 w 4138458"/>
                <a:gd name="connsiteY138" fmla="*/ 0 h 1412149"/>
                <a:gd name="connsiteX139" fmla="*/ 2185022 w 4138458"/>
                <a:gd name="connsiteY139" fmla="*/ 0 h 1412149"/>
                <a:gd name="connsiteX140" fmla="*/ 2231916 w 4138458"/>
                <a:gd name="connsiteY140" fmla="*/ 0 h 1412149"/>
                <a:gd name="connsiteX141" fmla="*/ 2255997 w 4138458"/>
                <a:gd name="connsiteY141" fmla="*/ 0 h 1412149"/>
                <a:gd name="connsiteX142" fmla="*/ 2266137 w 4138458"/>
                <a:gd name="connsiteY142" fmla="*/ 0 h 1412149"/>
                <a:gd name="connsiteX143" fmla="*/ 2281036 w 4138458"/>
                <a:gd name="connsiteY143" fmla="*/ 0 h 1412149"/>
                <a:gd name="connsiteX144" fmla="*/ 2473684 w 4138458"/>
                <a:gd name="connsiteY144" fmla="*/ 0 h 1412149"/>
                <a:gd name="connsiteX145" fmla="*/ 2514552 w 4138458"/>
                <a:gd name="connsiteY145" fmla="*/ 0 h 1412149"/>
                <a:gd name="connsiteX146" fmla="*/ 2520578 w 4138458"/>
                <a:gd name="connsiteY146" fmla="*/ 0 h 1412149"/>
                <a:gd name="connsiteX147" fmla="*/ 2544659 w 4138458"/>
                <a:gd name="connsiteY147" fmla="*/ 0 h 1412149"/>
                <a:gd name="connsiteX148" fmla="*/ 2554799 w 4138458"/>
                <a:gd name="connsiteY148" fmla="*/ 0 h 1412149"/>
                <a:gd name="connsiteX149" fmla="*/ 2680485 w 4138458"/>
                <a:gd name="connsiteY149" fmla="*/ 0 h 1412149"/>
                <a:gd name="connsiteX150" fmla="*/ 3005042 w 4138458"/>
                <a:gd name="connsiteY150" fmla="*/ 0 h 1412149"/>
                <a:gd name="connsiteX151" fmla="*/ 3022552 w 4138458"/>
                <a:gd name="connsiteY151" fmla="*/ 0 h 1412149"/>
                <a:gd name="connsiteX152" fmla="*/ 3082355 w 4138458"/>
                <a:gd name="connsiteY152" fmla="*/ 0 h 1412149"/>
                <a:gd name="connsiteX153" fmla="*/ 3129249 w 4138458"/>
                <a:gd name="connsiteY153" fmla="*/ 0 h 1412149"/>
                <a:gd name="connsiteX154" fmla="*/ 3153330 w 4138458"/>
                <a:gd name="connsiteY154" fmla="*/ 0 h 1412149"/>
                <a:gd name="connsiteX155" fmla="*/ 3163470 w 4138458"/>
                <a:gd name="connsiteY155" fmla="*/ 0 h 1412149"/>
                <a:gd name="connsiteX156" fmla="*/ 3236746 w 4138458"/>
                <a:gd name="connsiteY156" fmla="*/ 0 h 1412149"/>
                <a:gd name="connsiteX157" fmla="*/ 3671470 w 4138458"/>
                <a:gd name="connsiteY157" fmla="*/ 0 h 1412149"/>
                <a:gd name="connsiteX158" fmla="*/ 3796617 w 4138458"/>
                <a:gd name="connsiteY158" fmla="*/ 71883 h 1412149"/>
                <a:gd name="connsiteX159" fmla="*/ 4121076 w 4138458"/>
                <a:gd name="connsiteY159" fmla="*/ 634192 h 1412149"/>
                <a:gd name="connsiteX160" fmla="*/ 4121076 w 4138458"/>
                <a:gd name="connsiteY160" fmla="*/ 777957 h 1412149"/>
                <a:gd name="connsiteX161" fmla="*/ 3796617 w 4138458"/>
                <a:gd name="connsiteY161" fmla="*/ 1340266 h 1412149"/>
                <a:gd name="connsiteX162" fmla="*/ 3671470 w 4138458"/>
                <a:gd name="connsiteY162"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138458" h="1412149">
                  <a:moveTo>
                    <a:pt x="3494407" y="1121227"/>
                  </a:moveTo>
                  <a:cubicBezTo>
                    <a:pt x="3521660" y="1121227"/>
                    <a:pt x="3554364" y="1102140"/>
                    <a:pt x="3567991" y="1078962"/>
                  </a:cubicBezTo>
                  <a:cubicBezTo>
                    <a:pt x="3567991" y="1078962"/>
                    <a:pt x="3567991" y="1078962"/>
                    <a:pt x="3758764" y="748339"/>
                  </a:cubicBezTo>
                  <a:cubicBezTo>
                    <a:pt x="3772390" y="725162"/>
                    <a:pt x="3772390" y="686987"/>
                    <a:pt x="3758764" y="663809"/>
                  </a:cubicBezTo>
                  <a:cubicBezTo>
                    <a:pt x="3758764" y="663809"/>
                    <a:pt x="3758764" y="663809"/>
                    <a:pt x="3567991" y="333186"/>
                  </a:cubicBezTo>
                  <a:cubicBezTo>
                    <a:pt x="3554364" y="310009"/>
                    <a:pt x="3521660" y="290921"/>
                    <a:pt x="3494407" y="290921"/>
                  </a:cubicBezTo>
                  <a:cubicBezTo>
                    <a:pt x="3494407" y="290921"/>
                    <a:pt x="3494407" y="290921"/>
                    <a:pt x="3333442" y="290921"/>
                  </a:cubicBezTo>
                  <a:lnTo>
                    <a:pt x="3295129" y="290921"/>
                  </a:lnTo>
                  <a:lnTo>
                    <a:pt x="3289167" y="290921"/>
                  </a:lnTo>
                  <a:lnTo>
                    <a:pt x="3247435" y="290921"/>
                  </a:lnTo>
                  <a:lnTo>
                    <a:pt x="3238801" y="290921"/>
                  </a:lnTo>
                  <a:lnTo>
                    <a:pt x="3134164" y="290921"/>
                  </a:lnTo>
                  <a:lnTo>
                    <a:pt x="3112861" y="290921"/>
                  </a:lnTo>
                  <a:lnTo>
                    <a:pt x="3095851" y="290921"/>
                  </a:lnTo>
                  <a:lnTo>
                    <a:pt x="3089889" y="290921"/>
                  </a:lnTo>
                  <a:lnTo>
                    <a:pt x="3048157" y="290921"/>
                  </a:lnTo>
                  <a:lnTo>
                    <a:pt x="3039523" y="290921"/>
                  </a:lnTo>
                  <a:lnTo>
                    <a:pt x="2934886" y="290921"/>
                  </a:lnTo>
                  <a:lnTo>
                    <a:pt x="2913583" y="290921"/>
                  </a:lnTo>
                  <a:lnTo>
                    <a:pt x="2840245" y="290921"/>
                  </a:lnTo>
                  <a:cubicBezTo>
                    <a:pt x="2803730" y="290921"/>
                    <a:pt x="2761998" y="290921"/>
                    <a:pt x="2714305" y="290921"/>
                  </a:cubicBezTo>
                  <a:lnTo>
                    <a:pt x="2709913" y="292233"/>
                  </a:lnTo>
                  <a:lnTo>
                    <a:pt x="2705494" y="290921"/>
                  </a:lnTo>
                  <a:cubicBezTo>
                    <a:pt x="2705494" y="290921"/>
                    <a:pt x="2705494" y="290921"/>
                    <a:pt x="2323948" y="290921"/>
                  </a:cubicBezTo>
                  <a:lnTo>
                    <a:pt x="2319556" y="292233"/>
                  </a:lnTo>
                  <a:lnTo>
                    <a:pt x="2315137" y="290921"/>
                  </a:lnTo>
                  <a:cubicBezTo>
                    <a:pt x="2315137" y="290921"/>
                    <a:pt x="2315137" y="290921"/>
                    <a:pt x="2059531" y="290921"/>
                  </a:cubicBezTo>
                  <a:lnTo>
                    <a:pt x="1955409" y="290921"/>
                  </a:lnTo>
                  <a:lnTo>
                    <a:pt x="1949447" y="290921"/>
                  </a:lnTo>
                  <a:lnTo>
                    <a:pt x="1933591" y="290921"/>
                  </a:lnTo>
                  <a:lnTo>
                    <a:pt x="1907716" y="290921"/>
                  </a:lnTo>
                  <a:cubicBezTo>
                    <a:pt x="1871946" y="290921"/>
                    <a:pt x="1809348" y="290921"/>
                    <a:pt x="1699803" y="290921"/>
                  </a:cubicBezTo>
                  <a:lnTo>
                    <a:pt x="1666857" y="290921"/>
                  </a:lnTo>
                  <a:lnTo>
                    <a:pt x="1660895" y="290921"/>
                  </a:lnTo>
                  <a:lnTo>
                    <a:pt x="1619163" y="290921"/>
                  </a:lnTo>
                  <a:lnTo>
                    <a:pt x="1573863" y="290921"/>
                  </a:lnTo>
                  <a:lnTo>
                    <a:pt x="1508939" y="290921"/>
                  </a:lnTo>
                  <a:lnTo>
                    <a:pt x="1505892" y="290921"/>
                  </a:lnTo>
                  <a:lnTo>
                    <a:pt x="1502977" y="290921"/>
                  </a:lnTo>
                  <a:lnTo>
                    <a:pt x="1461246" y="290921"/>
                  </a:lnTo>
                  <a:lnTo>
                    <a:pt x="1411251" y="290921"/>
                  </a:lnTo>
                  <a:lnTo>
                    <a:pt x="1347974" y="290921"/>
                  </a:lnTo>
                  <a:lnTo>
                    <a:pt x="1285311" y="290921"/>
                  </a:lnTo>
                  <a:lnTo>
                    <a:pt x="1253333" y="290921"/>
                  </a:lnTo>
                  <a:lnTo>
                    <a:pt x="1173474" y="290921"/>
                  </a:lnTo>
                  <a:lnTo>
                    <a:pt x="1167512" y="290921"/>
                  </a:lnTo>
                  <a:lnTo>
                    <a:pt x="1127393" y="290921"/>
                  </a:lnTo>
                  <a:lnTo>
                    <a:pt x="1125780" y="290921"/>
                  </a:lnTo>
                  <a:lnTo>
                    <a:pt x="1030708" y="290921"/>
                  </a:lnTo>
                  <a:cubicBezTo>
                    <a:pt x="1030708" y="290921"/>
                    <a:pt x="1030708" y="290921"/>
                    <a:pt x="1024746" y="290921"/>
                  </a:cubicBezTo>
                  <a:lnTo>
                    <a:pt x="1012509" y="290921"/>
                  </a:lnTo>
                  <a:lnTo>
                    <a:pt x="983015" y="290921"/>
                  </a:lnTo>
                  <a:lnTo>
                    <a:pt x="917868" y="290921"/>
                  </a:lnTo>
                  <a:lnTo>
                    <a:pt x="869743" y="290921"/>
                  </a:lnTo>
                  <a:lnTo>
                    <a:pt x="791928" y="290921"/>
                  </a:lnTo>
                  <a:lnTo>
                    <a:pt x="775102" y="290921"/>
                  </a:lnTo>
                  <a:cubicBezTo>
                    <a:pt x="738587" y="290921"/>
                    <a:pt x="696855" y="290921"/>
                    <a:pt x="649162" y="290921"/>
                  </a:cubicBezTo>
                  <a:cubicBezTo>
                    <a:pt x="622590" y="290921"/>
                    <a:pt x="589204" y="310009"/>
                    <a:pt x="575578" y="333186"/>
                  </a:cubicBezTo>
                  <a:cubicBezTo>
                    <a:pt x="575578" y="333186"/>
                    <a:pt x="575578" y="333186"/>
                    <a:pt x="384805" y="663809"/>
                  </a:cubicBezTo>
                  <a:cubicBezTo>
                    <a:pt x="371859" y="686987"/>
                    <a:pt x="371859" y="725162"/>
                    <a:pt x="384805" y="748339"/>
                  </a:cubicBezTo>
                  <a:cubicBezTo>
                    <a:pt x="384805" y="748339"/>
                    <a:pt x="384805" y="748339"/>
                    <a:pt x="575578" y="1078962"/>
                  </a:cubicBezTo>
                  <a:cubicBezTo>
                    <a:pt x="589204" y="1102140"/>
                    <a:pt x="622590" y="1121227"/>
                    <a:pt x="649162" y="1121227"/>
                  </a:cubicBezTo>
                  <a:lnTo>
                    <a:pt x="791928" y="1121227"/>
                  </a:lnTo>
                  <a:lnTo>
                    <a:pt x="1030708" y="1121227"/>
                  </a:lnTo>
                  <a:lnTo>
                    <a:pt x="1127393" y="1121227"/>
                  </a:lnTo>
                  <a:lnTo>
                    <a:pt x="1173474" y="1121227"/>
                  </a:lnTo>
                  <a:lnTo>
                    <a:pt x="1285311" y="1121227"/>
                  </a:lnTo>
                  <a:lnTo>
                    <a:pt x="1508939" y="1121227"/>
                  </a:lnTo>
                  <a:lnTo>
                    <a:pt x="1573863" y="1121227"/>
                  </a:lnTo>
                  <a:lnTo>
                    <a:pt x="1666857" y="1121227"/>
                  </a:lnTo>
                  <a:lnTo>
                    <a:pt x="1933591" y="1121227"/>
                  </a:lnTo>
                  <a:lnTo>
                    <a:pt x="1955409" y="1121227"/>
                  </a:lnTo>
                  <a:lnTo>
                    <a:pt x="2315137" y="1121227"/>
                  </a:lnTo>
                  <a:lnTo>
                    <a:pt x="2319556" y="1119915"/>
                  </a:lnTo>
                  <a:lnTo>
                    <a:pt x="2323948" y="1121227"/>
                  </a:lnTo>
                  <a:lnTo>
                    <a:pt x="2705494" y="1121227"/>
                  </a:lnTo>
                  <a:lnTo>
                    <a:pt x="2709913" y="1119915"/>
                  </a:lnTo>
                  <a:lnTo>
                    <a:pt x="2714305" y="1121227"/>
                  </a:lnTo>
                  <a:lnTo>
                    <a:pt x="2913583" y="1121227"/>
                  </a:lnTo>
                  <a:lnTo>
                    <a:pt x="3095851" y="1121227"/>
                  </a:lnTo>
                  <a:lnTo>
                    <a:pt x="3112861" y="1121227"/>
                  </a:lnTo>
                  <a:lnTo>
                    <a:pt x="3295129" y="1121227"/>
                  </a:lnTo>
                  <a:close/>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FFB850"/>
            </a:solidFill>
            <a:ln w="19050">
              <a:noFill/>
            </a:ln>
            <a:effectLst>
              <a:innerShdw blurRad="101600" dist="63500" dir="2700000">
                <a:prstClr val="black">
                  <a:alpha val="50000"/>
                </a:prstClr>
              </a:innerShdw>
            </a:effectLst>
          </p:spPr>
          <p:txBody>
            <a:bodyPr vert="horz" wrap="square" lIns="121920" tIns="60960" rIns="121920" bIns="60960" numCol="1" anchor="t" anchorCtr="0" compatLnSpc="1">
              <a:noAutofit/>
            </a:bodyPr>
            <a:lstStyle/>
            <a:p>
              <a:endParaRPr lang="zh-CN" altLang="en-US" sz="2400">
                <a:latin typeface="微软雅黑" panose="020B0503020204020204" pitchFamily="34" charset="-122"/>
                <a:ea typeface="微软雅黑" panose="020B0503020204020204" pitchFamily="34" charset="-122"/>
              </a:endParaRPr>
            </a:p>
          </p:txBody>
        </p:sp>
        <p:sp>
          <p:nvSpPr>
            <p:cNvPr id="11" name="任意多边形 10"/>
            <p:cNvSpPr/>
            <p:nvPr/>
          </p:nvSpPr>
          <p:spPr bwMode="auto">
            <a:xfrm rot="10800000">
              <a:off x="2339422" y="1020470"/>
              <a:ext cx="3147691" cy="1074074"/>
            </a:xfrm>
            <a:custGeom>
              <a:avLst/>
              <a:gdLst>
                <a:gd name="connsiteX0" fmla="*/ 3671470 w 4138458"/>
                <a:gd name="connsiteY0" fmla="*/ 1412149 h 1412149"/>
                <a:gd name="connsiteX1" fmla="*/ 3163470 w 4138458"/>
                <a:gd name="connsiteY1" fmla="*/ 1412149 h 1412149"/>
                <a:gd name="connsiteX2" fmla="*/ 3022552 w 4138458"/>
                <a:gd name="connsiteY2" fmla="*/ 1412149 h 1412149"/>
                <a:gd name="connsiteX3" fmla="*/ 2554799 w 4138458"/>
                <a:gd name="connsiteY3" fmla="*/ 1412149 h 1412149"/>
                <a:gd name="connsiteX4" fmla="*/ 2514552 w 4138458"/>
                <a:gd name="connsiteY4" fmla="*/ 1412149 h 1412149"/>
                <a:gd name="connsiteX5" fmla="*/ 2266137 w 4138458"/>
                <a:gd name="connsiteY5" fmla="*/ 1412149 h 1412149"/>
                <a:gd name="connsiteX6" fmla="*/ 1905881 w 4138458"/>
                <a:gd name="connsiteY6" fmla="*/ 1412149 h 1412149"/>
                <a:gd name="connsiteX7" fmla="*/ 1809866 w 4138458"/>
                <a:gd name="connsiteY7" fmla="*/ 1412149 h 1412149"/>
                <a:gd name="connsiteX8" fmla="*/ 1617219 w 4138458"/>
                <a:gd name="connsiteY8" fmla="*/ 1412149 h 1412149"/>
                <a:gd name="connsiteX9" fmla="*/ 1489857 w 4138458"/>
                <a:gd name="connsiteY9" fmla="*/ 1412149 h 1412149"/>
                <a:gd name="connsiteX10" fmla="*/ 1301866 w 4138458"/>
                <a:gd name="connsiteY10" fmla="*/ 1412149 h 1412149"/>
                <a:gd name="connsiteX11" fmla="*/ 1160948 w 4138458"/>
                <a:gd name="connsiteY11" fmla="*/ 1412149 h 1412149"/>
                <a:gd name="connsiteX12" fmla="*/ 1115038 w 4138458"/>
                <a:gd name="connsiteY12" fmla="*/ 1412149 h 1412149"/>
                <a:gd name="connsiteX13" fmla="*/ 840939 w 4138458"/>
                <a:gd name="connsiteY13" fmla="*/ 1412149 h 1412149"/>
                <a:gd name="connsiteX14" fmla="*/ 652948 w 4138458"/>
                <a:gd name="connsiteY14" fmla="*/ 1412149 h 1412149"/>
                <a:gd name="connsiteX15" fmla="*/ 466120 w 4138458"/>
                <a:gd name="connsiteY15" fmla="*/ 1412149 h 1412149"/>
                <a:gd name="connsiteX16" fmla="*/ 340972 w 4138458"/>
                <a:gd name="connsiteY16" fmla="*/ 1340266 h 1412149"/>
                <a:gd name="connsiteX17" fmla="*/ 16513 w 4138458"/>
                <a:gd name="connsiteY17" fmla="*/ 777957 h 1412149"/>
                <a:gd name="connsiteX18" fmla="*/ 16513 w 4138458"/>
                <a:gd name="connsiteY18" fmla="*/ 634192 h 1412149"/>
                <a:gd name="connsiteX19" fmla="*/ 340972 w 4138458"/>
                <a:gd name="connsiteY19" fmla="*/ 71883 h 1412149"/>
                <a:gd name="connsiteX20" fmla="*/ 466120 w 4138458"/>
                <a:gd name="connsiteY20" fmla="*/ 0 h 1412149"/>
                <a:gd name="connsiteX21" fmla="*/ 652948 w 4138458"/>
                <a:gd name="connsiteY21" fmla="*/ 0 h 1412149"/>
                <a:gd name="connsiteX22" fmla="*/ 680314 w 4138458"/>
                <a:gd name="connsiteY22" fmla="*/ 0 h 1412149"/>
                <a:gd name="connsiteX23" fmla="*/ 840939 w 4138458"/>
                <a:gd name="connsiteY23" fmla="*/ 0 h 1412149"/>
                <a:gd name="connsiteX24" fmla="*/ 841276 w 4138458"/>
                <a:gd name="connsiteY24" fmla="*/ 0 h 1412149"/>
                <a:gd name="connsiteX25" fmla="*/ 867142 w 4138458"/>
                <a:gd name="connsiteY25" fmla="*/ 0 h 1412149"/>
                <a:gd name="connsiteX26" fmla="*/ 956611 w 4138458"/>
                <a:gd name="connsiteY26" fmla="*/ 0 h 1412149"/>
                <a:gd name="connsiteX27" fmla="*/ 1028104 w 4138458"/>
                <a:gd name="connsiteY27" fmla="*/ 0 h 1412149"/>
                <a:gd name="connsiteX28" fmla="*/ 1033923 w 4138458"/>
                <a:gd name="connsiteY28" fmla="*/ 0 h 1412149"/>
                <a:gd name="connsiteX29" fmla="*/ 1055133 w 4138458"/>
                <a:gd name="connsiteY29" fmla="*/ 0 h 1412149"/>
                <a:gd name="connsiteX30" fmla="*/ 1080817 w 4138458"/>
                <a:gd name="connsiteY30" fmla="*/ 0 h 1412149"/>
                <a:gd name="connsiteX31" fmla="*/ 1115038 w 4138458"/>
                <a:gd name="connsiteY31" fmla="*/ 0 h 1412149"/>
                <a:gd name="connsiteX32" fmla="*/ 1143439 w 4138458"/>
                <a:gd name="connsiteY32" fmla="*/ 0 h 1412149"/>
                <a:gd name="connsiteX33" fmla="*/ 1160948 w 4138458"/>
                <a:gd name="connsiteY33" fmla="*/ 0 h 1412149"/>
                <a:gd name="connsiteX34" fmla="*/ 1216095 w 4138458"/>
                <a:gd name="connsiteY34" fmla="*/ 0 h 1412149"/>
                <a:gd name="connsiteX35" fmla="*/ 1220751 w 4138458"/>
                <a:gd name="connsiteY35" fmla="*/ 0 h 1412149"/>
                <a:gd name="connsiteX36" fmla="*/ 1267645 w 4138458"/>
                <a:gd name="connsiteY36" fmla="*/ 0 h 1412149"/>
                <a:gd name="connsiteX37" fmla="*/ 1291726 w 4138458"/>
                <a:gd name="connsiteY37" fmla="*/ 0 h 1412149"/>
                <a:gd name="connsiteX38" fmla="*/ 1301866 w 4138458"/>
                <a:gd name="connsiteY38" fmla="*/ 0 h 1412149"/>
                <a:gd name="connsiteX39" fmla="*/ 1331430 w 4138458"/>
                <a:gd name="connsiteY39" fmla="*/ 0 h 1412149"/>
                <a:gd name="connsiteX40" fmla="*/ 1375142 w 4138458"/>
                <a:gd name="connsiteY40" fmla="*/ 0 h 1412149"/>
                <a:gd name="connsiteX41" fmla="*/ 1408742 w 4138458"/>
                <a:gd name="connsiteY41" fmla="*/ 0 h 1412149"/>
                <a:gd name="connsiteX42" fmla="*/ 1455636 w 4138458"/>
                <a:gd name="connsiteY42" fmla="*/ 0 h 1412149"/>
                <a:gd name="connsiteX43" fmla="*/ 1479717 w 4138458"/>
                <a:gd name="connsiteY43" fmla="*/ 0 h 1412149"/>
                <a:gd name="connsiteX44" fmla="*/ 1489857 w 4138458"/>
                <a:gd name="connsiteY44" fmla="*/ 0 h 1412149"/>
                <a:gd name="connsiteX45" fmla="*/ 1536104 w 4138458"/>
                <a:gd name="connsiteY45" fmla="*/ 0 h 1412149"/>
                <a:gd name="connsiteX46" fmla="*/ 1617219 w 4138458"/>
                <a:gd name="connsiteY46" fmla="*/ 0 h 1412149"/>
                <a:gd name="connsiteX47" fmla="*/ 1651439 w 4138458"/>
                <a:gd name="connsiteY47" fmla="*/ 0 h 1412149"/>
                <a:gd name="connsiteX48" fmla="*/ 1728751 w 4138458"/>
                <a:gd name="connsiteY48" fmla="*/ 0 h 1412149"/>
                <a:gd name="connsiteX49" fmla="*/ 1775645 w 4138458"/>
                <a:gd name="connsiteY49" fmla="*/ 0 h 1412149"/>
                <a:gd name="connsiteX50" fmla="*/ 1799726 w 4138458"/>
                <a:gd name="connsiteY50" fmla="*/ 0 h 1412149"/>
                <a:gd name="connsiteX51" fmla="*/ 1809866 w 4138458"/>
                <a:gd name="connsiteY51" fmla="*/ 0 h 1412149"/>
                <a:gd name="connsiteX52" fmla="*/ 1831413 w 4138458"/>
                <a:gd name="connsiteY52" fmla="*/ 0 h 1412149"/>
                <a:gd name="connsiteX53" fmla="*/ 1905881 w 4138458"/>
                <a:gd name="connsiteY53" fmla="*/ 0 h 1412149"/>
                <a:gd name="connsiteX54" fmla="*/ 1992375 w 4138458"/>
                <a:gd name="connsiteY54" fmla="*/ 0 h 1412149"/>
                <a:gd name="connsiteX55" fmla="*/ 2107709 w 4138458"/>
                <a:gd name="connsiteY55" fmla="*/ 0 h 1412149"/>
                <a:gd name="connsiteX56" fmla="*/ 2120075 w 4138458"/>
                <a:gd name="connsiteY56" fmla="*/ 0 h 1412149"/>
                <a:gd name="connsiteX57" fmla="*/ 2185022 w 4138458"/>
                <a:gd name="connsiteY57" fmla="*/ 0 h 1412149"/>
                <a:gd name="connsiteX58" fmla="*/ 2231916 w 4138458"/>
                <a:gd name="connsiteY58" fmla="*/ 0 h 1412149"/>
                <a:gd name="connsiteX59" fmla="*/ 2255997 w 4138458"/>
                <a:gd name="connsiteY59" fmla="*/ 0 h 1412149"/>
                <a:gd name="connsiteX60" fmla="*/ 2266137 w 4138458"/>
                <a:gd name="connsiteY60" fmla="*/ 0 h 1412149"/>
                <a:gd name="connsiteX61" fmla="*/ 2281036 w 4138458"/>
                <a:gd name="connsiteY61" fmla="*/ 0 h 1412149"/>
                <a:gd name="connsiteX62" fmla="*/ 2473684 w 4138458"/>
                <a:gd name="connsiteY62" fmla="*/ 0 h 1412149"/>
                <a:gd name="connsiteX63" fmla="*/ 2514552 w 4138458"/>
                <a:gd name="connsiteY63" fmla="*/ 0 h 1412149"/>
                <a:gd name="connsiteX64" fmla="*/ 2520578 w 4138458"/>
                <a:gd name="connsiteY64" fmla="*/ 0 h 1412149"/>
                <a:gd name="connsiteX65" fmla="*/ 2544659 w 4138458"/>
                <a:gd name="connsiteY65" fmla="*/ 0 h 1412149"/>
                <a:gd name="connsiteX66" fmla="*/ 2554799 w 4138458"/>
                <a:gd name="connsiteY66" fmla="*/ 0 h 1412149"/>
                <a:gd name="connsiteX67" fmla="*/ 2680485 w 4138458"/>
                <a:gd name="connsiteY67" fmla="*/ 0 h 1412149"/>
                <a:gd name="connsiteX68" fmla="*/ 3005042 w 4138458"/>
                <a:gd name="connsiteY68" fmla="*/ 0 h 1412149"/>
                <a:gd name="connsiteX69" fmla="*/ 3022552 w 4138458"/>
                <a:gd name="connsiteY69" fmla="*/ 0 h 1412149"/>
                <a:gd name="connsiteX70" fmla="*/ 3082355 w 4138458"/>
                <a:gd name="connsiteY70" fmla="*/ 0 h 1412149"/>
                <a:gd name="connsiteX71" fmla="*/ 3129249 w 4138458"/>
                <a:gd name="connsiteY71" fmla="*/ 0 h 1412149"/>
                <a:gd name="connsiteX72" fmla="*/ 3153330 w 4138458"/>
                <a:gd name="connsiteY72" fmla="*/ 0 h 1412149"/>
                <a:gd name="connsiteX73" fmla="*/ 3163470 w 4138458"/>
                <a:gd name="connsiteY73" fmla="*/ 0 h 1412149"/>
                <a:gd name="connsiteX74" fmla="*/ 3236746 w 4138458"/>
                <a:gd name="connsiteY74" fmla="*/ 0 h 1412149"/>
                <a:gd name="connsiteX75" fmla="*/ 3671470 w 4138458"/>
                <a:gd name="connsiteY75" fmla="*/ 0 h 1412149"/>
                <a:gd name="connsiteX76" fmla="*/ 3796617 w 4138458"/>
                <a:gd name="connsiteY76" fmla="*/ 71883 h 1412149"/>
                <a:gd name="connsiteX77" fmla="*/ 4121076 w 4138458"/>
                <a:gd name="connsiteY77" fmla="*/ 634192 h 1412149"/>
                <a:gd name="connsiteX78" fmla="*/ 4121076 w 4138458"/>
                <a:gd name="connsiteY78" fmla="*/ 777957 h 1412149"/>
                <a:gd name="connsiteX79" fmla="*/ 3796617 w 4138458"/>
                <a:gd name="connsiteY79" fmla="*/ 1340266 h 1412149"/>
                <a:gd name="connsiteX80" fmla="*/ 3671470 w 4138458"/>
                <a:gd name="connsiteY80"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138458" h="1412149">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FFB850">
                <a:alpha val="0"/>
              </a:srgbClr>
            </a:solidFill>
            <a:ln w="38100">
              <a:gradFill flip="none" rotWithShape="1">
                <a:gsLst>
                  <a:gs pos="0">
                    <a:srgbClr val="F9F9F9"/>
                  </a:gs>
                  <a:gs pos="100000">
                    <a:schemeClr val="bg1">
                      <a:lumMod val="75000"/>
                    </a:schemeClr>
                  </a:gs>
                </a:gsLst>
                <a:lin ang="2700000" scaled="1"/>
                <a:tileRect/>
              </a:gradFill>
            </a:ln>
            <a:effectLst/>
          </p:spPr>
          <p:txBody>
            <a:bodyPr vert="horz" wrap="square" lIns="121920" tIns="60960" rIns="121920" bIns="60960" numCol="1" anchor="t" anchorCtr="0" compatLnSpc="1">
              <a:noAutofit/>
            </a:bodyPr>
            <a:lstStyle/>
            <a:p>
              <a:endParaRPr lang="zh-CN" altLang="en-US" sz="2400">
                <a:latin typeface="微软雅黑" panose="020B0503020204020204" pitchFamily="34" charset="-122"/>
                <a:ea typeface="微软雅黑" panose="020B0503020204020204" pitchFamily="34" charset="-122"/>
              </a:endParaRPr>
            </a:p>
          </p:txBody>
        </p:sp>
        <p:sp>
          <p:nvSpPr>
            <p:cNvPr id="12" name="任意多边形 11"/>
            <p:cNvSpPr/>
            <p:nvPr/>
          </p:nvSpPr>
          <p:spPr bwMode="auto">
            <a:xfrm rot="10800000">
              <a:off x="2622579" y="1241744"/>
              <a:ext cx="2581375" cy="631527"/>
            </a:xfrm>
            <a:custGeom>
              <a:avLst/>
              <a:gdLst>
                <a:gd name="connsiteX0" fmla="*/ 3119312 w 3393888"/>
                <a:gd name="connsiteY0" fmla="*/ 830306 h 830306"/>
                <a:gd name="connsiteX1" fmla="*/ 2920034 w 3393888"/>
                <a:gd name="connsiteY1" fmla="*/ 830306 h 830306"/>
                <a:gd name="connsiteX2" fmla="*/ 2737766 w 3393888"/>
                <a:gd name="connsiteY2" fmla="*/ 830306 h 830306"/>
                <a:gd name="connsiteX3" fmla="*/ 2720756 w 3393888"/>
                <a:gd name="connsiteY3" fmla="*/ 830306 h 830306"/>
                <a:gd name="connsiteX4" fmla="*/ 2538488 w 3393888"/>
                <a:gd name="connsiteY4" fmla="*/ 830306 h 830306"/>
                <a:gd name="connsiteX5" fmla="*/ 2339210 w 3393888"/>
                <a:gd name="connsiteY5" fmla="*/ 830306 h 830306"/>
                <a:gd name="connsiteX6" fmla="*/ 2334818 w 3393888"/>
                <a:gd name="connsiteY6" fmla="*/ 828994 h 830306"/>
                <a:gd name="connsiteX7" fmla="*/ 2330399 w 3393888"/>
                <a:gd name="connsiteY7" fmla="*/ 830306 h 830306"/>
                <a:gd name="connsiteX8" fmla="*/ 1948853 w 3393888"/>
                <a:gd name="connsiteY8" fmla="*/ 830306 h 830306"/>
                <a:gd name="connsiteX9" fmla="*/ 1944461 w 3393888"/>
                <a:gd name="connsiteY9" fmla="*/ 828994 h 830306"/>
                <a:gd name="connsiteX10" fmla="*/ 1940042 w 3393888"/>
                <a:gd name="connsiteY10" fmla="*/ 830306 h 830306"/>
                <a:gd name="connsiteX11" fmla="*/ 1580314 w 3393888"/>
                <a:gd name="connsiteY11" fmla="*/ 830306 h 830306"/>
                <a:gd name="connsiteX12" fmla="*/ 1558496 w 3393888"/>
                <a:gd name="connsiteY12" fmla="*/ 830306 h 830306"/>
                <a:gd name="connsiteX13" fmla="*/ 1291762 w 3393888"/>
                <a:gd name="connsiteY13" fmla="*/ 830306 h 830306"/>
                <a:gd name="connsiteX14" fmla="*/ 1198768 w 3393888"/>
                <a:gd name="connsiteY14" fmla="*/ 830306 h 830306"/>
                <a:gd name="connsiteX15" fmla="*/ 1133844 w 3393888"/>
                <a:gd name="connsiteY15" fmla="*/ 830306 h 830306"/>
                <a:gd name="connsiteX16" fmla="*/ 910216 w 3393888"/>
                <a:gd name="connsiteY16" fmla="*/ 830306 h 830306"/>
                <a:gd name="connsiteX17" fmla="*/ 798379 w 3393888"/>
                <a:gd name="connsiteY17" fmla="*/ 830306 h 830306"/>
                <a:gd name="connsiteX18" fmla="*/ 752298 w 3393888"/>
                <a:gd name="connsiteY18" fmla="*/ 830306 h 830306"/>
                <a:gd name="connsiteX19" fmla="*/ 655613 w 3393888"/>
                <a:gd name="connsiteY19" fmla="*/ 830306 h 830306"/>
                <a:gd name="connsiteX20" fmla="*/ 416833 w 3393888"/>
                <a:gd name="connsiteY20" fmla="*/ 830306 h 830306"/>
                <a:gd name="connsiteX21" fmla="*/ 274067 w 3393888"/>
                <a:gd name="connsiteY21" fmla="*/ 830306 h 830306"/>
                <a:gd name="connsiteX22" fmla="*/ 200483 w 3393888"/>
                <a:gd name="connsiteY22" fmla="*/ 788041 h 830306"/>
                <a:gd name="connsiteX23" fmla="*/ 9710 w 3393888"/>
                <a:gd name="connsiteY23" fmla="*/ 457418 h 830306"/>
                <a:gd name="connsiteX24" fmla="*/ 9710 w 3393888"/>
                <a:gd name="connsiteY24" fmla="*/ 372888 h 830306"/>
                <a:gd name="connsiteX25" fmla="*/ 200483 w 3393888"/>
                <a:gd name="connsiteY25" fmla="*/ 42265 h 830306"/>
                <a:gd name="connsiteX26" fmla="*/ 274067 w 3393888"/>
                <a:gd name="connsiteY26" fmla="*/ 0 h 830306"/>
                <a:gd name="connsiteX27" fmla="*/ 400007 w 3393888"/>
                <a:gd name="connsiteY27" fmla="*/ 0 h 830306"/>
                <a:gd name="connsiteX28" fmla="*/ 416833 w 3393888"/>
                <a:gd name="connsiteY28" fmla="*/ 0 h 830306"/>
                <a:gd name="connsiteX29" fmla="*/ 494648 w 3393888"/>
                <a:gd name="connsiteY29" fmla="*/ 0 h 830306"/>
                <a:gd name="connsiteX30" fmla="*/ 542773 w 3393888"/>
                <a:gd name="connsiteY30" fmla="*/ 0 h 830306"/>
                <a:gd name="connsiteX31" fmla="*/ 607920 w 3393888"/>
                <a:gd name="connsiteY31" fmla="*/ 0 h 830306"/>
                <a:gd name="connsiteX32" fmla="*/ 637414 w 3393888"/>
                <a:gd name="connsiteY32" fmla="*/ 0 h 830306"/>
                <a:gd name="connsiteX33" fmla="*/ 649651 w 3393888"/>
                <a:gd name="connsiteY33" fmla="*/ 0 h 830306"/>
                <a:gd name="connsiteX34" fmla="*/ 655613 w 3393888"/>
                <a:gd name="connsiteY34" fmla="*/ 0 h 830306"/>
                <a:gd name="connsiteX35" fmla="*/ 750685 w 3393888"/>
                <a:gd name="connsiteY35" fmla="*/ 0 h 830306"/>
                <a:gd name="connsiteX36" fmla="*/ 752298 w 3393888"/>
                <a:gd name="connsiteY36" fmla="*/ 0 h 830306"/>
                <a:gd name="connsiteX37" fmla="*/ 792417 w 3393888"/>
                <a:gd name="connsiteY37" fmla="*/ 0 h 830306"/>
                <a:gd name="connsiteX38" fmla="*/ 798379 w 3393888"/>
                <a:gd name="connsiteY38" fmla="*/ 0 h 830306"/>
                <a:gd name="connsiteX39" fmla="*/ 878238 w 3393888"/>
                <a:gd name="connsiteY39" fmla="*/ 0 h 830306"/>
                <a:gd name="connsiteX40" fmla="*/ 910216 w 3393888"/>
                <a:gd name="connsiteY40" fmla="*/ 0 h 830306"/>
                <a:gd name="connsiteX41" fmla="*/ 972879 w 3393888"/>
                <a:gd name="connsiteY41" fmla="*/ 0 h 830306"/>
                <a:gd name="connsiteX42" fmla="*/ 1036156 w 3393888"/>
                <a:gd name="connsiteY42" fmla="*/ 0 h 830306"/>
                <a:gd name="connsiteX43" fmla="*/ 1086151 w 3393888"/>
                <a:gd name="connsiteY43" fmla="*/ 0 h 830306"/>
                <a:gd name="connsiteX44" fmla="*/ 1127882 w 3393888"/>
                <a:gd name="connsiteY44" fmla="*/ 0 h 830306"/>
                <a:gd name="connsiteX45" fmla="*/ 1130797 w 3393888"/>
                <a:gd name="connsiteY45" fmla="*/ 0 h 830306"/>
                <a:gd name="connsiteX46" fmla="*/ 1133844 w 3393888"/>
                <a:gd name="connsiteY46" fmla="*/ 0 h 830306"/>
                <a:gd name="connsiteX47" fmla="*/ 1198768 w 3393888"/>
                <a:gd name="connsiteY47" fmla="*/ 0 h 830306"/>
                <a:gd name="connsiteX48" fmla="*/ 1244068 w 3393888"/>
                <a:gd name="connsiteY48" fmla="*/ 0 h 830306"/>
                <a:gd name="connsiteX49" fmla="*/ 1285800 w 3393888"/>
                <a:gd name="connsiteY49" fmla="*/ 0 h 830306"/>
                <a:gd name="connsiteX50" fmla="*/ 1291762 w 3393888"/>
                <a:gd name="connsiteY50" fmla="*/ 0 h 830306"/>
                <a:gd name="connsiteX51" fmla="*/ 1324708 w 3393888"/>
                <a:gd name="connsiteY51" fmla="*/ 0 h 830306"/>
                <a:gd name="connsiteX52" fmla="*/ 1532621 w 3393888"/>
                <a:gd name="connsiteY52" fmla="*/ 0 h 830306"/>
                <a:gd name="connsiteX53" fmla="*/ 1558496 w 3393888"/>
                <a:gd name="connsiteY53" fmla="*/ 0 h 830306"/>
                <a:gd name="connsiteX54" fmla="*/ 1574352 w 3393888"/>
                <a:gd name="connsiteY54" fmla="*/ 0 h 830306"/>
                <a:gd name="connsiteX55" fmla="*/ 1580314 w 3393888"/>
                <a:gd name="connsiteY55" fmla="*/ 0 h 830306"/>
                <a:gd name="connsiteX56" fmla="*/ 1684436 w 3393888"/>
                <a:gd name="connsiteY56" fmla="*/ 0 h 830306"/>
                <a:gd name="connsiteX57" fmla="*/ 1940042 w 3393888"/>
                <a:gd name="connsiteY57" fmla="*/ 0 h 830306"/>
                <a:gd name="connsiteX58" fmla="*/ 1944461 w 3393888"/>
                <a:gd name="connsiteY58" fmla="*/ 1312 h 830306"/>
                <a:gd name="connsiteX59" fmla="*/ 1948853 w 3393888"/>
                <a:gd name="connsiteY59" fmla="*/ 0 h 830306"/>
                <a:gd name="connsiteX60" fmla="*/ 2330399 w 3393888"/>
                <a:gd name="connsiteY60" fmla="*/ 0 h 830306"/>
                <a:gd name="connsiteX61" fmla="*/ 2334818 w 3393888"/>
                <a:gd name="connsiteY61" fmla="*/ 1312 h 830306"/>
                <a:gd name="connsiteX62" fmla="*/ 2339210 w 3393888"/>
                <a:gd name="connsiteY62" fmla="*/ 0 h 830306"/>
                <a:gd name="connsiteX63" fmla="*/ 2465150 w 3393888"/>
                <a:gd name="connsiteY63" fmla="*/ 0 h 830306"/>
                <a:gd name="connsiteX64" fmla="*/ 2538488 w 3393888"/>
                <a:gd name="connsiteY64" fmla="*/ 0 h 830306"/>
                <a:gd name="connsiteX65" fmla="*/ 2559791 w 3393888"/>
                <a:gd name="connsiteY65" fmla="*/ 0 h 830306"/>
                <a:gd name="connsiteX66" fmla="*/ 2664428 w 3393888"/>
                <a:gd name="connsiteY66" fmla="*/ 0 h 830306"/>
                <a:gd name="connsiteX67" fmla="*/ 2673062 w 3393888"/>
                <a:gd name="connsiteY67" fmla="*/ 0 h 830306"/>
                <a:gd name="connsiteX68" fmla="*/ 2714794 w 3393888"/>
                <a:gd name="connsiteY68" fmla="*/ 0 h 830306"/>
                <a:gd name="connsiteX69" fmla="*/ 2720756 w 3393888"/>
                <a:gd name="connsiteY69" fmla="*/ 0 h 830306"/>
                <a:gd name="connsiteX70" fmla="*/ 2737766 w 3393888"/>
                <a:gd name="connsiteY70" fmla="*/ 0 h 830306"/>
                <a:gd name="connsiteX71" fmla="*/ 2759069 w 3393888"/>
                <a:gd name="connsiteY71" fmla="*/ 0 h 830306"/>
                <a:gd name="connsiteX72" fmla="*/ 2863706 w 3393888"/>
                <a:gd name="connsiteY72" fmla="*/ 0 h 830306"/>
                <a:gd name="connsiteX73" fmla="*/ 2872340 w 3393888"/>
                <a:gd name="connsiteY73" fmla="*/ 0 h 830306"/>
                <a:gd name="connsiteX74" fmla="*/ 2914072 w 3393888"/>
                <a:gd name="connsiteY74" fmla="*/ 0 h 830306"/>
                <a:gd name="connsiteX75" fmla="*/ 2920034 w 3393888"/>
                <a:gd name="connsiteY75" fmla="*/ 0 h 830306"/>
                <a:gd name="connsiteX76" fmla="*/ 2958347 w 3393888"/>
                <a:gd name="connsiteY76" fmla="*/ 0 h 830306"/>
                <a:gd name="connsiteX77" fmla="*/ 3119312 w 3393888"/>
                <a:gd name="connsiteY77" fmla="*/ 0 h 830306"/>
                <a:gd name="connsiteX78" fmla="*/ 3192896 w 3393888"/>
                <a:gd name="connsiteY78" fmla="*/ 42265 h 830306"/>
                <a:gd name="connsiteX79" fmla="*/ 3383669 w 3393888"/>
                <a:gd name="connsiteY79" fmla="*/ 372888 h 830306"/>
                <a:gd name="connsiteX80" fmla="*/ 3383669 w 3393888"/>
                <a:gd name="connsiteY80" fmla="*/ 457418 h 830306"/>
                <a:gd name="connsiteX81" fmla="*/ 3192896 w 3393888"/>
                <a:gd name="connsiteY81" fmla="*/ 788041 h 830306"/>
                <a:gd name="connsiteX82" fmla="*/ 3119312 w 3393888"/>
                <a:gd name="connsiteY82" fmla="*/ 830306 h 8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93888" h="830306">
                  <a:moveTo>
                    <a:pt x="3119312" y="830306"/>
                  </a:moveTo>
                  <a:lnTo>
                    <a:pt x="2920034" y="830306"/>
                  </a:lnTo>
                  <a:lnTo>
                    <a:pt x="2737766" y="830306"/>
                  </a:lnTo>
                  <a:lnTo>
                    <a:pt x="2720756" y="830306"/>
                  </a:lnTo>
                  <a:lnTo>
                    <a:pt x="2538488" y="830306"/>
                  </a:lnTo>
                  <a:lnTo>
                    <a:pt x="2339210" y="830306"/>
                  </a:lnTo>
                  <a:lnTo>
                    <a:pt x="2334818" y="828994"/>
                  </a:lnTo>
                  <a:lnTo>
                    <a:pt x="2330399" y="830306"/>
                  </a:lnTo>
                  <a:lnTo>
                    <a:pt x="1948853" y="830306"/>
                  </a:lnTo>
                  <a:lnTo>
                    <a:pt x="1944461" y="828994"/>
                  </a:lnTo>
                  <a:lnTo>
                    <a:pt x="1940042" y="830306"/>
                  </a:lnTo>
                  <a:lnTo>
                    <a:pt x="1580314" y="830306"/>
                  </a:lnTo>
                  <a:lnTo>
                    <a:pt x="1558496" y="830306"/>
                  </a:lnTo>
                  <a:lnTo>
                    <a:pt x="1291762" y="830306"/>
                  </a:lnTo>
                  <a:lnTo>
                    <a:pt x="1198768" y="830306"/>
                  </a:lnTo>
                  <a:lnTo>
                    <a:pt x="1133844" y="830306"/>
                  </a:lnTo>
                  <a:lnTo>
                    <a:pt x="910216" y="830306"/>
                  </a:lnTo>
                  <a:lnTo>
                    <a:pt x="798379" y="830306"/>
                  </a:lnTo>
                  <a:lnTo>
                    <a:pt x="752298" y="830306"/>
                  </a:lnTo>
                  <a:lnTo>
                    <a:pt x="655613" y="830306"/>
                  </a:lnTo>
                  <a:lnTo>
                    <a:pt x="416833" y="830306"/>
                  </a:lnTo>
                  <a:lnTo>
                    <a:pt x="274067" y="830306"/>
                  </a:lnTo>
                  <a:cubicBezTo>
                    <a:pt x="247495" y="830306"/>
                    <a:pt x="214109" y="811219"/>
                    <a:pt x="200483" y="788041"/>
                  </a:cubicBezTo>
                  <a:cubicBezTo>
                    <a:pt x="9710" y="457418"/>
                    <a:pt x="9710" y="457418"/>
                    <a:pt x="9710" y="457418"/>
                  </a:cubicBezTo>
                  <a:cubicBezTo>
                    <a:pt x="-3236" y="434241"/>
                    <a:pt x="-3236" y="396066"/>
                    <a:pt x="9710" y="372888"/>
                  </a:cubicBezTo>
                  <a:cubicBezTo>
                    <a:pt x="200483" y="42265"/>
                    <a:pt x="200483" y="42265"/>
                    <a:pt x="200483" y="42265"/>
                  </a:cubicBezTo>
                  <a:cubicBezTo>
                    <a:pt x="214109" y="19088"/>
                    <a:pt x="247495" y="0"/>
                    <a:pt x="274067" y="0"/>
                  </a:cubicBezTo>
                  <a:cubicBezTo>
                    <a:pt x="321760" y="0"/>
                    <a:pt x="363492" y="0"/>
                    <a:pt x="400007" y="0"/>
                  </a:cubicBezTo>
                  <a:lnTo>
                    <a:pt x="416833" y="0"/>
                  </a:lnTo>
                  <a:lnTo>
                    <a:pt x="494648" y="0"/>
                  </a:lnTo>
                  <a:lnTo>
                    <a:pt x="542773" y="0"/>
                  </a:lnTo>
                  <a:lnTo>
                    <a:pt x="607920" y="0"/>
                  </a:lnTo>
                  <a:lnTo>
                    <a:pt x="637414" y="0"/>
                  </a:lnTo>
                  <a:lnTo>
                    <a:pt x="649651" y="0"/>
                  </a:lnTo>
                  <a:cubicBezTo>
                    <a:pt x="655613" y="0"/>
                    <a:pt x="655613" y="0"/>
                    <a:pt x="655613" y="0"/>
                  </a:cubicBezTo>
                  <a:lnTo>
                    <a:pt x="750685" y="0"/>
                  </a:lnTo>
                  <a:lnTo>
                    <a:pt x="752298" y="0"/>
                  </a:lnTo>
                  <a:lnTo>
                    <a:pt x="792417" y="0"/>
                  </a:lnTo>
                  <a:lnTo>
                    <a:pt x="798379" y="0"/>
                  </a:lnTo>
                  <a:lnTo>
                    <a:pt x="878238" y="0"/>
                  </a:lnTo>
                  <a:lnTo>
                    <a:pt x="910216" y="0"/>
                  </a:lnTo>
                  <a:lnTo>
                    <a:pt x="972879" y="0"/>
                  </a:lnTo>
                  <a:lnTo>
                    <a:pt x="1036156" y="0"/>
                  </a:lnTo>
                  <a:lnTo>
                    <a:pt x="1086151" y="0"/>
                  </a:lnTo>
                  <a:lnTo>
                    <a:pt x="1127882" y="0"/>
                  </a:lnTo>
                  <a:lnTo>
                    <a:pt x="1130797" y="0"/>
                  </a:lnTo>
                  <a:lnTo>
                    <a:pt x="1133844" y="0"/>
                  </a:lnTo>
                  <a:lnTo>
                    <a:pt x="1198768" y="0"/>
                  </a:lnTo>
                  <a:lnTo>
                    <a:pt x="1244068" y="0"/>
                  </a:lnTo>
                  <a:lnTo>
                    <a:pt x="1285800" y="0"/>
                  </a:lnTo>
                  <a:lnTo>
                    <a:pt x="1291762" y="0"/>
                  </a:lnTo>
                  <a:lnTo>
                    <a:pt x="1324708" y="0"/>
                  </a:lnTo>
                  <a:cubicBezTo>
                    <a:pt x="1434253" y="0"/>
                    <a:pt x="1496851" y="0"/>
                    <a:pt x="1532621" y="0"/>
                  </a:cubicBezTo>
                  <a:lnTo>
                    <a:pt x="1558496" y="0"/>
                  </a:lnTo>
                  <a:lnTo>
                    <a:pt x="1574352" y="0"/>
                  </a:lnTo>
                  <a:lnTo>
                    <a:pt x="1580314" y="0"/>
                  </a:lnTo>
                  <a:lnTo>
                    <a:pt x="1684436" y="0"/>
                  </a:lnTo>
                  <a:cubicBezTo>
                    <a:pt x="1940042" y="0"/>
                    <a:pt x="1940042" y="0"/>
                    <a:pt x="1940042" y="0"/>
                  </a:cubicBezTo>
                  <a:lnTo>
                    <a:pt x="1944461" y="1312"/>
                  </a:lnTo>
                  <a:lnTo>
                    <a:pt x="1948853" y="0"/>
                  </a:lnTo>
                  <a:cubicBezTo>
                    <a:pt x="2330399" y="0"/>
                    <a:pt x="2330399" y="0"/>
                    <a:pt x="2330399" y="0"/>
                  </a:cubicBezTo>
                  <a:lnTo>
                    <a:pt x="2334818" y="1312"/>
                  </a:lnTo>
                  <a:lnTo>
                    <a:pt x="2339210" y="0"/>
                  </a:lnTo>
                  <a:cubicBezTo>
                    <a:pt x="2386903" y="0"/>
                    <a:pt x="2428635" y="0"/>
                    <a:pt x="2465150" y="0"/>
                  </a:cubicBezTo>
                  <a:lnTo>
                    <a:pt x="2538488" y="0"/>
                  </a:lnTo>
                  <a:lnTo>
                    <a:pt x="2559791" y="0"/>
                  </a:lnTo>
                  <a:lnTo>
                    <a:pt x="2664428" y="0"/>
                  </a:lnTo>
                  <a:lnTo>
                    <a:pt x="2673062" y="0"/>
                  </a:lnTo>
                  <a:lnTo>
                    <a:pt x="2714794" y="0"/>
                  </a:lnTo>
                  <a:lnTo>
                    <a:pt x="2720756" y="0"/>
                  </a:lnTo>
                  <a:lnTo>
                    <a:pt x="2737766" y="0"/>
                  </a:lnTo>
                  <a:lnTo>
                    <a:pt x="2759069" y="0"/>
                  </a:lnTo>
                  <a:lnTo>
                    <a:pt x="2863706" y="0"/>
                  </a:lnTo>
                  <a:lnTo>
                    <a:pt x="2872340" y="0"/>
                  </a:lnTo>
                  <a:lnTo>
                    <a:pt x="2914072" y="0"/>
                  </a:lnTo>
                  <a:lnTo>
                    <a:pt x="2920034" y="0"/>
                  </a:lnTo>
                  <a:lnTo>
                    <a:pt x="2958347" y="0"/>
                  </a:lnTo>
                  <a:cubicBezTo>
                    <a:pt x="3119312" y="0"/>
                    <a:pt x="3119312" y="0"/>
                    <a:pt x="3119312" y="0"/>
                  </a:cubicBezTo>
                  <a:cubicBezTo>
                    <a:pt x="3146565" y="0"/>
                    <a:pt x="3179269" y="19088"/>
                    <a:pt x="3192896" y="42265"/>
                  </a:cubicBezTo>
                  <a:cubicBezTo>
                    <a:pt x="3383669" y="372888"/>
                    <a:pt x="3383669" y="372888"/>
                    <a:pt x="3383669" y="372888"/>
                  </a:cubicBezTo>
                  <a:cubicBezTo>
                    <a:pt x="3397295" y="396066"/>
                    <a:pt x="3397295" y="434241"/>
                    <a:pt x="3383669" y="457418"/>
                  </a:cubicBezTo>
                  <a:cubicBezTo>
                    <a:pt x="3192896" y="788041"/>
                    <a:pt x="3192896" y="788041"/>
                    <a:pt x="3192896" y="788041"/>
                  </a:cubicBezTo>
                  <a:cubicBezTo>
                    <a:pt x="3179269" y="811219"/>
                    <a:pt x="3146565" y="830306"/>
                    <a:pt x="3119312" y="830306"/>
                  </a:cubicBezTo>
                  <a:close/>
                </a:path>
              </a:pathLst>
            </a:custGeom>
            <a:solidFill>
              <a:schemeClr val="bg1">
                <a:alpha val="0"/>
              </a:schemeClr>
            </a:solidFill>
            <a:ln w="38100">
              <a:gradFill flip="none" rotWithShape="1">
                <a:gsLst>
                  <a:gs pos="100000">
                    <a:schemeClr val="bg1"/>
                  </a:gs>
                  <a:gs pos="0">
                    <a:srgbClr val="B6B6B6"/>
                  </a:gs>
                </a:gsLst>
                <a:lin ang="2700000" scaled="1"/>
                <a:tileRect/>
              </a:gradFill>
            </a:ln>
            <a:effectLst/>
          </p:spPr>
          <p:txBody>
            <a:bodyPr vert="horz" wrap="square" lIns="121920" tIns="60960" rIns="121920" bIns="60960" numCol="1" anchor="t" anchorCtr="0" compatLnSpc="1">
              <a:noAutofit/>
            </a:bodyPr>
            <a:lstStyle/>
            <a:p>
              <a:endParaRPr lang="zh-CN" altLang="en-US" sz="2000" dirty="0">
                <a:latin typeface="微软雅黑" panose="020B0503020204020204" pitchFamily="34" charset="-122"/>
                <a:ea typeface="微软雅黑" panose="020B0503020204020204" pitchFamily="34" charset="-122"/>
              </a:endParaRPr>
            </a:p>
          </p:txBody>
        </p:sp>
      </p:grpSp>
      <p:sp>
        <p:nvSpPr>
          <p:cNvPr id="13" name="任意多边形 12"/>
          <p:cNvSpPr/>
          <p:nvPr/>
        </p:nvSpPr>
        <p:spPr bwMode="auto">
          <a:xfrm rot="10800000">
            <a:off x="1002989" y="4096405"/>
            <a:ext cx="3615924" cy="675487"/>
          </a:xfrm>
          <a:custGeom>
            <a:avLst/>
            <a:gdLst>
              <a:gd name="connsiteX0" fmla="*/ 3671470 w 4138458"/>
              <a:gd name="connsiteY0" fmla="*/ 1412149 h 1412149"/>
              <a:gd name="connsiteX1" fmla="*/ 3163470 w 4138458"/>
              <a:gd name="connsiteY1" fmla="*/ 1412149 h 1412149"/>
              <a:gd name="connsiteX2" fmla="*/ 3022552 w 4138458"/>
              <a:gd name="connsiteY2" fmla="*/ 1412149 h 1412149"/>
              <a:gd name="connsiteX3" fmla="*/ 2554799 w 4138458"/>
              <a:gd name="connsiteY3" fmla="*/ 1412149 h 1412149"/>
              <a:gd name="connsiteX4" fmla="*/ 2514552 w 4138458"/>
              <a:gd name="connsiteY4" fmla="*/ 1412149 h 1412149"/>
              <a:gd name="connsiteX5" fmla="*/ 2266137 w 4138458"/>
              <a:gd name="connsiteY5" fmla="*/ 1412149 h 1412149"/>
              <a:gd name="connsiteX6" fmla="*/ 1905881 w 4138458"/>
              <a:gd name="connsiteY6" fmla="*/ 1412149 h 1412149"/>
              <a:gd name="connsiteX7" fmla="*/ 1809866 w 4138458"/>
              <a:gd name="connsiteY7" fmla="*/ 1412149 h 1412149"/>
              <a:gd name="connsiteX8" fmla="*/ 1617219 w 4138458"/>
              <a:gd name="connsiteY8" fmla="*/ 1412149 h 1412149"/>
              <a:gd name="connsiteX9" fmla="*/ 1489857 w 4138458"/>
              <a:gd name="connsiteY9" fmla="*/ 1412149 h 1412149"/>
              <a:gd name="connsiteX10" fmla="*/ 1301866 w 4138458"/>
              <a:gd name="connsiteY10" fmla="*/ 1412149 h 1412149"/>
              <a:gd name="connsiteX11" fmla="*/ 1160948 w 4138458"/>
              <a:gd name="connsiteY11" fmla="*/ 1412149 h 1412149"/>
              <a:gd name="connsiteX12" fmla="*/ 1115038 w 4138458"/>
              <a:gd name="connsiteY12" fmla="*/ 1412149 h 1412149"/>
              <a:gd name="connsiteX13" fmla="*/ 840939 w 4138458"/>
              <a:gd name="connsiteY13" fmla="*/ 1412149 h 1412149"/>
              <a:gd name="connsiteX14" fmla="*/ 652948 w 4138458"/>
              <a:gd name="connsiteY14" fmla="*/ 1412149 h 1412149"/>
              <a:gd name="connsiteX15" fmla="*/ 466120 w 4138458"/>
              <a:gd name="connsiteY15" fmla="*/ 1412149 h 1412149"/>
              <a:gd name="connsiteX16" fmla="*/ 340972 w 4138458"/>
              <a:gd name="connsiteY16" fmla="*/ 1340266 h 1412149"/>
              <a:gd name="connsiteX17" fmla="*/ 16513 w 4138458"/>
              <a:gd name="connsiteY17" fmla="*/ 777957 h 1412149"/>
              <a:gd name="connsiteX18" fmla="*/ 16513 w 4138458"/>
              <a:gd name="connsiteY18" fmla="*/ 634192 h 1412149"/>
              <a:gd name="connsiteX19" fmla="*/ 340972 w 4138458"/>
              <a:gd name="connsiteY19" fmla="*/ 71883 h 1412149"/>
              <a:gd name="connsiteX20" fmla="*/ 466120 w 4138458"/>
              <a:gd name="connsiteY20" fmla="*/ 0 h 1412149"/>
              <a:gd name="connsiteX21" fmla="*/ 652948 w 4138458"/>
              <a:gd name="connsiteY21" fmla="*/ 0 h 1412149"/>
              <a:gd name="connsiteX22" fmla="*/ 680314 w 4138458"/>
              <a:gd name="connsiteY22" fmla="*/ 0 h 1412149"/>
              <a:gd name="connsiteX23" fmla="*/ 840939 w 4138458"/>
              <a:gd name="connsiteY23" fmla="*/ 0 h 1412149"/>
              <a:gd name="connsiteX24" fmla="*/ 841276 w 4138458"/>
              <a:gd name="connsiteY24" fmla="*/ 0 h 1412149"/>
              <a:gd name="connsiteX25" fmla="*/ 867142 w 4138458"/>
              <a:gd name="connsiteY25" fmla="*/ 0 h 1412149"/>
              <a:gd name="connsiteX26" fmla="*/ 956611 w 4138458"/>
              <a:gd name="connsiteY26" fmla="*/ 0 h 1412149"/>
              <a:gd name="connsiteX27" fmla="*/ 1028104 w 4138458"/>
              <a:gd name="connsiteY27" fmla="*/ 0 h 1412149"/>
              <a:gd name="connsiteX28" fmla="*/ 1033923 w 4138458"/>
              <a:gd name="connsiteY28" fmla="*/ 0 h 1412149"/>
              <a:gd name="connsiteX29" fmla="*/ 1055133 w 4138458"/>
              <a:gd name="connsiteY29" fmla="*/ 0 h 1412149"/>
              <a:gd name="connsiteX30" fmla="*/ 1080817 w 4138458"/>
              <a:gd name="connsiteY30" fmla="*/ 0 h 1412149"/>
              <a:gd name="connsiteX31" fmla="*/ 1115038 w 4138458"/>
              <a:gd name="connsiteY31" fmla="*/ 0 h 1412149"/>
              <a:gd name="connsiteX32" fmla="*/ 1143439 w 4138458"/>
              <a:gd name="connsiteY32" fmla="*/ 0 h 1412149"/>
              <a:gd name="connsiteX33" fmla="*/ 1160948 w 4138458"/>
              <a:gd name="connsiteY33" fmla="*/ 0 h 1412149"/>
              <a:gd name="connsiteX34" fmla="*/ 1216095 w 4138458"/>
              <a:gd name="connsiteY34" fmla="*/ 0 h 1412149"/>
              <a:gd name="connsiteX35" fmla="*/ 1220751 w 4138458"/>
              <a:gd name="connsiteY35" fmla="*/ 0 h 1412149"/>
              <a:gd name="connsiteX36" fmla="*/ 1267645 w 4138458"/>
              <a:gd name="connsiteY36" fmla="*/ 0 h 1412149"/>
              <a:gd name="connsiteX37" fmla="*/ 1291726 w 4138458"/>
              <a:gd name="connsiteY37" fmla="*/ 0 h 1412149"/>
              <a:gd name="connsiteX38" fmla="*/ 1301866 w 4138458"/>
              <a:gd name="connsiteY38" fmla="*/ 0 h 1412149"/>
              <a:gd name="connsiteX39" fmla="*/ 1331430 w 4138458"/>
              <a:gd name="connsiteY39" fmla="*/ 0 h 1412149"/>
              <a:gd name="connsiteX40" fmla="*/ 1375142 w 4138458"/>
              <a:gd name="connsiteY40" fmla="*/ 0 h 1412149"/>
              <a:gd name="connsiteX41" fmla="*/ 1408742 w 4138458"/>
              <a:gd name="connsiteY41" fmla="*/ 0 h 1412149"/>
              <a:gd name="connsiteX42" fmla="*/ 1455636 w 4138458"/>
              <a:gd name="connsiteY42" fmla="*/ 0 h 1412149"/>
              <a:gd name="connsiteX43" fmla="*/ 1479717 w 4138458"/>
              <a:gd name="connsiteY43" fmla="*/ 0 h 1412149"/>
              <a:gd name="connsiteX44" fmla="*/ 1489857 w 4138458"/>
              <a:gd name="connsiteY44" fmla="*/ 0 h 1412149"/>
              <a:gd name="connsiteX45" fmla="*/ 1536104 w 4138458"/>
              <a:gd name="connsiteY45" fmla="*/ 0 h 1412149"/>
              <a:gd name="connsiteX46" fmla="*/ 1617219 w 4138458"/>
              <a:gd name="connsiteY46" fmla="*/ 0 h 1412149"/>
              <a:gd name="connsiteX47" fmla="*/ 1651439 w 4138458"/>
              <a:gd name="connsiteY47" fmla="*/ 0 h 1412149"/>
              <a:gd name="connsiteX48" fmla="*/ 1728751 w 4138458"/>
              <a:gd name="connsiteY48" fmla="*/ 0 h 1412149"/>
              <a:gd name="connsiteX49" fmla="*/ 1775645 w 4138458"/>
              <a:gd name="connsiteY49" fmla="*/ 0 h 1412149"/>
              <a:gd name="connsiteX50" fmla="*/ 1799726 w 4138458"/>
              <a:gd name="connsiteY50" fmla="*/ 0 h 1412149"/>
              <a:gd name="connsiteX51" fmla="*/ 1809866 w 4138458"/>
              <a:gd name="connsiteY51" fmla="*/ 0 h 1412149"/>
              <a:gd name="connsiteX52" fmla="*/ 1831413 w 4138458"/>
              <a:gd name="connsiteY52" fmla="*/ 0 h 1412149"/>
              <a:gd name="connsiteX53" fmla="*/ 1905881 w 4138458"/>
              <a:gd name="connsiteY53" fmla="*/ 0 h 1412149"/>
              <a:gd name="connsiteX54" fmla="*/ 1992375 w 4138458"/>
              <a:gd name="connsiteY54" fmla="*/ 0 h 1412149"/>
              <a:gd name="connsiteX55" fmla="*/ 2107709 w 4138458"/>
              <a:gd name="connsiteY55" fmla="*/ 0 h 1412149"/>
              <a:gd name="connsiteX56" fmla="*/ 2120075 w 4138458"/>
              <a:gd name="connsiteY56" fmla="*/ 0 h 1412149"/>
              <a:gd name="connsiteX57" fmla="*/ 2185022 w 4138458"/>
              <a:gd name="connsiteY57" fmla="*/ 0 h 1412149"/>
              <a:gd name="connsiteX58" fmla="*/ 2231916 w 4138458"/>
              <a:gd name="connsiteY58" fmla="*/ 0 h 1412149"/>
              <a:gd name="connsiteX59" fmla="*/ 2255997 w 4138458"/>
              <a:gd name="connsiteY59" fmla="*/ 0 h 1412149"/>
              <a:gd name="connsiteX60" fmla="*/ 2266137 w 4138458"/>
              <a:gd name="connsiteY60" fmla="*/ 0 h 1412149"/>
              <a:gd name="connsiteX61" fmla="*/ 2281036 w 4138458"/>
              <a:gd name="connsiteY61" fmla="*/ 0 h 1412149"/>
              <a:gd name="connsiteX62" fmla="*/ 2473684 w 4138458"/>
              <a:gd name="connsiteY62" fmla="*/ 0 h 1412149"/>
              <a:gd name="connsiteX63" fmla="*/ 2514552 w 4138458"/>
              <a:gd name="connsiteY63" fmla="*/ 0 h 1412149"/>
              <a:gd name="connsiteX64" fmla="*/ 2520578 w 4138458"/>
              <a:gd name="connsiteY64" fmla="*/ 0 h 1412149"/>
              <a:gd name="connsiteX65" fmla="*/ 2544659 w 4138458"/>
              <a:gd name="connsiteY65" fmla="*/ 0 h 1412149"/>
              <a:gd name="connsiteX66" fmla="*/ 2554799 w 4138458"/>
              <a:gd name="connsiteY66" fmla="*/ 0 h 1412149"/>
              <a:gd name="connsiteX67" fmla="*/ 2680485 w 4138458"/>
              <a:gd name="connsiteY67" fmla="*/ 0 h 1412149"/>
              <a:gd name="connsiteX68" fmla="*/ 3005042 w 4138458"/>
              <a:gd name="connsiteY68" fmla="*/ 0 h 1412149"/>
              <a:gd name="connsiteX69" fmla="*/ 3022552 w 4138458"/>
              <a:gd name="connsiteY69" fmla="*/ 0 h 1412149"/>
              <a:gd name="connsiteX70" fmla="*/ 3082355 w 4138458"/>
              <a:gd name="connsiteY70" fmla="*/ 0 h 1412149"/>
              <a:gd name="connsiteX71" fmla="*/ 3129249 w 4138458"/>
              <a:gd name="connsiteY71" fmla="*/ 0 h 1412149"/>
              <a:gd name="connsiteX72" fmla="*/ 3153330 w 4138458"/>
              <a:gd name="connsiteY72" fmla="*/ 0 h 1412149"/>
              <a:gd name="connsiteX73" fmla="*/ 3163470 w 4138458"/>
              <a:gd name="connsiteY73" fmla="*/ 0 h 1412149"/>
              <a:gd name="connsiteX74" fmla="*/ 3236746 w 4138458"/>
              <a:gd name="connsiteY74" fmla="*/ 0 h 1412149"/>
              <a:gd name="connsiteX75" fmla="*/ 3671470 w 4138458"/>
              <a:gd name="connsiteY75" fmla="*/ 0 h 1412149"/>
              <a:gd name="connsiteX76" fmla="*/ 3796617 w 4138458"/>
              <a:gd name="connsiteY76" fmla="*/ 71883 h 1412149"/>
              <a:gd name="connsiteX77" fmla="*/ 4121076 w 4138458"/>
              <a:gd name="connsiteY77" fmla="*/ 634192 h 1412149"/>
              <a:gd name="connsiteX78" fmla="*/ 4121076 w 4138458"/>
              <a:gd name="connsiteY78" fmla="*/ 777957 h 1412149"/>
              <a:gd name="connsiteX79" fmla="*/ 3796617 w 4138458"/>
              <a:gd name="connsiteY79" fmla="*/ 1340266 h 1412149"/>
              <a:gd name="connsiteX80" fmla="*/ 3671470 w 4138458"/>
              <a:gd name="connsiteY80"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138458" h="1412149">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01A6B7"/>
          </a:solidFill>
          <a:ln w="38100">
            <a:noFill/>
          </a:ln>
          <a:effectLst>
            <a:outerShdw blurRad="152400" dist="76200" dir="2700000" algn="tl" rotWithShape="0">
              <a:prstClr val="black">
                <a:alpha val="30000"/>
              </a:prstClr>
            </a:outerShdw>
          </a:effectLst>
          <a:scene3d>
            <a:camera prst="orthographicFront"/>
            <a:lightRig rig="threePt" dir="t">
              <a:rot lat="0" lon="0" rev="10800000"/>
            </a:lightRig>
          </a:scene3d>
          <a:sp3d prstMaterial="softEdge">
            <a:bevelT w="25400" h="12700"/>
          </a:sp3d>
        </p:spPr>
        <p:txBody>
          <a:bodyPr vert="horz" wrap="square" lIns="91440" tIns="45720" rIns="91440" bIns="45720" numCol="1" anchor="t" anchorCtr="0" compatLnSpc="1">
            <a:noAutofit/>
          </a:bodyPr>
          <a:lstStyle/>
          <a:p>
            <a:pPr defTabSz="914400"/>
            <a:endParaRPr lang="zh-CN" altLang="en-US" sz="1865" dirty="0">
              <a:solidFill>
                <a:prstClr val="black"/>
              </a:solidFill>
              <a:latin typeface="微软雅黑" panose="020B0503020204020204" pitchFamily="34" charset="-122"/>
              <a:ea typeface="微软雅黑" panose="020B0503020204020204" pitchFamily="34" charset="-122"/>
            </a:endParaRPr>
          </a:p>
        </p:txBody>
      </p:sp>
      <p:sp>
        <p:nvSpPr>
          <p:cNvPr id="14" name="任意多边形 13"/>
          <p:cNvSpPr/>
          <p:nvPr/>
        </p:nvSpPr>
        <p:spPr bwMode="auto">
          <a:xfrm rot="10800000">
            <a:off x="4773593" y="4105167"/>
            <a:ext cx="2088897" cy="675487"/>
          </a:xfrm>
          <a:custGeom>
            <a:avLst/>
            <a:gdLst>
              <a:gd name="connsiteX0" fmla="*/ 3671470 w 4138458"/>
              <a:gd name="connsiteY0" fmla="*/ 1412149 h 1412149"/>
              <a:gd name="connsiteX1" fmla="*/ 3163470 w 4138458"/>
              <a:gd name="connsiteY1" fmla="*/ 1412149 h 1412149"/>
              <a:gd name="connsiteX2" fmla="*/ 3022552 w 4138458"/>
              <a:gd name="connsiteY2" fmla="*/ 1412149 h 1412149"/>
              <a:gd name="connsiteX3" fmla="*/ 2554799 w 4138458"/>
              <a:gd name="connsiteY3" fmla="*/ 1412149 h 1412149"/>
              <a:gd name="connsiteX4" fmla="*/ 2514552 w 4138458"/>
              <a:gd name="connsiteY4" fmla="*/ 1412149 h 1412149"/>
              <a:gd name="connsiteX5" fmla="*/ 2266137 w 4138458"/>
              <a:gd name="connsiteY5" fmla="*/ 1412149 h 1412149"/>
              <a:gd name="connsiteX6" fmla="*/ 1905881 w 4138458"/>
              <a:gd name="connsiteY6" fmla="*/ 1412149 h 1412149"/>
              <a:gd name="connsiteX7" fmla="*/ 1809866 w 4138458"/>
              <a:gd name="connsiteY7" fmla="*/ 1412149 h 1412149"/>
              <a:gd name="connsiteX8" fmla="*/ 1617219 w 4138458"/>
              <a:gd name="connsiteY8" fmla="*/ 1412149 h 1412149"/>
              <a:gd name="connsiteX9" fmla="*/ 1489857 w 4138458"/>
              <a:gd name="connsiteY9" fmla="*/ 1412149 h 1412149"/>
              <a:gd name="connsiteX10" fmla="*/ 1301866 w 4138458"/>
              <a:gd name="connsiteY10" fmla="*/ 1412149 h 1412149"/>
              <a:gd name="connsiteX11" fmla="*/ 1160948 w 4138458"/>
              <a:gd name="connsiteY11" fmla="*/ 1412149 h 1412149"/>
              <a:gd name="connsiteX12" fmla="*/ 1115038 w 4138458"/>
              <a:gd name="connsiteY12" fmla="*/ 1412149 h 1412149"/>
              <a:gd name="connsiteX13" fmla="*/ 840939 w 4138458"/>
              <a:gd name="connsiteY13" fmla="*/ 1412149 h 1412149"/>
              <a:gd name="connsiteX14" fmla="*/ 652948 w 4138458"/>
              <a:gd name="connsiteY14" fmla="*/ 1412149 h 1412149"/>
              <a:gd name="connsiteX15" fmla="*/ 466120 w 4138458"/>
              <a:gd name="connsiteY15" fmla="*/ 1412149 h 1412149"/>
              <a:gd name="connsiteX16" fmla="*/ 340972 w 4138458"/>
              <a:gd name="connsiteY16" fmla="*/ 1340266 h 1412149"/>
              <a:gd name="connsiteX17" fmla="*/ 16513 w 4138458"/>
              <a:gd name="connsiteY17" fmla="*/ 777957 h 1412149"/>
              <a:gd name="connsiteX18" fmla="*/ 16513 w 4138458"/>
              <a:gd name="connsiteY18" fmla="*/ 634192 h 1412149"/>
              <a:gd name="connsiteX19" fmla="*/ 340972 w 4138458"/>
              <a:gd name="connsiteY19" fmla="*/ 71883 h 1412149"/>
              <a:gd name="connsiteX20" fmla="*/ 466120 w 4138458"/>
              <a:gd name="connsiteY20" fmla="*/ 0 h 1412149"/>
              <a:gd name="connsiteX21" fmla="*/ 652948 w 4138458"/>
              <a:gd name="connsiteY21" fmla="*/ 0 h 1412149"/>
              <a:gd name="connsiteX22" fmla="*/ 680314 w 4138458"/>
              <a:gd name="connsiteY22" fmla="*/ 0 h 1412149"/>
              <a:gd name="connsiteX23" fmla="*/ 840939 w 4138458"/>
              <a:gd name="connsiteY23" fmla="*/ 0 h 1412149"/>
              <a:gd name="connsiteX24" fmla="*/ 841276 w 4138458"/>
              <a:gd name="connsiteY24" fmla="*/ 0 h 1412149"/>
              <a:gd name="connsiteX25" fmla="*/ 867142 w 4138458"/>
              <a:gd name="connsiteY25" fmla="*/ 0 h 1412149"/>
              <a:gd name="connsiteX26" fmla="*/ 956611 w 4138458"/>
              <a:gd name="connsiteY26" fmla="*/ 0 h 1412149"/>
              <a:gd name="connsiteX27" fmla="*/ 1028104 w 4138458"/>
              <a:gd name="connsiteY27" fmla="*/ 0 h 1412149"/>
              <a:gd name="connsiteX28" fmla="*/ 1033923 w 4138458"/>
              <a:gd name="connsiteY28" fmla="*/ 0 h 1412149"/>
              <a:gd name="connsiteX29" fmla="*/ 1055133 w 4138458"/>
              <a:gd name="connsiteY29" fmla="*/ 0 h 1412149"/>
              <a:gd name="connsiteX30" fmla="*/ 1080817 w 4138458"/>
              <a:gd name="connsiteY30" fmla="*/ 0 h 1412149"/>
              <a:gd name="connsiteX31" fmla="*/ 1115038 w 4138458"/>
              <a:gd name="connsiteY31" fmla="*/ 0 h 1412149"/>
              <a:gd name="connsiteX32" fmla="*/ 1143439 w 4138458"/>
              <a:gd name="connsiteY32" fmla="*/ 0 h 1412149"/>
              <a:gd name="connsiteX33" fmla="*/ 1160948 w 4138458"/>
              <a:gd name="connsiteY33" fmla="*/ 0 h 1412149"/>
              <a:gd name="connsiteX34" fmla="*/ 1216095 w 4138458"/>
              <a:gd name="connsiteY34" fmla="*/ 0 h 1412149"/>
              <a:gd name="connsiteX35" fmla="*/ 1220751 w 4138458"/>
              <a:gd name="connsiteY35" fmla="*/ 0 h 1412149"/>
              <a:gd name="connsiteX36" fmla="*/ 1267645 w 4138458"/>
              <a:gd name="connsiteY36" fmla="*/ 0 h 1412149"/>
              <a:gd name="connsiteX37" fmla="*/ 1291726 w 4138458"/>
              <a:gd name="connsiteY37" fmla="*/ 0 h 1412149"/>
              <a:gd name="connsiteX38" fmla="*/ 1301866 w 4138458"/>
              <a:gd name="connsiteY38" fmla="*/ 0 h 1412149"/>
              <a:gd name="connsiteX39" fmla="*/ 1331430 w 4138458"/>
              <a:gd name="connsiteY39" fmla="*/ 0 h 1412149"/>
              <a:gd name="connsiteX40" fmla="*/ 1375142 w 4138458"/>
              <a:gd name="connsiteY40" fmla="*/ 0 h 1412149"/>
              <a:gd name="connsiteX41" fmla="*/ 1408742 w 4138458"/>
              <a:gd name="connsiteY41" fmla="*/ 0 h 1412149"/>
              <a:gd name="connsiteX42" fmla="*/ 1455636 w 4138458"/>
              <a:gd name="connsiteY42" fmla="*/ 0 h 1412149"/>
              <a:gd name="connsiteX43" fmla="*/ 1479717 w 4138458"/>
              <a:gd name="connsiteY43" fmla="*/ 0 h 1412149"/>
              <a:gd name="connsiteX44" fmla="*/ 1489857 w 4138458"/>
              <a:gd name="connsiteY44" fmla="*/ 0 h 1412149"/>
              <a:gd name="connsiteX45" fmla="*/ 1536104 w 4138458"/>
              <a:gd name="connsiteY45" fmla="*/ 0 h 1412149"/>
              <a:gd name="connsiteX46" fmla="*/ 1617219 w 4138458"/>
              <a:gd name="connsiteY46" fmla="*/ 0 h 1412149"/>
              <a:gd name="connsiteX47" fmla="*/ 1651439 w 4138458"/>
              <a:gd name="connsiteY47" fmla="*/ 0 h 1412149"/>
              <a:gd name="connsiteX48" fmla="*/ 1728751 w 4138458"/>
              <a:gd name="connsiteY48" fmla="*/ 0 h 1412149"/>
              <a:gd name="connsiteX49" fmla="*/ 1775645 w 4138458"/>
              <a:gd name="connsiteY49" fmla="*/ 0 h 1412149"/>
              <a:gd name="connsiteX50" fmla="*/ 1799726 w 4138458"/>
              <a:gd name="connsiteY50" fmla="*/ 0 h 1412149"/>
              <a:gd name="connsiteX51" fmla="*/ 1809866 w 4138458"/>
              <a:gd name="connsiteY51" fmla="*/ 0 h 1412149"/>
              <a:gd name="connsiteX52" fmla="*/ 1831413 w 4138458"/>
              <a:gd name="connsiteY52" fmla="*/ 0 h 1412149"/>
              <a:gd name="connsiteX53" fmla="*/ 1905881 w 4138458"/>
              <a:gd name="connsiteY53" fmla="*/ 0 h 1412149"/>
              <a:gd name="connsiteX54" fmla="*/ 1992375 w 4138458"/>
              <a:gd name="connsiteY54" fmla="*/ 0 h 1412149"/>
              <a:gd name="connsiteX55" fmla="*/ 2107709 w 4138458"/>
              <a:gd name="connsiteY55" fmla="*/ 0 h 1412149"/>
              <a:gd name="connsiteX56" fmla="*/ 2120075 w 4138458"/>
              <a:gd name="connsiteY56" fmla="*/ 0 h 1412149"/>
              <a:gd name="connsiteX57" fmla="*/ 2185022 w 4138458"/>
              <a:gd name="connsiteY57" fmla="*/ 0 h 1412149"/>
              <a:gd name="connsiteX58" fmla="*/ 2231916 w 4138458"/>
              <a:gd name="connsiteY58" fmla="*/ 0 h 1412149"/>
              <a:gd name="connsiteX59" fmla="*/ 2255997 w 4138458"/>
              <a:gd name="connsiteY59" fmla="*/ 0 h 1412149"/>
              <a:gd name="connsiteX60" fmla="*/ 2266137 w 4138458"/>
              <a:gd name="connsiteY60" fmla="*/ 0 h 1412149"/>
              <a:gd name="connsiteX61" fmla="*/ 2281036 w 4138458"/>
              <a:gd name="connsiteY61" fmla="*/ 0 h 1412149"/>
              <a:gd name="connsiteX62" fmla="*/ 2473684 w 4138458"/>
              <a:gd name="connsiteY62" fmla="*/ 0 h 1412149"/>
              <a:gd name="connsiteX63" fmla="*/ 2514552 w 4138458"/>
              <a:gd name="connsiteY63" fmla="*/ 0 h 1412149"/>
              <a:gd name="connsiteX64" fmla="*/ 2520578 w 4138458"/>
              <a:gd name="connsiteY64" fmla="*/ 0 h 1412149"/>
              <a:gd name="connsiteX65" fmla="*/ 2544659 w 4138458"/>
              <a:gd name="connsiteY65" fmla="*/ 0 h 1412149"/>
              <a:gd name="connsiteX66" fmla="*/ 2554799 w 4138458"/>
              <a:gd name="connsiteY66" fmla="*/ 0 h 1412149"/>
              <a:gd name="connsiteX67" fmla="*/ 2680485 w 4138458"/>
              <a:gd name="connsiteY67" fmla="*/ 0 h 1412149"/>
              <a:gd name="connsiteX68" fmla="*/ 3005042 w 4138458"/>
              <a:gd name="connsiteY68" fmla="*/ 0 h 1412149"/>
              <a:gd name="connsiteX69" fmla="*/ 3022552 w 4138458"/>
              <a:gd name="connsiteY69" fmla="*/ 0 h 1412149"/>
              <a:gd name="connsiteX70" fmla="*/ 3082355 w 4138458"/>
              <a:gd name="connsiteY70" fmla="*/ 0 h 1412149"/>
              <a:gd name="connsiteX71" fmla="*/ 3129249 w 4138458"/>
              <a:gd name="connsiteY71" fmla="*/ 0 h 1412149"/>
              <a:gd name="connsiteX72" fmla="*/ 3153330 w 4138458"/>
              <a:gd name="connsiteY72" fmla="*/ 0 h 1412149"/>
              <a:gd name="connsiteX73" fmla="*/ 3163470 w 4138458"/>
              <a:gd name="connsiteY73" fmla="*/ 0 h 1412149"/>
              <a:gd name="connsiteX74" fmla="*/ 3236746 w 4138458"/>
              <a:gd name="connsiteY74" fmla="*/ 0 h 1412149"/>
              <a:gd name="connsiteX75" fmla="*/ 3671470 w 4138458"/>
              <a:gd name="connsiteY75" fmla="*/ 0 h 1412149"/>
              <a:gd name="connsiteX76" fmla="*/ 3796617 w 4138458"/>
              <a:gd name="connsiteY76" fmla="*/ 71883 h 1412149"/>
              <a:gd name="connsiteX77" fmla="*/ 4121076 w 4138458"/>
              <a:gd name="connsiteY77" fmla="*/ 634192 h 1412149"/>
              <a:gd name="connsiteX78" fmla="*/ 4121076 w 4138458"/>
              <a:gd name="connsiteY78" fmla="*/ 777957 h 1412149"/>
              <a:gd name="connsiteX79" fmla="*/ 3796617 w 4138458"/>
              <a:gd name="connsiteY79" fmla="*/ 1340266 h 1412149"/>
              <a:gd name="connsiteX80" fmla="*/ 3671470 w 4138458"/>
              <a:gd name="connsiteY80"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138458" h="1412149">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F6A329"/>
          </a:solidFill>
          <a:ln w="38100">
            <a:noFill/>
          </a:ln>
          <a:effectLst>
            <a:outerShdw blurRad="152400" dist="76200" dir="2700000" algn="tl" rotWithShape="0">
              <a:prstClr val="black">
                <a:alpha val="30000"/>
              </a:prstClr>
            </a:outerShdw>
          </a:effectLst>
          <a:scene3d>
            <a:camera prst="orthographicFront"/>
            <a:lightRig rig="threePt" dir="t">
              <a:rot lat="0" lon="0" rev="10800000"/>
            </a:lightRig>
          </a:scene3d>
          <a:sp3d prstMaterial="softEdge">
            <a:bevelT w="25400" h="12700"/>
          </a:sp3d>
        </p:spPr>
        <p:txBody>
          <a:bodyPr vert="horz" wrap="square" lIns="91440" tIns="45720" rIns="91440" bIns="45720" numCol="1" anchor="t" anchorCtr="0" compatLnSpc="1">
            <a:noAutofit/>
          </a:bodyPr>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4048911" y="4420872"/>
            <a:ext cx="266207" cy="278416"/>
            <a:chOff x="8390603" y="2118597"/>
            <a:chExt cx="459597" cy="528743"/>
          </a:xfrm>
          <a:solidFill>
            <a:schemeClr val="bg1"/>
          </a:solidFill>
        </p:grpSpPr>
        <p:sp>
          <p:nvSpPr>
            <p:cNvPr id="16" name="Rectangle 121"/>
            <p:cNvSpPr>
              <a:spLocks noChangeArrowheads="1"/>
            </p:cNvSpPr>
            <p:nvPr/>
          </p:nvSpPr>
          <p:spPr bwMode="auto">
            <a:xfrm>
              <a:off x="8432632" y="2578196"/>
              <a:ext cx="51518" cy="691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7" name="Rectangle 122"/>
            <p:cNvSpPr>
              <a:spLocks noChangeArrowheads="1"/>
            </p:cNvSpPr>
            <p:nvPr/>
          </p:nvSpPr>
          <p:spPr bwMode="auto">
            <a:xfrm>
              <a:off x="8524823" y="2506341"/>
              <a:ext cx="50163" cy="1409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8" name="Rectangle 123"/>
            <p:cNvSpPr>
              <a:spLocks noChangeArrowheads="1"/>
            </p:cNvSpPr>
            <p:nvPr/>
          </p:nvSpPr>
          <p:spPr bwMode="auto">
            <a:xfrm>
              <a:off x="8615658" y="2396526"/>
              <a:ext cx="51518" cy="2508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9" name="Rectangle 124"/>
            <p:cNvSpPr>
              <a:spLocks noChangeArrowheads="1"/>
            </p:cNvSpPr>
            <p:nvPr/>
          </p:nvSpPr>
          <p:spPr bwMode="auto">
            <a:xfrm>
              <a:off x="8707847" y="2326028"/>
              <a:ext cx="51518" cy="3213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20" name="Rectangle 125"/>
            <p:cNvSpPr>
              <a:spLocks noChangeArrowheads="1"/>
            </p:cNvSpPr>
            <p:nvPr/>
          </p:nvSpPr>
          <p:spPr bwMode="auto">
            <a:xfrm>
              <a:off x="8800037" y="2262308"/>
              <a:ext cx="50163" cy="38503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21" name="Freeform 126"/>
            <p:cNvSpPr/>
            <p:nvPr/>
          </p:nvSpPr>
          <p:spPr bwMode="auto">
            <a:xfrm>
              <a:off x="8390603" y="2118597"/>
              <a:ext cx="446039" cy="408079"/>
            </a:xfrm>
            <a:custGeom>
              <a:avLst/>
              <a:gdLst>
                <a:gd name="T0" fmla="*/ 678 w 678"/>
                <a:gd name="T1" fmla="*/ 0 h 618"/>
                <a:gd name="T2" fmla="*/ 597 w 678"/>
                <a:gd name="T3" fmla="*/ 0 h 618"/>
                <a:gd name="T4" fmla="*/ 634 w 678"/>
                <a:gd name="T5" fmla="*/ 37 h 618"/>
                <a:gd name="T6" fmla="*/ 518 w 678"/>
                <a:gd name="T7" fmla="*/ 221 h 618"/>
                <a:gd name="T8" fmla="*/ 434 w 678"/>
                <a:gd name="T9" fmla="*/ 230 h 618"/>
                <a:gd name="T10" fmla="*/ 356 w 678"/>
                <a:gd name="T11" fmla="*/ 389 h 618"/>
                <a:gd name="T12" fmla="*/ 239 w 678"/>
                <a:gd name="T13" fmla="*/ 389 h 618"/>
                <a:gd name="T14" fmla="*/ 190 w 678"/>
                <a:gd name="T15" fmla="*/ 504 h 618"/>
                <a:gd name="T16" fmla="*/ 122 w 678"/>
                <a:gd name="T17" fmla="*/ 486 h 618"/>
                <a:gd name="T18" fmla="*/ 2 w 678"/>
                <a:gd name="T19" fmla="*/ 609 h 618"/>
                <a:gd name="T20" fmla="*/ 2 w 678"/>
                <a:gd name="T21" fmla="*/ 616 h 618"/>
                <a:gd name="T22" fmla="*/ 5 w 678"/>
                <a:gd name="T23" fmla="*/ 618 h 618"/>
                <a:gd name="T24" fmla="*/ 9 w 678"/>
                <a:gd name="T25" fmla="*/ 616 h 618"/>
                <a:gd name="T26" fmla="*/ 126 w 678"/>
                <a:gd name="T27" fmla="*/ 497 h 618"/>
                <a:gd name="T28" fmla="*/ 196 w 678"/>
                <a:gd name="T29" fmla="*/ 516 h 618"/>
                <a:gd name="T30" fmla="*/ 246 w 678"/>
                <a:gd name="T31" fmla="*/ 400 h 618"/>
                <a:gd name="T32" fmla="*/ 363 w 678"/>
                <a:gd name="T33" fmla="*/ 400 h 618"/>
                <a:gd name="T34" fmla="*/ 440 w 678"/>
                <a:gd name="T35" fmla="*/ 240 h 618"/>
                <a:gd name="T36" fmla="*/ 524 w 678"/>
                <a:gd name="T37" fmla="*/ 231 h 618"/>
                <a:gd name="T38" fmla="*/ 641 w 678"/>
                <a:gd name="T39" fmla="*/ 44 h 618"/>
                <a:gd name="T40" fmla="*/ 677 w 678"/>
                <a:gd name="T41" fmla="*/ 81 h 618"/>
                <a:gd name="T42" fmla="*/ 678 w 678"/>
                <a:gd name="T43"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8" h="618">
                  <a:moveTo>
                    <a:pt x="678" y="0"/>
                  </a:moveTo>
                  <a:cubicBezTo>
                    <a:pt x="597" y="0"/>
                    <a:pt x="597" y="0"/>
                    <a:pt x="597" y="0"/>
                  </a:cubicBezTo>
                  <a:cubicBezTo>
                    <a:pt x="634" y="37"/>
                    <a:pt x="634" y="37"/>
                    <a:pt x="634" y="37"/>
                  </a:cubicBezTo>
                  <a:cubicBezTo>
                    <a:pt x="518" y="221"/>
                    <a:pt x="518" y="221"/>
                    <a:pt x="518" y="221"/>
                  </a:cubicBezTo>
                  <a:cubicBezTo>
                    <a:pt x="434" y="230"/>
                    <a:pt x="434" y="230"/>
                    <a:pt x="434" y="230"/>
                  </a:cubicBezTo>
                  <a:cubicBezTo>
                    <a:pt x="356" y="389"/>
                    <a:pt x="356" y="389"/>
                    <a:pt x="356" y="389"/>
                  </a:cubicBezTo>
                  <a:cubicBezTo>
                    <a:pt x="239" y="389"/>
                    <a:pt x="239" y="389"/>
                    <a:pt x="239" y="389"/>
                  </a:cubicBezTo>
                  <a:cubicBezTo>
                    <a:pt x="190" y="504"/>
                    <a:pt x="190" y="504"/>
                    <a:pt x="190" y="504"/>
                  </a:cubicBezTo>
                  <a:cubicBezTo>
                    <a:pt x="122" y="486"/>
                    <a:pt x="122" y="486"/>
                    <a:pt x="122" y="486"/>
                  </a:cubicBezTo>
                  <a:cubicBezTo>
                    <a:pt x="2" y="609"/>
                    <a:pt x="2" y="609"/>
                    <a:pt x="2" y="609"/>
                  </a:cubicBezTo>
                  <a:cubicBezTo>
                    <a:pt x="0" y="611"/>
                    <a:pt x="0" y="614"/>
                    <a:pt x="2" y="616"/>
                  </a:cubicBezTo>
                  <a:cubicBezTo>
                    <a:pt x="3" y="617"/>
                    <a:pt x="4" y="618"/>
                    <a:pt x="5" y="618"/>
                  </a:cubicBezTo>
                  <a:cubicBezTo>
                    <a:pt x="7" y="618"/>
                    <a:pt x="8" y="617"/>
                    <a:pt x="9" y="616"/>
                  </a:cubicBezTo>
                  <a:cubicBezTo>
                    <a:pt x="126" y="497"/>
                    <a:pt x="126" y="497"/>
                    <a:pt x="126" y="497"/>
                  </a:cubicBezTo>
                  <a:cubicBezTo>
                    <a:pt x="196" y="516"/>
                    <a:pt x="196" y="516"/>
                    <a:pt x="196" y="516"/>
                  </a:cubicBezTo>
                  <a:cubicBezTo>
                    <a:pt x="246" y="400"/>
                    <a:pt x="246" y="400"/>
                    <a:pt x="246" y="400"/>
                  </a:cubicBezTo>
                  <a:cubicBezTo>
                    <a:pt x="363" y="400"/>
                    <a:pt x="363" y="400"/>
                    <a:pt x="363" y="400"/>
                  </a:cubicBezTo>
                  <a:cubicBezTo>
                    <a:pt x="440" y="240"/>
                    <a:pt x="440" y="240"/>
                    <a:pt x="440" y="240"/>
                  </a:cubicBezTo>
                  <a:cubicBezTo>
                    <a:pt x="524" y="231"/>
                    <a:pt x="524" y="231"/>
                    <a:pt x="524" y="231"/>
                  </a:cubicBezTo>
                  <a:cubicBezTo>
                    <a:pt x="641" y="44"/>
                    <a:pt x="641" y="44"/>
                    <a:pt x="641" y="44"/>
                  </a:cubicBezTo>
                  <a:cubicBezTo>
                    <a:pt x="677" y="81"/>
                    <a:pt x="677" y="81"/>
                    <a:pt x="677" y="81"/>
                  </a:cubicBezTo>
                  <a:lnTo>
                    <a:pt x="678"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1572257" y="4215654"/>
            <a:ext cx="693420" cy="398780"/>
          </a:xfrm>
          <a:prstGeom prst="rect">
            <a:avLst/>
          </a:prstGeom>
          <a:noFill/>
        </p:spPr>
        <p:txBody>
          <a:bodyPr wrap="none" rtlCol="0">
            <a:spAutoFit/>
          </a:bodyPr>
          <a:lstStyle/>
          <a:p>
            <a:pPr algn="r"/>
            <a:r>
              <a:rPr lang="zh-CN" altLang="en-US" sz="2000" b="1" dirty="0" smtClean="0">
                <a:solidFill>
                  <a:schemeClr val="bg1"/>
                </a:solidFill>
                <a:latin typeface="微软雅黑" panose="020B0503020204020204" pitchFamily="34" charset="-122"/>
                <a:ea typeface="微软雅黑" panose="020B0503020204020204" pitchFamily="34" charset="-122"/>
                <a:cs typeface="Roboto Black" panose="02000000000000000000" charset="0"/>
              </a:rPr>
              <a:t>房东</a:t>
            </a:r>
          </a:p>
        </p:txBody>
      </p:sp>
      <p:sp>
        <p:nvSpPr>
          <p:cNvPr id="23" name="文本框 22"/>
          <p:cNvSpPr txBox="1"/>
          <p:nvPr/>
        </p:nvSpPr>
        <p:spPr>
          <a:xfrm>
            <a:off x="3224630" y="4212845"/>
            <a:ext cx="693420" cy="398780"/>
          </a:xfrm>
          <a:prstGeom prst="rect">
            <a:avLst/>
          </a:prstGeom>
          <a:noFill/>
        </p:spPr>
        <p:txBody>
          <a:bodyPr wrap="none" rtlCol="0">
            <a:spAutoFit/>
          </a:bodyPr>
          <a:lstStyle/>
          <a:p>
            <a:pPr algn="r"/>
            <a:r>
              <a:rPr lang="zh-CN" altLang="en-US" sz="2000" b="1" dirty="0" smtClean="0">
                <a:solidFill>
                  <a:schemeClr val="bg1"/>
                </a:solidFill>
                <a:latin typeface="微软雅黑" panose="020B0503020204020204" pitchFamily="34" charset="-122"/>
                <a:ea typeface="微软雅黑" panose="020B0503020204020204" pitchFamily="34" charset="-122"/>
                <a:cs typeface="Roboto Black" panose="02000000000000000000" charset="0"/>
              </a:rPr>
              <a:t>股东</a:t>
            </a:r>
          </a:p>
        </p:txBody>
      </p:sp>
      <p:sp>
        <p:nvSpPr>
          <p:cNvPr id="24" name="右箭头 23"/>
          <p:cNvSpPr/>
          <p:nvPr/>
        </p:nvSpPr>
        <p:spPr>
          <a:xfrm>
            <a:off x="2585335" y="4218288"/>
            <a:ext cx="415151" cy="38657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任意多边形 24"/>
          <p:cNvSpPr/>
          <p:nvPr/>
        </p:nvSpPr>
        <p:spPr bwMode="auto">
          <a:xfrm rot="10800000">
            <a:off x="1011192" y="4991724"/>
            <a:ext cx="3567014" cy="675487"/>
          </a:xfrm>
          <a:custGeom>
            <a:avLst/>
            <a:gdLst>
              <a:gd name="connsiteX0" fmla="*/ 3671470 w 4138458"/>
              <a:gd name="connsiteY0" fmla="*/ 1412149 h 1412149"/>
              <a:gd name="connsiteX1" fmla="*/ 3163470 w 4138458"/>
              <a:gd name="connsiteY1" fmla="*/ 1412149 h 1412149"/>
              <a:gd name="connsiteX2" fmla="*/ 3022552 w 4138458"/>
              <a:gd name="connsiteY2" fmla="*/ 1412149 h 1412149"/>
              <a:gd name="connsiteX3" fmla="*/ 2554799 w 4138458"/>
              <a:gd name="connsiteY3" fmla="*/ 1412149 h 1412149"/>
              <a:gd name="connsiteX4" fmla="*/ 2514552 w 4138458"/>
              <a:gd name="connsiteY4" fmla="*/ 1412149 h 1412149"/>
              <a:gd name="connsiteX5" fmla="*/ 2266137 w 4138458"/>
              <a:gd name="connsiteY5" fmla="*/ 1412149 h 1412149"/>
              <a:gd name="connsiteX6" fmla="*/ 1905881 w 4138458"/>
              <a:gd name="connsiteY6" fmla="*/ 1412149 h 1412149"/>
              <a:gd name="connsiteX7" fmla="*/ 1809866 w 4138458"/>
              <a:gd name="connsiteY7" fmla="*/ 1412149 h 1412149"/>
              <a:gd name="connsiteX8" fmla="*/ 1617219 w 4138458"/>
              <a:gd name="connsiteY8" fmla="*/ 1412149 h 1412149"/>
              <a:gd name="connsiteX9" fmla="*/ 1489857 w 4138458"/>
              <a:gd name="connsiteY9" fmla="*/ 1412149 h 1412149"/>
              <a:gd name="connsiteX10" fmla="*/ 1301866 w 4138458"/>
              <a:gd name="connsiteY10" fmla="*/ 1412149 h 1412149"/>
              <a:gd name="connsiteX11" fmla="*/ 1160948 w 4138458"/>
              <a:gd name="connsiteY11" fmla="*/ 1412149 h 1412149"/>
              <a:gd name="connsiteX12" fmla="*/ 1115038 w 4138458"/>
              <a:gd name="connsiteY12" fmla="*/ 1412149 h 1412149"/>
              <a:gd name="connsiteX13" fmla="*/ 840939 w 4138458"/>
              <a:gd name="connsiteY13" fmla="*/ 1412149 h 1412149"/>
              <a:gd name="connsiteX14" fmla="*/ 652948 w 4138458"/>
              <a:gd name="connsiteY14" fmla="*/ 1412149 h 1412149"/>
              <a:gd name="connsiteX15" fmla="*/ 466120 w 4138458"/>
              <a:gd name="connsiteY15" fmla="*/ 1412149 h 1412149"/>
              <a:gd name="connsiteX16" fmla="*/ 340972 w 4138458"/>
              <a:gd name="connsiteY16" fmla="*/ 1340266 h 1412149"/>
              <a:gd name="connsiteX17" fmla="*/ 16513 w 4138458"/>
              <a:gd name="connsiteY17" fmla="*/ 777957 h 1412149"/>
              <a:gd name="connsiteX18" fmla="*/ 16513 w 4138458"/>
              <a:gd name="connsiteY18" fmla="*/ 634192 h 1412149"/>
              <a:gd name="connsiteX19" fmla="*/ 340972 w 4138458"/>
              <a:gd name="connsiteY19" fmla="*/ 71883 h 1412149"/>
              <a:gd name="connsiteX20" fmla="*/ 466120 w 4138458"/>
              <a:gd name="connsiteY20" fmla="*/ 0 h 1412149"/>
              <a:gd name="connsiteX21" fmla="*/ 652948 w 4138458"/>
              <a:gd name="connsiteY21" fmla="*/ 0 h 1412149"/>
              <a:gd name="connsiteX22" fmla="*/ 680314 w 4138458"/>
              <a:gd name="connsiteY22" fmla="*/ 0 h 1412149"/>
              <a:gd name="connsiteX23" fmla="*/ 840939 w 4138458"/>
              <a:gd name="connsiteY23" fmla="*/ 0 h 1412149"/>
              <a:gd name="connsiteX24" fmla="*/ 841276 w 4138458"/>
              <a:gd name="connsiteY24" fmla="*/ 0 h 1412149"/>
              <a:gd name="connsiteX25" fmla="*/ 867142 w 4138458"/>
              <a:gd name="connsiteY25" fmla="*/ 0 h 1412149"/>
              <a:gd name="connsiteX26" fmla="*/ 956611 w 4138458"/>
              <a:gd name="connsiteY26" fmla="*/ 0 h 1412149"/>
              <a:gd name="connsiteX27" fmla="*/ 1028104 w 4138458"/>
              <a:gd name="connsiteY27" fmla="*/ 0 h 1412149"/>
              <a:gd name="connsiteX28" fmla="*/ 1033923 w 4138458"/>
              <a:gd name="connsiteY28" fmla="*/ 0 h 1412149"/>
              <a:gd name="connsiteX29" fmla="*/ 1055133 w 4138458"/>
              <a:gd name="connsiteY29" fmla="*/ 0 h 1412149"/>
              <a:gd name="connsiteX30" fmla="*/ 1080817 w 4138458"/>
              <a:gd name="connsiteY30" fmla="*/ 0 h 1412149"/>
              <a:gd name="connsiteX31" fmla="*/ 1115038 w 4138458"/>
              <a:gd name="connsiteY31" fmla="*/ 0 h 1412149"/>
              <a:gd name="connsiteX32" fmla="*/ 1143439 w 4138458"/>
              <a:gd name="connsiteY32" fmla="*/ 0 h 1412149"/>
              <a:gd name="connsiteX33" fmla="*/ 1160948 w 4138458"/>
              <a:gd name="connsiteY33" fmla="*/ 0 h 1412149"/>
              <a:gd name="connsiteX34" fmla="*/ 1216095 w 4138458"/>
              <a:gd name="connsiteY34" fmla="*/ 0 h 1412149"/>
              <a:gd name="connsiteX35" fmla="*/ 1220751 w 4138458"/>
              <a:gd name="connsiteY35" fmla="*/ 0 h 1412149"/>
              <a:gd name="connsiteX36" fmla="*/ 1267645 w 4138458"/>
              <a:gd name="connsiteY36" fmla="*/ 0 h 1412149"/>
              <a:gd name="connsiteX37" fmla="*/ 1291726 w 4138458"/>
              <a:gd name="connsiteY37" fmla="*/ 0 h 1412149"/>
              <a:gd name="connsiteX38" fmla="*/ 1301866 w 4138458"/>
              <a:gd name="connsiteY38" fmla="*/ 0 h 1412149"/>
              <a:gd name="connsiteX39" fmla="*/ 1331430 w 4138458"/>
              <a:gd name="connsiteY39" fmla="*/ 0 h 1412149"/>
              <a:gd name="connsiteX40" fmla="*/ 1375142 w 4138458"/>
              <a:gd name="connsiteY40" fmla="*/ 0 h 1412149"/>
              <a:gd name="connsiteX41" fmla="*/ 1408742 w 4138458"/>
              <a:gd name="connsiteY41" fmla="*/ 0 h 1412149"/>
              <a:gd name="connsiteX42" fmla="*/ 1455636 w 4138458"/>
              <a:gd name="connsiteY42" fmla="*/ 0 h 1412149"/>
              <a:gd name="connsiteX43" fmla="*/ 1479717 w 4138458"/>
              <a:gd name="connsiteY43" fmla="*/ 0 h 1412149"/>
              <a:gd name="connsiteX44" fmla="*/ 1489857 w 4138458"/>
              <a:gd name="connsiteY44" fmla="*/ 0 h 1412149"/>
              <a:gd name="connsiteX45" fmla="*/ 1536104 w 4138458"/>
              <a:gd name="connsiteY45" fmla="*/ 0 h 1412149"/>
              <a:gd name="connsiteX46" fmla="*/ 1617219 w 4138458"/>
              <a:gd name="connsiteY46" fmla="*/ 0 h 1412149"/>
              <a:gd name="connsiteX47" fmla="*/ 1651439 w 4138458"/>
              <a:gd name="connsiteY47" fmla="*/ 0 h 1412149"/>
              <a:gd name="connsiteX48" fmla="*/ 1728751 w 4138458"/>
              <a:gd name="connsiteY48" fmla="*/ 0 h 1412149"/>
              <a:gd name="connsiteX49" fmla="*/ 1775645 w 4138458"/>
              <a:gd name="connsiteY49" fmla="*/ 0 h 1412149"/>
              <a:gd name="connsiteX50" fmla="*/ 1799726 w 4138458"/>
              <a:gd name="connsiteY50" fmla="*/ 0 h 1412149"/>
              <a:gd name="connsiteX51" fmla="*/ 1809866 w 4138458"/>
              <a:gd name="connsiteY51" fmla="*/ 0 h 1412149"/>
              <a:gd name="connsiteX52" fmla="*/ 1831413 w 4138458"/>
              <a:gd name="connsiteY52" fmla="*/ 0 h 1412149"/>
              <a:gd name="connsiteX53" fmla="*/ 1905881 w 4138458"/>
              <a:gd name="connsiteY53" fmla="*/ 0 h 1412149"/>
              <a:gd name="connsiteX54" fmla="*/ 1992375 w 4138458"/>
              <a:gd name="connsiteY54" fmla="*/ 0 h 1412149"/>
              <a:gd name="connsiteX55" fmla="*/ 2107709 w 4138458"/>
              <a:gd name="connsiteY55" fmla="*/ 0 h 1412149"/>
              <a:gd name="connsiteX56" fmla="*/ 2120075 w 4138458"/>
              <a:gd name="connsiteY56" fmla="*/ 0 h 1412149"/>
              <a:gd name="connsiteX57" fmla="*/ 2185022 w 4138458"/>
              <a:gd name="connsiteY57" fmla="*/ 0 h 1412149"/>
              <a:gd name="connsiteX58" fmla="*/ 2231916 w 4138458"/>
              <a:gd name="connsiteY58" fmla="*/ 0 h 1412149"/>
              <a:gd name="connsiteX59" fmla="*/ 2255997 w 4138458"/>
              <a:gd name="connsiteY59" fmla="*/ 0 h 1412149"/>
              <a:gd name="connsiteX60" fmla="*/ 2266137 w 4138458"/>
              <a:gd name="connsiteY60" fmla="*/ 0 h 1412149"/>
              <a:gd name="connsiteX61" fmla="*/ 2281036 w 4138458"/>
              <a:gd name="connsiteY61" fmla="*/ 0 h 1412149"/>
              <a:gd name="connsiteX62" fmla="*/ 2473684 w 4138458"/>
              <a:gd name="connsiteY62" fmla="*/ 0 h 1412149"/>
              <a:gd name="connsiteX63" fmla="*/ 2514552 w 4138458"/>
              <a:gd name="connsiteY63" fmla="*/ 0 h 1412149"/>
              <a:gd name="connsiteX64" fmla="*/ 2520578 w 4138458"/>
              <a:gd name="connsiteY64" fmla="*/ 0 h 1412149"/>
              <a:gd name="connsiteX65" fmla="*/ 2544659 w 4138458"/>
              <a:gd name="connsiteY65" fmla="*/ 0 h 1412149"/>
              <a:gd name="connsiteX66" fmla="*/ 2554799 w 4138458"/>
              <a:gd name="connsiteY66" fmla="*/ 0 h 1412149"/>
              <a:gd name="connsiteX67" fmla="*/ 2680485 w 4138458"/>
              <a:gd name="connsiteY67" fmla="*/ 0 h 1412149"/>
              <a:gd name="connsiteX68" fmla="*/ 3005042 w 4138458"/>
              <a:gd name="connsiteY68" fmla="*/ 0 h 1412149"/>
              <a:gd name="connsiteX69" fmla="*/ 3022552 w 4138458"/>
              <a:gd name="connsiteY69" fmla="*/ 0 h 1412149"/>
              <a:gd name="connsiteX70" fmla="*/ 3082355 w 4138458"/>
              <a:gd name="connsiteY70" fmla="*/ 0 h 1412149"/>
              <a:gd name="connsiteX71" fmla="*/ 3129249 w 4138458"/>
              <a:gd name="connsiteY71" fmla="*/ 0 h 1412149"/>
              <a:gd name="connsiteX72" fmla="*/ 3153330 w 4138458"/>
              <a:gd name="connsiteY72" fmla="*/ 0 h 1412149"/>
              <a:gd name="connsiteX73" fmla="*/ 3163470 w 4138458"/>
              <a:gd name="connsiteY73" fmla="*/ 0 h 1412149"/>
              <a:gd name="connsiteX74" fmla="*/ 3236746 w 4138458"/>
              <a:gd name="connsiteY74" fmla="*/ 0 h 1412149"/>
              <a:gd name="connsiteX75" fmla="*/ 3671470 w 4138458"/>
              <a:gd name="connsiteY75" fmla="*/ 0 h 1412149"/>
              <a:gd name="connsiteX76" fmla="*/ 3796617 w 4138458"/>
              <a:gd name="connsiteY76" fmla="*/ 71883 h 1412149"/>
              <a:gd name="connsiteX77" fmla="*/ 4121076 w 4138458"/>
              <a:gd name="connsiteY77" fmla="*/ 634192 h 1412149"/>
              <a:gd name="connsiteX78" fmla="*/ 4121076 w 4138458"/>
              <a:gd name="connsiteY78" fmla="*/ 777957 h 1412149"/>
              <a:gd name="connsiteX79" fmla="*/ 3796617 w 4138458"/>
              <a:gd name="connsiteY79" fmla="*/ 1340266 h 1412149"/>
              <a:gd name="connsiteX80" fmla="*/ 3671470 w 4138458"/>
              <a:gd name="connsiteY80"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138458" h="1412149">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01A6B7"/>
          </a:solidFill>
          <a:ln w="38100">
            <a:noFill/>
          </a:ln>
          <a:effectLst>
            <a:outerShdw blurRad="152400" dist="76200" dir="2700000" algn="tl" rotWithShape="0">
              <a:prstClr val="black">
                <a:alpha val="30000"/>
              </a:prstClr>
            </a:outerShdw>
          </a:effectLst>
          <a:scene3d>
            <a:camera prst="orthographicFront"/>
            <a:lightRig rig="threePt" dir="t">
              <a:rot lat="0" lon="0" rev="10800000"/>
            </a:lightRig>
          </a:scene3d>
          <a:sp3d prstMaterial="softEdge">
            <a:bevelT w="25400" h="12700"/>
          </a:sp3d>
        </p:spPr>
        <p:txBody>
          <a:bodyPr vert="horz" wrap="square" lIns="91440" tIns="45720" rIns="91440" bIns="45720" numCol="1" anchor="t" anchorCtr="0" compatLnSpc="1">
            <a:noAutofit/>
          </a:bodyPr>
          <a:lstStyle/>
          <a:p>
            <a:pPr defTabSz="914400"/>
            <a:endParaRPr lang="zh-CN" altLang="en-US" sz="1865" dirty="0">
              <a:solidFill>
                <a:prstClr val="black"/>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5115949" y="4228401"/>
            <a:ext cx="1467068" cy="400110"/>
          </a:xfrm>
          <a:prstGeom prst="rect">
            <a:avLst/>
          </a:prstGeom>
          <a:noFill/>
        </p:spPr>
        <p:txBody>
          <a:bodyPr wrap="none" rtlCol="0">
            <a:spAutoFit/>
          </a:bodyPr>
          <a:lstStyle/>
          <a:p>
            <a:pPr algn="r"/>
            <a:r>
              <a:rPr lang="zh-CN" altLang="en-US" sz="2000" b="1" dirty="0" smtClean="0">
                <a:solidFill>
                  <a:schemeClr val="bg1"/>
                </a:solidFill>
                <a:latin typeface="微软雅黑" panose="020B0503020204020204" pitchFamily="34" charset="-122"/>
                <a:ea typeface="微软雅黑" panose="020B0503020204020204" pitchFamily="34" charset="-122"/>
                <a:cs typeface="Roboto Black" panose="02000000000000000000" charset="0"/>
              </a:rPr>
              <a:t>产业组织者</a:t>
            </a:r>
            <a:endParaRPr lang="en-US" altLang="zh-CN" sz="2000" b="1" dirty="0">
              <a:solidFill>
                <a:schemeClr val="bg1"/>
              </a:solidFill>
              <a:latin typeface="微软雅黑" panose="020B0503020204020204" pitchFamily="34" charset="-122"/>
              <a:ea typeface="微软雅黑" panose="020B0503020204020204" pitchFamily="34" charset="-122"/>
              <a:cs typeface="Roboto Black" panose="02000000000000000000" charset="0"/>
            </a:endParaRPr>
          </a:p>
        </p:txBody>
      </p:sp>
      <p:sp>
        <p:nvSpPr>
          <p:cNvPr id="27" name="任意多边形 26"/>
          <p:cNvSpPr/>
          <p:nvPr/>
        </p:nvSpPr>
        <p:spPr bwMode="auto">
          <a:xfrm rot="10800000">
            <a:off x="4793951" y="4992149"/>
            <a:ext cx="2074675" cy="675487"/>
          </a:xfrm>
          <a:custGeom>
            <a:avLst/>
            <a:gdLst>
              <a:gd name="connsiteX0" fmla="*/ 3671470 w 4138458"/>
              <a:gd name="connsiteY0" fmla="*/ 1412149 h 1412149"/>
              <a:gd name="connsiteX1" fmla="*/ 3163470 w 4138458"/>
              <a:gd name="connsiteY1" fmla="*/ 1412149 h 1412149"/>
              <a:gd name="connsiteX2" fmla="*/ 3022552 w 4138458"/>
              <a:gd name="connsiteY2" fmla="*/ 1412149 h 1412149"/>
              <a:gd name="connsiteX3" fmla="*/ 2554799 w 4138458"/>
              <a:gd name="connsiteY3" fmla="*/ 1412149 h 1412149"/>
              <a:gd name="connsiteX4" fmla="*/ 2514552 w 4138458"/>
              <a:gd name="connsiteY4" fmla="*/ 1412149 h 1412149"/>
              <a:gd name="connsiteX5" fmla="*/ 2266137 w 4138458"/>
              <a:gd name="connsiteY5" fmla="*/ 1412149 h 1412149"/>
              <a:gd name="connsiteX6" fmla="*/ 1905881 w 4138458"/>
              <a:gd name="connsiteY6" fmla="*/ 1412149 h 1412149"/>
              <a:gd name="connsiteX7" fmla="*/ 1809866 w 4138458"/>
              <a:gd name="connsiteY7" fmla="*/ 1412149 h 1412149"/>
              <a:gd name="connsiteX8" fmla="*/ 1617219 w 4138458"/>
              <a:gd name="connsiteY8" fmla="*/ 1412149 h 1412149"/>
              <a:gd name="connsiteX9" fmla="*/ 1489857 w 4138458"/>
              <a:gd name="connsiteY9" fmla="*/ 1412149 h 1412149"/>
              <a:gd name="connsiteX10" fmla="*/ 1301866 w 4138458"/>
              <a:gd name="connsiteY10" fmla="*/ 1412149 h 1412149"/>
              <a:gd name="connsiteX11" fmla="*/ 1160948 w 4138458"/>
              <a:gd name="connsiteY11" fmla="*/ 1412149 h 1412149"/>
              <a:gd name="connsiteX12" fmla="*/ 1115038 w 4138458"/>
              <a:gd name="connsiteY12" fmla="*/ 1412149 h 1412149"/>
              <a:gd name="connsiteX13" fmla="*/ 840939 w 4138458"/>
              <a:gd name="connsiteY13" fmla="*/ 1412149 h 1412149"/>
              <a:gd name="connsiteX14" fmla="*/ 652948 w 4138458"/>
              <a:gd name="connsiteY14" fmla="*/ 1412149 h 1412149"/>
              <a:gd name="connsiteX15" fmla="*/ 466120 w 4138458"/>
              <a:gd name="connsiteY15" fmla="*/ 1412149 h 1412149"/>
              <a:gd name="connsiteX16" fmla="*/ 340972 w 4138458"/>
              <a:gd name="connsiteY16" fmla="*/ 1340266 h 1412149"/>
              <a:gd name="connsiteX17" fmla="*/ 16513 w 4138458"/>
              <a:gd name="connsiteY17" fmla="*/ 777957 h 1412149"/>
              <a:gd name="connsiteX18" fmla="*/ 16513 w 4138458"/>
              <a:gd name="connsiteY18" fmla="*/ 634192 h 1412149"/>
              <a:gd name="connsiteX19" fmla="*/ 340972 w 4138458"/>
              <a:gd name="connsiteY19" fmla="*/ 71883 h 1412149"/>
              <a:gd name="connsiteX20" fmla="*/ 466120 w 4138458"/>
              <a:gd name="connsiteY20" fmla="*/ 0 h 1412149"/>
              <a:gd name="connsiteX21" fmla="*/ 652948 w 4138458"/>
              <a:gd name="connsiteY21" fmla="*/ 0 h 1412149"/>
              <a:gd name="connsiteX22" fmla="*/ 680314 w 4138458"/>
              <a:gd name="connsiteY22" fmla="*/ 0 h 1412149"/>
              <a:gd name="connsiteX23" fmla="*/ 840939 w 4138458"/>
              <a:gd name="connsiteY23" fmla="*/ 0 h 1412149"/>
              <a:gd name="connsiteX24" fmla="*/ 841276 w 4138458"/>
              <a:gd name="connsiteY24" fmla="*/ 0 h 1412149"/>
              <a:gd name="connsiteX25" fmla="*/ 867142 w 4138458"/>
              <a:gd name="connsiteY25" fmla="*/ 0 h 1412149"/>
              <a:gd name="connsiteX26" fmla="*/ 956611 w 4138458"/>
              <a:gd name="connsiteY26" fmla="*/ 0 h 1412149"/>
              <a:gd name="connsiteX27" fmla="*/ 1028104 w 4138458"/>
              <a:gd name="connsiteY27" fmla="*/ 0 h 1412149"/>
              <a:gd name="connsiteX28" fmla="*/ 1033923 w 4138458"/>
              <a:gd name="connsiteY28" fmla="*/ 0 h 1412149"/>
              <a:gd name="connsiteX29" fmla="*/ 1055133 w 4138458"/>
              <a:gd name="connsiteY29" fmla="*/ 0 h 1412149"/>
              <a:gd name="connsiteX30" fmla="*/ 1080817 w 4138458"/>
              <a:gd name="connsiteY30" fmla="*/ 0 h 1412149"/>
              <a:gd name="connsiteX31" fmla="*/ 1115038 w 4138458"/>
              <a:gd name="connsiteY31" fmla="*/ 0 h 1412149"/>
              <a:gd name="connsiteX32" fmla="*/ 1143439 w 4138458"/>
              <a:gd name="connsiteY32" fmla="*/ 0 h 1412149"/>
              <a:gd name="connsiteX33" fmla="*/ 1160948 w 4138458"/>
              <a:gd name="connsiteY33" fmla="*/ 0 h 1412149"/>
              <a:gd name="connsiteX34" fmla="*/ 1216095 w 4138458"/>
              <a:gd name="connsiteY34" fmla="*/ 0 h 1412149"/>
              <a:gd name="connsiteX35" fmla="*/ 1220751 w 4138458"/>
              <a:gd name="connsiteY35" fmla="*/ 0 h 1412149"/>
              <a:gd name="connsiteX36" fmla="*/ 1267645 w 4138458"/>
              <a:gd name="connsiteY36" fmla="*/ 0 h 1412149"/>
              <a:gd name="connsiteX37" fmla="*/ 1291726 w 4138458"/>
              <a:gd name="connsiteY37" fmla="*/ 0 h 1412149"/>
              <a:gd name="connsiteX38" fmla="*/ 1301866 w 4138458"/>
              <a:gd name="connsiteY38" fmla="*/ 0 h 1412149"/>
              <a:gd name="connsiteX39" fmla="*/ 1331430 w 4138458"/>
              <a:gd name="connsiteY39" fmla="*/ 0 h 1412149"/>
              <a:gd name="connsiteX40" fmla="*/ 1375142 w 4138458"/>
              <a:gd name="connsiteY40" fmla="*/ 0 h 1412149"/>
              <a:gd name="connsiteX41" fmla="*/ 1408742 w 4138458"/>
              <a:gd name="connsiteY41" fmla="*/ 0 h 1412149"/>
              <a:gd name="connsiteX42" fmla="*/ 1455636 w 4138458"/>
              <a:gd name="connsiteY42" fmla="*/ 0 h 1412149"/>
              <a:gd name="connsiteX43" fmla="*/ 1479717 w 4138458"/>
              <a:gd name="connsiteY43" fmla="*/ 0 h 1412149"/>
              <a:gd name="connsiteX44" fmla="*/ 1489857 w 4138458"/>
              <a:gd name="connsiteY44" fmla="*/ 0 h 1412149"/>
              <a:gd name="connsiteX45" fmla="*/ 1536104 w 4138458"/>
              <a:gd name="connsiteY45" fmla="*/ 0 h 1412149"/>
              <a:gd name="connsiteX46" fmla="*/ 1617219 w 4138458"/>
              <a:gd name="connsiteY46" fmla="*/ 0 h 1412149"/>
              <a:gd name="connsiteX47" fmla="*/ 1651439 w 4138458"/>
              <a:gd name="connsiteY47" fmla="*/ 0 h 1412149"/>
              <a:gd name="connsiteX48" fmla="*/ 1728751 w 4138458"/>
              <a:gd name="connsiteY48" fmla="*/ 0 h 1412149"/>
              <a:gd name="connsiteX49" fmla="*/ 1775645 w 4138458"/>
              <a:gd name="connsiteY49" fmla="*/ 0 h 1412149"/>
              <a:gd name="connsiteX50" fmla="*/ 1799726 w 4138458"/>
              <a:gd name="connsiteY50" fmla="*/ 0 h 1412149"/>
              <a:gd name="connsiteX51" fmla="*/ 1809866 w 4138458"/>
              <a:gd name="connsiteY51" fmla="*/ 0 h 1412149"/>
              <a:gd name="connsiteX52" fmla="*/ 1831413 w 4138458"/>
              <a:gd name="connsiteY52" fmla="*/ 0 h 1412149"/>
              <a:gd name="connsiteX53" fmla="*/ 1905881 w 4138458"/>
              <a:gd name="connsiteY53" fmla="*/ 0 h 1412149"/>
              <a:gd name="connsiteX54" fmla="*/ 1992375 w 4138458"/>
              <a:gd name="connsiteY54" fmla="*/ 0 h 1412149"/>
              <a:gd name="connsiteX55" fmla="*/ 2107709 w 4138458"/>
              <a:gd name="connsiteY55" fmla="*/ 0 h 1412149"/>
              <a:gd name="connsiteX56" fmla="*/ 2120075 w 4138458"/>
              <a:gd name="connsiteY56" fmla="*/ 0 h 1412149"/>
              <a:gd name="connsiteX57" fmla="*/ 2185022 w 4138458"/>
              <a:gd name="connsiteY57" fmla="*/ 0 h 1412149"/>
              <a:gd name="connsiteX58" fmla="*/ 2231916 w 4138458"/>
              <a:gd name="connsiteY58" fmla="*/ 0 h 1412149"/>
              <a:gd name="connsiteX59" fmla="*/ 2255997 w 4138458"/>
              <a:gd name="connsiteY59" fmla="*/ 0 h 1412149"/>
              <a:gd name="connsiteX60" fmla="*/ 2266137 w 4138458"/>
              <a:gd name="connsiteY60" fmla="*/ 0 h 1412149"/>
              <a:gd name="connsiteX61" fmla="*/ 2281036 w 4138458"/>
              <a:gd name="connsiteY61" fmla="*/ 0 h 1412149"/>
              <a:gd name="connsiteX62" fmla="*/ 2473684 w 4138458"/>
              <a:gd name="connsiteY62" fmla="*/ 0 h 1412149"/>
              <a:gd name="connsiteX63" fmla="*/ 2514552 w 4138458"/>
              <a:gd name="connsiteY63" fmla="*/ 0 h 1412149"/>
              <a:gd name="connsiteX64" fmla="*/ 2520578 w 4138458"/>
              <a:gd name="connsiteY64" fmla="*/ 0 h 1412149"/>
              <a:gd name="connsiteX65" fmla="*/ 2544659 w 4138458"/>
              <a:gd name="connsiteY65" fmla="*/ 0 h 1412149"/>
              <a:gd name="connsiteX66" fmla="*/ 2554799 w 4138458"/>
              <a:gd name="connsiteY66" fmla="*/ 0 h 1412149"/>
              <a:gd name="connsiteX67" fmla="*/ 2680485 w 4138458"/>
              <a:gd name="connsiteY67" fmla="*/ 0 h 1412149"/>
              <a:gd name="connsiteX68" fmla="*/ 3005042 w 4138458"/>
              <a:gd name="connsiteY68" fmla="*/ 0 h 1412149"/>
              <a:gd name="connsiteX69" fmla="*/ 3022552 w 4138458"/>
              <a:gd name="connsiteY69" fmla="*/ 0 h 1412149"/>
              <a:gd name="connsiteX70" fmla="*/ 3082355 w 4138458"/>
              <a:gd name="connsiteY70" fmla="*/ 0 h 1412149"/>
              <a:gd name="connsiteX71" fmla="*/ 3129249 w 4138458"/>
              <a:gd name="connsiteY71" fmla="*/ 0 h 1412149"/>
              <a:gd name="connsiteX72" fmla="*/ 3153330 w 4138458"/>
              <a:gd name="connsiteY72" fmla="*/ 0 h 1412149"/>
              <a:gd name="connsiteX73" fmla="*/ 3163470 w 4138458"/>
              <a:gd name="connsiteY73" fmla="*/ 0 h 1412149"/>
              <a:gd name="connsiteX74" fmla="*/ 3236746 w 4138458"/>
              <a:gd name="connsiteY74" fmla="*/ 0 h 1412149"/>
              <a:gd name="connsiteX75" fmla="*/ 3671470 w 4138458"/>
              <a:gd name="connsiteY75" fmla="*/ 0 h 1412149"/>
              <a:gd name="connsiteX76" fmla="*/ 3796617 w 4138458"/>
              <a:gd name="connsiteY76" fmla="*/ 71883 h 1412149"/>
              <a:gd name="connsiteX77" fmla="*/ 4121076 w 4138458"/>
              <a:gd name="connsiteY77" fmla="*/ 634192 h 1412149"/>
              <a:gd name="connsiteX78" fmla="*/ 4121076 w 4138458"/>
              <a:gd name="connsiteY78" fmla="*/ 777957 h 1412149"/>
              <a:gd name="connsiteX79" fmla="*/ 3796617 w 4138458"/>
              <a:gd name="connsiteY79" fmla="*/ 1340266 h 1412149"/>
              <a:gd name="connsiteX80" fmla="*/ 3671470 w 4138458"/>
              <a:gd name="connsiteY80"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138458" h="1412149">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F6A329"/>
          </a:solidFill>
          <a:ln w="38100">
            <a:noFill/>
          </a:ln>
          <a:effectLst>
            <a:outerShdw blurRad="152400" dist="76200" dir="2700000" algn="tl" rotWithShape="0">
              <a:prstClr val="black">
                <a:alpha val="30000"/>
              </a:prstClr>
            </a:outerShdw>
          </a:effectLst>
          <a:scene3d>
            <a:camera prst="orthographicFront"/>
            <a:lightRig rig="threePt" dir="t">
              <a:rot lat="0" lon="0" rev="10800000"/>
            </a:lightRig>
          </a:scene3d>
          <a:sp3d prstMaterial="softEdge">
            <a:bevelT w="25400" h="12700"/>
          </a:sp3d>
        </p:spPr>
        <p:txBody>
          <a:bodyPr vert="horz" wrap="square" lIns="91440" tIns="45720" rIns="91440" bIns="45720" numCol="1" anchor="t" anchorCtr="0" compatLnSpc="1">
            <a:noAutofit/>
          </a:bodyPr>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108465" y="5116288"/>
            <a:ext cx="1467068" cy="400110"/>
          </a:xfrm>
          <a:prstGeom prst="rect">
            <a:avLst/>
          </a:prstGeom>
          <a:noFill/>
        </p:spPr>
        <p:txBody>
          <a:bodyPr wrap="none" rtlCol="0">
            <a:spAutoFit/>
          </a:bodyPr>
          <a:lstStyle/>
          <a:p>
            <a:pPr algn="r"/>
            <a:r>
              <a:rPr lang="zh-CN" altLang="en-US" sz="2000" b="1" dirty="0" smtClean="0">
                <a:solidFill>
                  <a:schemeClr val="bg1"/>
                </a:solidFill>
                <a:latin typeface="微软雅黑" panose="020B0503020204020204" pitchFamily="34" charset="-122"/>
                <a:ea typeface="微软雅黑" panose="020B0503020204020204" pitchFamily="34" charset="-122"/>
                <a:cs typeface="Roboto Black" panose="02000000000000000000" charset="0"/>
              </a:rPr>
              <a:t>资产证券化</a:t>
            </a:r>
            <a:endParaRPr lang="en-US" altLang="zh-CN" sz="2000" b="1" dirty="0">
              <a:solidFill>
                <a:schemeClr val="bg1"/>
              </a:solidFill>
              <a:latin typeface="微软雅黑" panose="020B0503020204020204" pitchFamily="34" charset="-122"/>
              <a:ea typeface="微软雅黑" panose="020B0503020204020204" pitchFamily="34" charset="-122"/>
              <a:cs typeface="Roboto Black" panose="02000000000000000000" charset="0"/>
            </a:endParaRPr>
          </a:p>
        </p:txBody>
      </p:sp>
      <p:grpSp>
        <p:nvGrpSpPr>
          <p:cNvPr id="29" name="组合 28"/>
          <p:cNvGrpSpPr/>
          <p:nvPr/>
        </p:nvGrpSpPr>
        <p:grpSpPr>
          <a:xfrm>
            <a:off x="7010740" y="4037331"/>
            <a:ext cx="4285910" cy="822224"/>
            <a:chOff x="2339422" y="1012876"/>
            <a:chExt cx="3147691" cy="1081668"/>
          </a:xfrm>
        </p:grpSpPr>
        <p:sp>
          <p:nvSpPr>
            <p:cNvPr id="30" name="任意多边形 29"/>
            <p:cNvSpPr/>
            <p:nvPr/>
          </p:nvSpPr>
          <p:spPr bwMode="auto">
            <a:xfrm rot="10800000">
              <a:off x="2339422" y="1012876"/>
              <a:ext cx="3147690" cy="1074074"/>
            </a:xfrm>
            <a:custGeom>
              <a:avLst/>
              <a:gdLst>
                <a:gd name="connsiteX0" fmla="*/ 3494407 w 4138458"/>
                <a:gd name="connsiteY0" fmla="*/ 1121227 h 1412149"/>
                <a:gd name="connsiteX1" fmla="*/ 3567991 w 4138458"/>
                <a:gd name="connsiteY1" fmla="*/ 1078962 h 1412149"/>
                <a:gd name="connsiteX2" fmla="*/ 3758764 w 4138458"/>
                <a:gd name="connsiteY2" fmla="*/ 748339 h 1412149"/>
                <a:gd name="connsiteX3" fmla="*/ 3758764 w 4138458"/>
                <a:gd name="connsiteY3" fmla="*/ 663809 h 1412149"/>
                <a:gd name="connsiteX4" fmla="*/ 3567991 w 4138458"/>
                <a:gd name="connsiteY4" fmla="*/ 333186 h 1412149"/>
                <a:gd name="connsiteX5" fmla="*/ 3494407 w 4138458"/>
                <a:gd name="connsiteY5" fmla="*/ 290921 h 1412149"/>
                <a:gd name="connsiteX6" fmla="*/ 3333442 w 4138458"/>
                <a:gd name="connsiteY6" fmla="*/ 290921 h 1412149"/>
                <a:gd name="connsiteX7" fmla="*/ 3295129 w 4138458"/>
                <a:gd name="connsiteY7" fmla="*/ 290921 h 1412149"/>
                <a:gd name="connsiteX8" fmla="*/ 3289167 w 4138458"/>
                <a:gd name="connsiteY8" fmla="*/ 290921 h 1412149"/>
                <a:gd name="connsiteX9" fmla="*/ 3247435 w 4138458"/>
                <a:gd name="connsiteY9" fmla="*/ 290921 h 1412149"/>
                <a:gd name="connsiteX10" fmla="*/ 3238801 w 4138458"/>
                <a:gd name="connsiteY10" fmla="*/ 290921 h 1412149"/>
                <a:gd name="connsiteX11" fmla="*/ 3134164 w 4138458"/>
                <a:gd name="connsiteY11" fmla="*/ 290921 h 1412149"/>
                <a:gd name="connsiteX12" fmla="*/ 3112861 w 4138458"/>
                <a:gd name="connsiteY12" fmla="*/ 290921 h 1412149"/>
                <a:gd name="connsiteX13" fmla="*/ 3095851 w 4138458"/>
                <a:gd name="connsiteY13" fmla="*/ 290921 h 1412149"/>
                <a:gd name="connsiteX14" fmla="*/ 3089889 w 4138458"/>
                <a:gd name="connsiteY14" fmla="*/ 290921 h 1412149"/>
                <a:gd name="connsiteX15" fmla="*/ 3048157 w 4138458"/>
                <a:gd name="connsiteY15" fmla="*/ 290921 h 1412149"/>
                <a:gd name="connsiteX16" fmla="*/ 3039523 w 4138458"/>
                <a:gd name="connsiteY16" fmla="*/ 290921 h 1412149"/>
                <a:gd name="connsiteX17" fmla="*/ 2934886 w 4138458"/>
                <a:gd name="connsiteY17" fmla="*/ 290921 h 1412149"/>
                <a:gd name="connsiteX18" fmla="*/ 2913583 w 4138458"/>
                <a:gd name="connsiteY18" fmla="*/ 290921 h 1412149"/>
                <a:gd name="connsiteX19" fmla="*/ 2840245 w 4138458"/>
                <a:gd name="connsiteY19" fmla="*/ 290921 h 1412149"/>
                <a:gd name="connsiteX20" fmla="*/ 2714305 w 4138458"/>
                <a:gd name="connsiteY20" fmla="*/ 290921 h 1412149"/>
                <a:gd name="connsiteX21" fmla="*/ 2709913 w 4138458"/>
                <a:gd name="connsiteY21" fmla="*/ 292233 h 1412149"/>
                <a:gd name="connsiteX22" fmla="*/ 2705494 w 4138458"/>
                <a:gd name="connsiteY22" fmla="*/ 290921 h 1412149"/>
                <a:gd name="connsiteX23" fmla="*/ 2323948 w 4138458"/>
                <a:gd name="connsiteY23" fmla="*/ 290921 h 1412149"/>
                <a:gd name="connsiteX24" fmla="*/ 2319556 w 4138458"/>
                <a:gd name="connsiteY24" fmla="*/ 292233 h 1412149"/>
                <a:gd name="connsiteX25" fmla="*/ 2315137 w 4138458"/>
                <a:gd name="connsiteY25" fmla="*/ 290921 h 1412149"/>
                <a:gd name="connsiteX26" fmla="*/ 2059531 w 4138458"/>
                <a:gd name="connsiteY26" fmla="*/ 290921 h 1412149"/>
                <a:gd name="connsiteX27" fmla="*/ 1955409 w 4138458"/>
                <a:gd name="connsiteY27" fmla="*/ 290921 h 1412149"/>
                <a:gd name="connsiteX28" fmla="*/ 1949447 w 4138458"/>
                <a:gd name="connsiteY28" fmla="*/ 290921 h 1412149"/>
                <a:gd name="connsiteX29" fmla="*/ 1933591 w 4138458"/>
                <a:gd name="connsiteY29" fmla="*/ 290921 h 1412149"/>
                <a:gd name="connsiteX30" fmla="*/ 1907716 w 4138458"/>
                <a:gd name="connsiteY30" fmla="*/ 290921 h 1412149"/>
                <a:gd name="connsiteX31" fmla="*/ 1699803 w 4138458"/>
                <a:gd name="connsiteY31" fmla="*/ 290921 h 1412149"/>
                <a:gd name="connsiteX32" fmla="*/ 1666857 w 4138458"/>
                <a:gd name="connsiteY32" fmla="*/ 290921 h 1412149"/>
                <a:gd name="connsiteX33" fmla="*/ 1660895 w 4138458"/>
                <a:gd name="connsiteY33" fmla="*/ 290921 h 1412149"/>
                <a:gd name="connsiteX34" fmla="*/ 1619163 w 4138458"/>
                <a:gd name="connsiteY34" fmla="*/ 290921 h 1412149"/>
                <a:gd name="connsiteX35" fmla="*/ 1573863 w 4138458"/>
                <a:gd name="connsiteY35" fmla="*/ 290921 h 1412149"/>
                <a:gd name="connsiteX36" fmla="*/ 1508939 w 4138458"/>
                <a:gd name="connsiteY36" fmla="*/ 290921 h 1412149"/>
                <a:gd name="connsiteX37" fmla="*/ 1505892 w 4138458"/>
                <a:gd name="connsiteY37" fmla="*/ 290921 h 1412149"/>
                <a:gd name="connsiteX38" fmla="*/ 1502977 w 4138458"/>
                <a:gd name="connsiteY38" fmla="*/ 290921 h 1412149"/>
                <a:gd name="connsiteX39" fmla="*/ 1461246 w 4138458"/>
                <a:gd name="connsiteY39" fmla="*/ 290921 h 1412149"/>
                <a:gd name="connsiteX40" fmla="*/ 1411251 w 4138458"/>
                <a:gd name="connsiteY40" fmla="*/ 290921 h 1412149"/>
                <a:gd name="connsiteX41" fmla="*/ 1347974 w 4138458"/>
                <a:gd name="connsiteY41" fmla="*/ 290921 h 1412149"/>
                <a:gd name="connsiteX42" fmla="*/ 1285311 w 4138458"/>
                <a:gd name="connsiteY42" fmla="*/ 290921 h 1412149"/>
                <a:gd name="connsiteX43" fmla="*/ 1253333 w 4138458"/>
                <a:gd name="connsiteY43" fmla="*/ 290921 h 1412149"/>
                <a:gd name="connsiteX44" fmla="*/ 1173474 w 4138458"/>
                <a:gd name="connsiteY44" fmla="*/ 290921 h 1412149"/>
                <a:gd name="connsiteX45" fmla="*/ 1167512 w 4138458"/>
                <a:gd name="connsiteY45" fmla="*/ 290921 h 1412149"/>
                <a:gd name="connsiteX46" fmla="*/ 1127393 w 4138458"/>
                <a:gd name="connsiteY46" fmla="*/ 290921 h 1412149"/>
                <a:gd name="connsiteX47" fmla="*/ 1125780 w 4138458"/>
                <a:gd name="connsiteY47" fmla="*/ 290921 h 1412149"/>
                <a:gd name="connsiteX48" fmla="*/ 1030708 w 4138458"/>
                <a:gd name="connsiteY48" fmla="*/ 290921 h 1412149"/>
                <a:gd name="connsiteX49" fmla="*/ 1024746 w 4138458"/>
                <a:gd name="connsiteY49" fmla="*/ 290921 h 1412149"/>
                <a:gd name="connsiteX50" fmla="*/ 1012509 w 4138458"/>
                <a:gd name="connsiteY50" fmla="*/ 290921 h 1412149"/>
                <a:gd name="connsiteX51" fmla="*/ 983015 w 4138458"/>
                <a:gd name="connsiteY51" fmla="*/ 290921 h 1412149"/>
                <a:gd name="connsiteX52" fmla="*/ 917868 w 4138458"/>
                <a:gd name="connsiteY52" fmla="*/ 290921 h 1412149"/>
                <a:gd name="connsiteX53" fmla="*/ 869743 w 4138458"/>
                <a:gd name="connsiteY53" fmla="*/ 290921 h 1412149"/>
                <a:gd name="connsiteX54" fmla="*/ 791928 w 4138458"/>
                <a:gd name="connsiteY54" fmla="*/ 290921 h 1412149"/>
                <a:gd name="connsiteX55" fmla="*/ 775102 w 4138458"/>
                <a:gd name="connsiteY55" fmla="*/ 290921 h 1412149"/>
                <a:gd name="connsiteX56" fmla="*/ 649162 w 4138458"/>
                <a:gd name="connsiteY56" fmla="*/ 290921 h 1412149"/>
                <a:gd name="connsiteX57" fmla="*/ 575578 w 4138458"/>
                <a:gd name="connsiteY57" fmla="*/ 333186 h 1412149"/>
                <a:gd name="connsiteX58" fmla="*/ 384805 w 4138458"/>
                <a:gd name="connsiteY58" fmla="*/ 663809 h 1412149"/>
                <a:gd name="connsiteX59" fmla="*/ 384805 w 4138458"/>
                <a:gd name="connsiteY59" fmla="*/ 748339 h 1412149"/>
                <a:gd name="connsiteX60" fmla="*/ 575578 w 4138458"/>
                <a:gd name="connsiteY60" fmla="*/ 1078962 h 1412149"/>
                <a:gd name="connsiteX61" fmla="*/ 649162 w 4138458"/>
                <a:gd name="connsiteY61" fmla="*/ 1121227 h 1412149"/>
                <a:gd name="connsiteX62" fmla="*/ 791928 w 4138458"/>
                <a:gd name="connsiteY62" fmla="*/ 1121227 h 1412149"/>
                <a:gd name="connsiteX63" fmla="*/ 1030708 w 4138458"/>
                <a:gd name="connsiteY63" fmla="*/ 1121227 h 1412149"/>
                <a:gd name="connsiteX64" fmla="*/ 1127393 w 4138458"/>
                <a:gd name="connsiteY64" fmla="*/ 1121227 h 1412149"/>
                <a:gd name="connsiteX65" fmla="*/ 1173474 w 4138458"/>
                <a:gd name="connsiteY65" fmla="*/ 1121227 h 1412149"/>
                <a:gd name="connsiteX66" fmla="*/ 1285311 w 4138458"/>
                <a:gd name="connsiteY66" fmla="*/ 1121227 h 1412149"/>
                <a:gd name="connsiteX67" fmla="*/ 1508939 w 4138458"/>
                <a:gd name="connsiteY67" fmla="*/ 1121227 h 1412149"/>
                <a:gd name="connsiteX68" fmla="*/ 1573863 w 4138458"/>
                <a:gd name="connsiteY68" fmla="*/ 1121227 h 1412149"/>
                <a:gd name="connsiteX69" fmla="*/ 1666857 w 4138458"/>
                <a:gd name="connsiteY69" fmla="*/ 1121227 h 1412149"/>
                <a:gd name="connsiteX70" fmla="*/ 1933591 w 4138458"/>
                <a:gd name="connsiteY70" fmla="*/ 1121227 h 1412149"/>
                <a:gd name="connsiteX71" fmla="*/ 1955409 w 4138458"/>
                <a:gd name="connsiteY71" fmla="*/ 1121227 h 1412149"/>
                <a:gd name="connsiteX72" fmla="*/ 2315137 w 4138458"/>
                <a:gd name="connsiteY72" fmla="*/ 1121227 h 1412149"/>
                <a:gd name="connsiteX73" fmla="*/ 2319556 w 4138458"/>
                <a:gd name="connsiteY73" fmla="*/ 1119915 h 1412149"/>
                <a:gd name="connsiteX74" fmla="*/ 2323948 w 4138458"/>
                <a:gd name="connsiteY74" fmla="*/ 1121227 h 1412149"/>
                <a:gd name="connsiteX75" fmla="*/ 2705494 w 4138458"/>
                <a:gd name="connsiteY75" fmla="*/ 1121227 h 1412149"/>
                <a:gd name="connsiteX76" fmla="*/ 2709913 w 4138458"/>
                <a:gd name="connsiteY76" fmla="*/ 1119915 h 1412149"/>
                <a:gd name="connsiteX77" fmla="*/ 2714305 w 4138458"/>
                <a:gd name="connsiteY77" fmla="*/ 1121227 h 1412149"/>
                <a:gd name="connsiteX78" fmla="*/ 2913583 w 4138458"/>
                <a:gd name="connsiteY78" fmla="*/ 1121227 h 1412149"/>
                <a:gd name="connsiteX79" fmla="*/ 3095851 w 4138458"/>
                <a:gd name="connsiteY79" fmla="*/ 1121227 h 1412149"/>
                <a:gd name="connsiteX80" fmla="*/ 3112861 w 4138458"/>
                <a:gd name="connsiteY80" fmla="*/ 1121227 h 1412149"/>
                <a:gd name="connsiteX81" fmla="*/ 3295129 w 4138458"/>
                <a:gd name="connsiteY81" fmla="*/ 1121227 h 1412149"/>
                <a:gd name="connsiteX82" fmla="*/ 3671470 w 4138458"/>
                <a:gd name="connsiteY82" fmla="*/ 1412149 h 1412149"/>
                <a:gd name="connsiteX83" fmla="*/ 3163470 w 4138458"/>
                <a:gd name="connsiteY83" fmla="*/ 1412149 h 1412149"/>
                <a:gd name="connsiteX84" fmla="*/ 3022552 w 4138458"/>
                <a:gd name="connsiteY84" fmla="*/ 1412149 h 1412149"/>
                <a:gd name="connsiteX85" fmla="*/ 2554799 w 4138458"/>
                <a:gd name="connsiteY85" fmla="*/ 1412149 h 1412149"/>
                <a:gd name="connsiteX86" fmla="*/ 2514552 w 4138458"/>
                <a:gd name="connsiteY86" fmla="*/ 1412149 h 1412149"/>
                <a:gd name="connsiteX87" fmla="*/ 2266137 w 4138458"/>
                <a:gd name="connsiteY87" fmla="*/ 1412149 h 1412149"/>
                <a:gd name="connsiteX88" fmla="*/ 1905881 w 4138458"/>
                <a:gd name="connsiteY88" fmla="*/ 1412149 h 1412149"/>
                <a:gd name="connsiteX89" fmla="*/ 1809866 w 4138458"/>
                <a:gd name="connsiteY89" fmla="*/ 1412149 h 1412149"/>
                <a:gd name="connsiteX90" fmla="*/ 1617219 w 4138458"/>
                <a:gd name="connsiteY90" fmla="*/ 1412149 h 1412149"/>
                <a:gd name="connsiteX91" fmla="*/ 1489857 w 4138458"/>
                <a:gd name="connsiteY91" fmla="*/ 1412149 h 1412149"/>
                <a:gd name="connsiteX92" fmla="*/ 1301866 w 4138458"/>
                <a:gd name="connsiteY92" fmla="*/ 1412149 h 1412149"/>
                <a:gd name="connsiteX93" fmla="*/ 1160948 w 4138458"/>
                <a:gd name="connsiteY93" fmla="*/ 1412149 h 1412149"/>
                <a:gd name="connsiteX94" fmla="*/ 1115038 w 4138458"/>
                <a:gd name="connsiteY94" fmla="*/ 1412149 h 1412149"/>
                <a:gd name="connsiteX95" fmla="*/ 840939 w 4138458"/>
                <a:gd name="connsiteY95" fmla="*/ 1412149 h 1412149"/>
                <a:gd name="connsiteX96" fmla="*/ 652948 w 4138458"/>
                <a:gd name="connsiteY96" fmla="*/ 1412149 h 1412149"/>
                <a:gd name="connsiteX97" fmla="*/ 466120 w 4138458"/>
                <a:gd name="connsiteY97" fmla="*/ 1412149 h 1412149"/>
                <a:gd name="connsiteX98" fmla="*/ 340972 w 4138458"/>
                <a:gd name="connsiteY98" fmla="*/ 1340266 h 1412149"/>
                <a:gd name="connsiteX99" fmla="*/ 16513 w 4138458"/>
                <a:gd name="connsiteY99" fmla="*/ 777957 h 1412149"/>
                <a:gd name="connsiteX100" fmla="*/ 16513 w 4138458"/>
                <a:gd name="connsiteY100" fmla="*/ 634192 h 1412149"/>
                <a:gd name="connsiteX101" fmla="*/ 340972 w 4138458"/>
                <a:gd name="connsiteY101" fmla="*/ 71883 h 1412149"/>
                <a:gd name="connsiteX102" fmla="*/ 466120 w 4138458"/>
                <a:gd name="connsiteY102" fmla="*/ 0 h 1412149"/>
                <a:gd name="connsiteX103" fmla="*/ 652948 w 4138458"/>
                <a:gd name="connsiteY103" fmla="*/ 0 h 1412149"/>
                <a:gd name="connsiteX104" fmla="*/ 680314 w 4138458"/>
                <a:gd name="connsiteY104" fmla="*/ 0 h 1412149"/>
                <a:gd name="connsiteX105" fmla="*/ 840939 w 4138458"/>
                <a:gd name="connsiteY105" fmla="*/ 0 h 1412149"/>
                <a:gd name="connsiteX106" fmla="*/ 841276 w 4138458"/>
                <a:gd name="connsiteY106" fmla="*/ 0 h 1412149"/>
                <a:gd name="connsiteX107" fmla="*/ 867142 w 4138458"/>
                <a:gd name="connsiteY107" fmla="*/ 0 h 1412149"/>
                <a:gd name="connsiteX108" fmla="*/ 956611 w 4138458"/>
                <a:gd name="connsiteY108" fmla="*/ 0 h 1412149"/>
                <a:gd name="connsiteX109" fmla="*/ 1028104 w 4138458"/>
                <a:gd name="connsiteY109" fmla="*/ 0 h 1412149"/>
                <a:gd name="connsiteX110" fmla="*/ 1033923 w 4138458"/>
                <a:gd name="connsiteY110" fmla="*/ 0 h 1412149"/>
                <a:gd name="connsiteX111" fmla="*/ 1055133 w 4138458"/>
                <a:gd name="connsiteY111" fmla="*/ 0 h 1412149"/>
                <a:gd name="connsiteX112" fmla="*/ 1080817 w 4138458"/>
                <a:gd name="connsiteY112" fmla="*/ 0 h 1412149"/>
                <a:gd name="connsiteX113" fmla="*/ 1115038 w 4138458"/>
                <a:gd name="connsiteY113" fmla="*/ 0 h 1412149"/>
                <a:gd name="connsiteX114" fmla="*/ 1143439 w 4138458"/>
                <a:gd name="connsiteY114" fmla="*/ 0 h 1412149"/>
                <a:gd name="connsiteX115" fmla="*/ 1160948 w 4138458"/>
                <a:gd name="connsiteY115" fmla="*/ 0 h 1412149"/>
                <a:gd name="connsiteX116" fmla="*/ 1216095 w 4138458"/>
                <a:gd name="connsiteY116" fmla="*/ 0 h 1412149"/>
                <a:gd name="connsiteX117" fmla="*/ 1220751 w 4138458"/>
                <a:gd name="connsiteY117" fmla="*/ 0 h 1412149"/>
                <a:gd name="connsiteX118" fmla="*/ 1267645 w 4138458"/>
                <a:gd name="connsiteY118" fmla="*/ 0 h 1412149"/>
                <a:gd name="connsiteX119" fmla="*/ 1291726 w 4138458"/>
                <a:gd name="connsiteY119" fmla="*/ 0 h 1412149"/>
                <a:gd name="connsiteX120" fmla="*/ 1301866 w 4138458"/>
                <a:gd name="connsiteY120" fmla="*/ 0 h 1412149"/>
                <a:gd name="connsiteX121" fmla="*/ 1331430 w 4138458"/>
                <a:gd name="connsiteY121" fmla="*/ 0 h 1412149"/>
                <a:gd name="connsiteX122" fmla="*/ 1375142 w 4138458"/>
                <a:gd name="connsiteY122" fmla="*/ 0 h 1412149"/>
                <a:gd name="connsiteX123" fmla="*/ 1408742 w 4138458"/>
                <a:gd name="connsiteY123" fmla="*/ 0 h 1412149"/>
                <a:gd name="connsiteX124" fmla="*/ 1455636 w 4138458"/>
                <a:gd name="connsiteY124" fmla="*/ 0 h 1412149"/>
                <a:gd name="connsiteX125" fmla="*/ 1479717 w 4138458"/>
                <a:gd name="connsiteY125" fmla="*/ 0 h 1412149"/>
                <a:gd name="connsiteX126" fmla="*/ 1489857 w 4138458"/>
                <a:gd name="connsiteY126" fmla="*/ 0 h 1412149"/>
                <a:gd name="connsiteX127" fmla="*/ 1536104 w 4138458"/>
                <a:gd name="connsiteY127" fmla="*/ 0 h 1412149"/>
                <a:gd name="connsiteX128" fmla="*/ 1617219 w 4138458"/>
                <a:gd name="connsiteY128" fmla="*/ 0 h 1412149"/>
                <a:gd name="connsiteX129" fmla="*/ 1651439 w 4138458"/>
                <a:gd name="connsiteY129" fmla="*/ 0 h 1412149"/>
                <a:gd name="connsiteX130" fmla="*/ 1728751 w 4138458"/>
                <a:gd name="connsiteY130" fmla="*/ 0 h 1412149"/>
                <a:gd name="connsiteX131" fmla="*/ 1775645 w 4138458"/>
                <a:gd name="connsiteY131" fmla="*/ 0 h 1412149"/>
                <a:gd name="connsiteX132" fmla="*/ 1799726 w 4138458"/>
                <a:gd name="connsiteY132" fmla="*/ 0 h 1412149"/>
                <a:gd name="connsiteX133" fmla="*/ 1809866 w 4138458"/>
                <a:gd name="connsiteY133" fmla="*/ 0 h 1412149"/>
                <a:gd name="connsiteX134" fmla="*/ 1831413 w 4138458"/>
                <a:gd name="connsiteY134" fmla="*/ 0 h 1412149"/>
                <a:gd name="connsiteX135" fmla="*/ 1905881 w 4138458"/>
                <a:gd name="connsiteY135" fmla="*/ 0 h 1412149"/>
                <a:gd name="connsiteX136" fmla="*/ 1992375 w 4138458"/>
                <a:gd name="connsiteY136" fmla="*/ 0 h 1412149"/>
                <a:gd name="connsiteX137" fmla="*/ 2107709 w 4138458"/>
                <a:gd name="connsiteY137" fmla="*/ 0 h 1412149"/>
                <a:gd name="connsiteX138" fmla="*/ 2120075 w 4138458"/>
                <a:gd name="connsiteY138" fmla="*/ 0 h 1412149"/>
                <a:gd name="connsiteX139" fmla="*/ 2185022 w 4138458"/>
                <a:gd name="connsiteY139" fmla="*/ 0 h 1412149"/>
                <a:gd name="connsiteX140" fmla="*/ 2231916 w 4138458"/>
                <a:gd name="connsiteY140" fmla="*/ 0 h 1412149"/>
                <a:gd name="connsiteX141" fmla="*/ 2255997 w 4138458"/>
                <a:gd name="connsiteY141" fmla="*/ 0 h 1412149"/>
                <a:gd name="connsiteX142" fmla="*/ 2266137 w 4138458"/>
                <a:gd name="connsiteY142" fmla="*/ 0 h 1412149"/>
                <a:gd name="connsiteX143" fmla="*/ 2281036 w 4138458"/>
                <a:gd name="connsiteY143" fmla="*/ 0 h 1412149"/>
                <a:gd name="connsiteX144" fmla="*/ 2473684 w 4138458"/>
                <a:gd name="connsiteY144" fmla="*/ 0 h 1412149"/>
                <a:gd name="connsiteX145" fmla="*/ 2514552 w 4138458"/>
                <a:gd name="connsiteY145" fmla="*/ 0 h 1412149"/>
                <a:gd name="connsiteX146" fmla="*/ 2520578 w 4138458"/>
                <a:gd name="connsiteY146" fmla="*/ 0 h 1412149"/>
                <a:gd name="connsiteX147" fmla="*/ 2544659 w 4138458"/>
                <a:gd name="connsiteY147" fmla="*/ 0 h 1412149"/>
                <a:gd name="connsiteX148" fmla="*/ 2554799 w 4138458"/>
                <a:gd name="connsiteY148" fmla="*/ 0 h 1412149"/>
                <a:gd name="connsiteX149" fmla="*/ 2680485 w 4138458"/>
                <a:gd name="connsiteY149" fmla="*/ 0 h 1412149"/>
                <a:gd name="connsiteX150" fmla="*/ 3005042 w 4138458"/>
                <a:gd name="connsiteY150" fmla="*/ 0 h 1412149"/>
                <a:gd name="connsiteX151" fmla="*/ 3022552 w 4138458"/>
                <a:gd name="connsiteY151" fmla="*/ 0 h 1412149"/>
                <a:gd name="connsiteX152" fmla="*/ 3082355 w 4138458"/>
                <a:gd name="connsiteY152" fmla="*/ 0 h 1412149"/>
                <a:gd name="connsiteX153" fmla="*/ 3129249 w 4138458"/>
                <a:gd name="connsiteY153" fmla="*/ 0 h 1412149"/>
                <a:gd name="connsiteX154" fmla="*/ 3153330 w 4138458"/>
                <a:gd name="connsiteY154" fmla="*/ 0 h 1412149"/>
                <a:gd name="connsiteX155" fmla="*/ 3163470 w 4138458"/>
                <a:gd name="connsiteY155" fmla="*/ 0 h 1412149"/>
                <a:gd name="connsiteX156" fmla="*/ 3236746 w 4138458"/>
                <a:gd name="connsiteY156" fmla="*/ 0 h 1412149"/>
                <a:gd name="connsiteX157" fmla="*/ 3671470 w 4138458"/>
                <a:gd name="connsiteY157" fmla="*/ 0 h 1412149"/>
                <a:gd name="connsiteX158" fmla="*/ 3796617 w 4138458"/>
                <a:gd name="connsiteY158" fmla="*/ 71883 h 1412149"/>
                <a:gd name="connsiteX159" fmla="*/ 4121076 w 4138458"/>
                <a:gd name="connsiteY159" fmla="*/ 634192 h 1412149"/>
                <a:gd name="connsiteX160" fmla="*/ 4121076 w 4138458"/>
                <a:gd name="connsiteY160" fmla="*/ 777957 h 1412149"/>
                <a:gd name="connsiteX161" fmla="*/ 3796617 w 4138458"/>
                <a:gd name="connsiteY161" fmla="*/ 1340266 h 1412149"/>
                <a:gd name="connsiteX162" fmla="*/ 3671470 w 4138458"/>
                <a:gd name="connsiteY162"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138458" h="1412149">
                  <a:moveTo>
                    <a:pt x="3494407" y="1121227"/>
                  </a:moveTo>
                  <a:cubicBezTo>
                    <a:pt x="3521660" y="1121227"/>
                    <a:pt x="3554364" y="1102140"/>
                    <a:pt x="3567991" y="1078962"/>
                  </a:cubicBezTo>
                  <a:cubicBezTo>
                    <a:pt x="3567991" y="1078962"/>
                    <a:pt x="3567991" y="1078962"/>
                    <a:pt x="3758764" y="748339"/>
                  </a:cubicBezTo>
                  <a:cubicBezTo>
                    <a:pt x="3772390" y="725162"/>
                    <a:pt x="3772390" y="686987"/>
                    <a:pt x="3758764" y="663809"/>
                  </a:cubicBezTo>
                  <a:cubicBezTo>
                    <a:pt x="3758764" y="663809"/>
                    <a:pt x="3758764" y="663809"/>
                    <a:pt x="3567991" y="333186"/>
                  </a:cubicBezTo>
                  <a:cubicBezTo>
                    <a:pt x="3554364" y="310009"/>
                    <a:pt x="3521660" y="290921"/>
                    <a:pt x="3494407" y="290921"/>
                  </a:cubicBezTo>
                  <a:cubicBezTo>
                    <a:pt x="3494407" y="290921"/>
                    <a:pt x="3494407" y="290921"/>
                    <a:pt x="3333442" y="290921"/>
                  </a:cubicBezTo>
                  <a:lnTo>
                    <a:pt x="3295129" y="290921"/>
                  </a:lnTo>
                  <a:lnTo>
                    <a:pt x="3289167" y="290921"/>
                  </a:lnTo>
                  <a:lnTo>
                    <a:pt x="3247435" y="290921"/>
                  </a:lnTo>
                  <a:lnTo>
                    <a:pt x="3238801" y="290921"/>
                  </a:lnTo>
                  <a:lnTo>
                    <a:pt x="3134164" y="290921"/>
                  </a:lnTo>
                  <a:lnTo>
                    <a:pt x="3112861" y="290921"/>
                  </a:lnTo>
                  <a:lnTo>
                    <a:pt x="3095851" y="290921"/>
                  </a:lnTo>
                  <a:lnTo>
                    <a:pt x="3089889" y="290921"/>
                  </a:lnTo>
                  <a:lnTo>
                    <a:pt x="3048157" y="290921"/>
                  </a:lnTo>
                  <a:lnTo>
                    <a:pt x="3039523" y="290921"/>
                  </a:lnTo>
                  <a:lnTo>
                    <a:pt x="2934886" y="290921"/>
                  </a:lnTo>
                  <a:lnTo>
                    <a:pt x="2913583" y="290921"/>
                  </a:lnTo>
                  <a:lnTo>
                    <a:pt x="2840245" y="290921"/>
                  </a:lnTo>
                  <a:cubicBezTo>
                    <a:pt x="2803730" y="290921"/>
                    <a:pt x="2761998" y="290921"/>
                    <a:pt x="2714305" y="290921"/>
                  </a:cubicBezTo>
                  <a:lnTo>
                    <a:pt x="2709913" y="292233"/>
                  </a:lnTo>
                  <a:lnTo>
                    <a:pt x="2705494" y="290921"/>
                  </a:lnTo>
                  <a:cubicBezTo>
                    <a:pt x="2705494" y="290921"/>
                    <a:pt x="2705494" y="290921"/>
                    <a:pt x="2323948" y="290921"/>
                  </a:cubicBezTo>
                  <a:lnTo>
                    <a:pt x="2319556" y="292233"/>
                  </a:lnTo>
                  <a:lnTo>
                    <a:pt x="2315137" y="290921"/>
                  </a:lnTo>
                  <a:cubicBezTo>
                    <a:pt x="2315137" y="290921"/>
                    <a:pt x="2315137" y="290921"/>
                    <a:pt x="2059531" y="290921"/>
                  </a:cubicBezTo>
                  <a:lnTo>
                    <a:pt x="1955409" y="290921"/>
                  </a:lnTo>
                  <a:lnTo>
                    <a:pt x="1949447" y="290921"/>
                  </a:lnTo>
                  <a:lnTo>
                    <a:pt x="1933591" y="290921"/>
                  </a:lnTo>
                  <a:lnTo>
                    <a:pt x="1907716" y="290921"/>
                  </a:lnTo>
                  <a:cubicBezTo>
                    <a:pt x="1871946" y="290921"/>
                    <a:pt x="1809348" y="290921"/>
                    <a:pt x="1699803" y="290921"/>
                  </a:cubicBezTo>
                  <a:lnTo>
                    <a:pt x="1666857" y="290921"/>
                  </a:lnTo>
                  <a:lnTo>
                    <a:pt x="1660895" y="290921"/>
                  </a:lnTo>
                  <a:lnTo>
                    <a:pt x="1619163" y="290921"/>
                  </a:lnTo>
                  <a:lnTo>
                    <a:pt x="1573863" y="290921"/>
                  </a:lnTo>
                  <a:lnTo>
                    <a:pt x="1508939" y="290921"/>
                  </a:lnTo>
                  <a:lnTo>
                    <a:pt x="1505892" y="290921"/>
                  </a:lnTo>
                  <a:lnTo>
                    <a:pt x="1502977" y="290921"/>
                  </a:lnTo>
                  <a:lnTo>
                    <a:pt x="1461246" y="290921"/>
                  </a:lnTo>
                  <a:lnTo>
                    <a:pt x="1411251" y="290921"/>
                  </a:lnTo>
                  <a:lnTo>
                    <a:pt x="1347974" y="290921"/>
                  </a:lnTo>
                  <a:lnTo>
                    <a:pt x="1285311" y="290921"/>
                  </a:lnTo>
                  <a:lnTo>
                    <a:pt x="1253333" y="290921"/>
                  </a:lnTo>
                  <a:lnTo>
                    <a:pt x="1173474" y="290921"/>
                  </a:lnTo>
                  <a:lnTo>
                    <a:pt x="1167512" y="290921"/>
                  </a:lnTo>
                  <a:lnTo>
                    <a:pt x="1127393" y="290921"/>
                  </a:lnTo>
                  <a:lnTo>
                    <a:pt x="1125780" y="290921"/>
                  </a:lnTo>
                  <a:lnTo>
                    <a:pt x="1030708" y="290921"/>
                  </a:lnTo>
                  <a:cubicBezTo>
                    <a:pt x="1030708" y="290921"/>
                    <a:pt x="1030708" y="290921"/>
                    <a:pt x="1024746" y="290921"/>
                  </a:cubicBezTo>
                  <a:lnTo>
                    <a:pt x="1012509" y="290921"/>
                  </a:lnTo>
                  <a:lnTo>
                    <a:pt x="983015" y="290921"/>
                  </a:lnTo>
                  <a:lnTo>
                    <a:pt x="917868" y="290921"/>
                  </a:lnTo>
                  <a:lnTo>
                    <a:pt x="869743" y="290921"/>
                  </a:lnTo>
                  <a:lnTo>
                    <a:pt x="791928" y="290921"/>
                  </a:lnTo>
                  <a:lnTo>
                    <a:pt x="775102" y="290921"/>
                  </a:lnTo>
                  <a:cubicBezTo>
                    <a:pt x="738587" y="290921"/>
                    <a:pt x="696855" y="290921"/>
                    <a:pt x="649162" y="290921"/>
                  </a:cubicBezTo>
                  <a:cubicBezTo>
                    <a:pt x="622590" y="290921"/>
                    <a:pt x="589204" y="310009"/>
                    <a:pt x="575578" y="333186"/>
                  </a:cubicBezTo>
                  <a:cubicBezTo>
                    <a:pt x="575578" y="333186"/>
                    <a:pt x="575578" y="333186"/>
                    <a:pt x="384805" y="663809"/>
                  </a:cubicBezTo>
                  <a:cubicBezTo>
                    <a:pt x="371859" y="686987"/>
                    <a:pt x="371859" y="725162"/>
                    <a:pt x="384805" y="748339"/>
                  </a:cubicBezTo>
                  <a:cubicBezTo>
                    <a:pt x="384805" y="748339"/>
                    <a:pt x="384805" y="748339"/>
                    <a:pt x="575578" y="1078962"/>
                  </a:cubicBezTo>
                  <a:cubicBezTo>
                    <a:pt x="589204" y="1102140"/>
                    <a:pt x="622590" y="1121227"/>
                    <a:pt x="649162" y="1121227"/>
                  </a:cubicBezTo>
                  <a:lnTo>
                    <a:pt x="791928" y="1121227"/>
                  </a:lnTo>
                  <a:lnTo>
                    <a:pt x="1030708" y="1121227"/>
                  </a:lnTo>
                  <a:lnTo>
                    <a:pt x="1127393" y="1121227"/>
                  </a:lnTo>
                  <a:lnTo>
                    <a:pt x="1173474" y="1121227"/>
                  </a:lnTo>
                  <a:lnTo>
                    <a:pt x="1285311" y="1121227"/>
                  </a:lnTo>
                  <a:lnTo>
                    <a:pt x="1508939" y="1121227"/>
                  </a:lnTo>
                  <a:lnTo>
                    <a:pt x="1573863" y="1121227"/>
                  </a:lnTo>
                  <a:lnTo>
                    <a:pt x="1666857" y="1121227"/>
                  </a:lnTo>
                  <a:lnTo>
                    <a:pt x="1933591" y="1121227"/>
                  </a:lnTo>
                  <a:lnTo>
                    <a:pt x="1955409" y="1121227"/>
                  </a:lnTo>
                  <a:lnTo>
                    <a:pt x="2315137" y="1121227"/>
                  </a:lnTo>
                  <a:lnTo>
                    <a:pt x="2319556" y="1119915"/>
                  </a:lnTo>
                  <a:lnTo>
                    <a:pt x="2323948" y="1121227"/>
                  </a:lnTo>
                  <a:lnTo>
                    <a:pt x="2705494" y="1121227"/>
                  </a:lnTo>
                  <a:lnTo>
                    <a:pt x="2709913" y="1119915"/>
                  </a:lnTo>
                  <a:lnTo>
                    <a:pt x="2714305" y="1121227"/>
                  </a:lnTo>
                  <a:lnTo>
                    <a:pt x="2913583" y="1121227"/>
                  </a:lnTo>
                  <a:lnTo>
                    <a:pt x="3095851" y="1121227"/>
                  </a:lnTo>
                  <a:lnTo>
                    <a:pt x="3112861" y="1121227"/>
                  </a:lnTo>
                  <a:lnTo>
                    <a:pt x="3295129" y="1121227"/>
                  </a:lnTo>
                  <a:close/>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FFB850"/>
            </a:solidFill>
            <a:ln w="19050">
              <a:noFill/>
            </a:ln>
            <a:effectLst>
              <a:innerShdw blurRad="101600" dist="63500" dir="2700000">
                <a:prstClr val="black">
                  <a:alpha val="50000"/>
                </a:prstClr>
              </a:innerShdw>
            </a:effectLst>
          </p:spPr>
          <p:txBody>
            <a:bodyPr vert="horz" wrap="square" lIns="121920" tIns="60960" rIns="121920" bIns="60960" numCol="1" anchor="t" anchorCtr="0" compatLnSpc="1">
              <a:noAutofit/>
            </a:bodyPr>
            <a:lstStyle/>
            <a:p>
              <a:endParaRPr lang="zh-CN" altLang="en-US" sz="2400">
                <a:latin typeface="微软雅黑" panose="020B0503020204020204" pitchFamily="34" charset="-122"/>
                <a:ea typeface="微软雅黑" panose="020B0503020204020204" pitchFamily="34" charset="-122"/>
              </a:endParaRPr>
            </a:p>
          </p:txBody>
        </p:sp>
        <p:sp>
          <p:nvSpPr>
            <p:cNvPr id="31" name="任意多边形 30"/>
            <p:cNvSpPr/>
            <p:nvPr/>
          </p:nvSpPr>
          <p:spPr bwMode="auto">
            <a:xfrm rot="10800000">
              <a:off x="2339422" y="1020470"/>
              <a:ext cx="3147691" cy="1074074"/>
            </a:xfrm>
            <a:custGeom>
              <a:avLst/>
              <a:gdLst>
                <a:gd name="connsiteX0" fmla="*/ 3671470 w 4138458"/>
                <a:gd name="connsiteY0" fmla="*/ 1412149 h 1412149"/>
                <a:gd name="connsiteX1" fmla="*/ 3163470 w 4138458"/>
                <a:gd name="connsiteY1" fmla="*/ 1412149 h 1412149"/>
                <a:gd name="connsiteX2" fmla="*/ 3022552 w 4138458"/>
                <a:gd name="connsiteY2" fmla="*/ 1412149 h 1412149"/>
                <a:gd name="connsiteX3" fmla="*/ 2554799 w 4138458"/>
                <a:gd name="connsiteY3" fmla="*/ 1412149 h 1412149"/>
                <a:gd name="connsiteX4" fmla="*/ 2514552 w 4138458"/>
                <a:gd name="connsiteY4" fmla="*/ 1412149 h 1412149"/>
                <a:gd name="connsiteX5" fmla="*/ 2266137 w 4138458"/>
                <a:gd name="connsiteY5" fmla="*/ 1412149 h 1412149"/>
                <a:gd name="connsiteX6" fmla="*/ 1905881 w 4138458"/>
                <a:gd name="connsiteY6" fmla="*/ 1412149 h 1412149"/>
                <a:gd name="connsiteX7" fmla="*/ 1809866 w 4138458"/>
                <a:gd name="connsiteY7" fmla="*/ 1412149 h 1412149"/>
                <a:gd name="connsiteX8" fmla="*/ 1617219 w 4138458"/>
                <a:gd name="connsiteY8" fmla="*/ 1412149 h 1412149"/>
                <a:gd name="connsiteX9" fmla="*/ 1489857 w 4138458"/>
                <a:gd name="connsiteY9" fmla="*/ 1412149 h 1412149"/>
                <a:gd name="connsiteX10" fmla="*/ 1301866 w 4138458"/>
                <a:gd name="connsiteY10" fmla="*/ 1412149 h 1412149"/>
                <a:gd name="connsiteX11" fmla="*/ 1160948 w 4138458"/>
                <a:gd name="connsiteY11" fmla="*/ 1412149 h 1412149"/>
                <a:gd name="connsiteX12" fmla="*/ 1115038 w 4138458"/>
                <a:gd name="connsiteY12" fmla="*/ 1412149 h 1412149"/>
                <a:gd name="connsiteX13" fmla="*/ 840939 w 4138458"/>
                <a:gd name="connsiteY13" fmla="*/ 1412149 h 1412149"/>
                <a:gd name="connsiteX14" fmla="*/ 652948 w 4138458"/>
                <a:gd name="connsiteY14" fmla="*/ 1412149 h 1412149"/>
                <a:gd name="connsiteX15" fmla="*/ 466120 w 4138458"/>
                <a:gd name="connsiteY15" fmla="*/ 1412149 h 1412149"/>
                <a:gd name="connsiteX16" fmla="*/ 340972 w 4138458"/>
                <a:gd name="connsiteY16" fmla="*/ 1340266 h 1412149"/>
                <a:gd name="connsiteX17" fmla="*/ 16513 w 4138458"/>
                <a:gd name="connsiteY17" fmla="*/ 777957 h 1412149"/>
                <a:gd name="connsiteX18" fmla="*/ 16513 w 4138458"/>
                <a:gd name="connsiteY18" fmla="*/ 634192 h 1412149"/>
                <a:gd name="connsiteX19" fmla="*/ 340972 w 4138458"/>
                <a:gd name="connsiteY19" fmla="*/ 71883 h 1412149"/>
                <a:gd name="connsiteX20" fmla="*/ 466120 w 4138458"/>
                <a:gd name="connsiteY20" fmla="*/ 0 h 1412149"/>
                <a:gd name="connsiteX21" fmla="*/ 652948 w 4138458"/>
                <a:gd name="connsiteY21" fmla="*/ 0 h 1412149"/>
                <a:gd name="connsiteX22" fmla="*/ 680314 w 4138458"/>
                <a:gd name="connsiteY22" fmla="*/ 0 h 1412149"/>
                <a:gd name="connsiteX23" fmla="*/ 840939 w 4138458"/>
                <a:gd name="connsiteY23" fmla="*/ 0 h 1412149"/>
                <a:gd name="connsiteX24" fmla="*/ 841276 w 4138458"/>
                <a:gd name="connsiteY24" fmla="*/ 0 h 1412149"/>
                <a:gd name="connsiteX25" fmla="*/ 867142 w 4138458"/>
                <a:gd name="connsiteY25" fmla="*/ 0 h 1412149"/>
                <a:gd name="connsiteX26" fmla="*/ 956611 w 4138458"/>
                <a:gd name="connsiteY26" fmla="*/ 0 h 1412149"/>
                <a:gd name="connsiteX27" fmla="*/ 1028104 w 4138458"/>
                <a:gd name="connsiteY27" fmla="*/ 0 h 1412149"/>
                <a:gd name="connsiteX28" fmla="*/ 1033923 w 4138458"/>
                <a:gd name="connsiteY28" fmla="*/ 0 h 1412149"/>
                <a:gd name="connsiteX29" fmla="*/ 1055133 w 4138458"/>
                <a:gd name="connsiteY29" fmla="*/ 0 h 1412149"/>
                <a:gd name="connsiteX30" fmla="*/ 1080817 w 4138458"/>
                <a:gd name="connsiteY30" fmla="*/ 0 h 1412149"/>
                <a:gd name="connsiteX31" fmla="*/ 1115038 w 4138458"/>
                <a:gd name="connsiteY31" fmla="*/ 0 h 1412149"/>
                <a:gd name="connsiteX32" fmla="*/ 1143439 w 4138458"/>
                <a:gd name="connsiteY32" fmla="*/ 0 h 1412149"/>
                <a:gd name="connsiteX33" fmla="*/ 1160948 w 4138458"/>
                <a:gd name="connsiteY33" fmla="*/ 0 h 1412149"/>
                <a:gd name="connsiteX34" fmla="*/ 1216095 w 4138458"/>
                <a:gd name="connsiteY34" fmla="*/ 0 h 1412149"/>
                <a:gd name="connsiteX35" fmla="*/ 1220751 w 4138458"/>
                <a:gd name="connsiteY35" fmla="*/ 0 h 1412149"/>
                <a:gd name="connsiteX36" fmla="*/ 1267645 w 4138458"/>
                <a:gd name="connsiteY36" fmla="*/ 0 h 1412149"/>
                <a:gd name="connsiteX37" fmla="*/ 1291726 w 4138458"/>
                <a:gd name="connsiteY37" fmla="*/ 0 h 1412149"/>
                <a:gd name="connsiteX38" fmla="*/ 1301866 w 4138458"/>
                <a:gd name="connsiteY38" fmla="*/ 0 h 1412149"/>
                <a:gd name="connsiteX39" fmla="*/ 1331430 w 4138458"/>
                <a:gd name="connsiteY39" fmla="*/ 0 h 1412149"/>
                <a:gd name="connsiteX40" fmla="*/ 1375142 w 4138458"/>
                <a:gd name="connsiteY40" fmla="*/ 0 h 1412149"/>
                <a:gd name="connsiteX41" fmla="*/ 1408742 w 4138458"/>
                <a:gd name="connsiteY41" fmla="*/ 0 h 1412149"/>
                <a:gd name="connsiteX42" fmla="*/ 1455636 w 4138458"/>
                <a:gd name="connsiteY42" fmla="*/ 0 h 1412149"/>
                <a:gd name="connsiteX43" fmla="*/ 1479717 w 4138458"/>
                <a:gd name="connsiteY43" fmla="*/ 0 h 1412149"/>
                <a:gd name="connsiteX44" fmla="*/ 1489857 w 4138458"/>
                <a:gd name="connsiteY44" fmla="*/ 0 h 1412149"/>
                <a:gd name="connsiteX45" fmla="*/ 1536104 w 4138458"/>
                <a:gd name="connsiteY45" fmla="*/ 0 h 1412149"/>
                <a:gd name="connsiteX46" fmla="*/ 1617219 w 4138458"/>
                <a:gd name="connsiteY46" fmla="*/ 0 h 1412149"/>
                <a:gd name="connsiteX47" fmla="*/ 1651439 w 4138458"/>
                <a:gd name="connsiteY47" fmla="*/ 0 h 1412149"/>
                <a:gd name="connsiteX48" fmla="*/ 1728751 w 4138458"/>
                <a:gd name="connsiteY48" fmla="*/ 0 h 1412149"/>
                <a:gd name="connsiteX49" fmla="*/ 1775645 w 4138458"/>
                <a:gd name="connsiteY49" fmla="*/ 0 h 1412149"/>
                <a:gd name="connsiteX50" fmla="*/ 1799726 w 4138458"/>
                <a:gd name="connsiteY50" fmla="*/ 0 h 1412149"/>
                <a:gd name="connsiteX51" fmla="*/ 1809866 w 4138458"/>
                <a:gd name="connsiteY51" fmla="*/ 0 h 1412149"/>
                <a:gd name="connsiteX52" fmla="*/ 1831413 w 4138458"/>
                <a:gd name="connsiteY52" fmla="*/ 0 h 1412149"/>
                <a:gd name="connsiteX53" fmla="*/ 1905881 w 4138458"/>
                <a:gd name="connsiteY53" fmla="*/ 0 h 1412149"/>
                <a:gd name="connsiteX54" fmla="*/ 1992375 w 4138458"/>
                <a:gd name="connsiteY54" fmla="*/ 0 h 1412149"/>
                <a:gd name="connsiteX55" fmla="*/ 2107709 w 4138458"/>
                <a:gd name="connsiteY55" fmla="*/ 0 h 1412149"/>
                <a:gd name="connsiteX56" fmla="*/ 2120075 w 4138458"/>
                <a:gd name="connsiteY56" fmla="*/ 0 h 1412149"/>
                <a:gd name="connsiteX57" fmla="*/ 2185022 w 4138458"/>
                <a:gd name="connsiteY57" fmla="*/ 0 h 1412149"/>
                <a:gd name="connsiteX58" fmla="*/ 2231916 w 4138458"/>
                <a:gd name="connsiteY58" fmla="*/ 0 h 1412149"/>
                <a:gd name="connsiteX59" fmla="*/ 2255997 w 4138458"/>
                <a:gd name="connsiteY59" fmla="*/ 0 h 1412149"/>
                <a:gd name="connsiteX60" fmla="*/ 2266137 w 4138458"/>
                <a:gd name="connsiteY60" fmla="*/ 0 h 1412149"/>
                <a:gd name="connsiteX61" fmla="*/ 2281036 w 4138458"/>
                <a:gd name="connsiteY61" fmla="*/ 0 h 1412149"/>
                <a:gd name="connsiteX62" fmla="*/ 2473684 w 4138458"/>
                <a:gd name="connsiteY62" fmla="*/ 0 h 1412149"/>
                <a:gd name="connsiteX63" fmla="*/ 2514552 w 4138458"/>
                <a:gd name="connsiteY63" fmla="*/ 0 h 1412149"/>
                <a:gd name="connsiteX64" fmla="*/ 2520578 w 4138458"/>
                <a:gd name="connsiteY64" fmla="*/ 0 h 1412149"/>
                <a:gd name="connsiteX65" fmla="*/ 2544659 w 4138458"/>
                <a:gd name="connsiteY65" fmla="*/ 0 h 1412149"/>
                <a:gd name="connsiteX66" fmla="*/ 2554799 w 4138458"/>
                <a:gd name="connsiteY66" fmla="*/ 0 h 1412149"/>
                <a:gd name="connsiteX67" fmla="*/ 2680485 w 4138458"/>
                <a:gd name="connsiteY67" fmla="*/ 0 h 1412149"/>
                <a:gd name="connsiteX68" fmla="*/ 3005042 w 4138458"/>
                <a:gd name="connsiteY68" fmla="*/ 0 h 1412149"/>
                <a:gd name="connsiteX69" fmla="*/ 3022552 w 4138458"/>
                <a:gd name="connsiteY69" fmla="*/ 0 h 1412149"/>
                <a:gd name="connsiteX70" fmla="*/ 3082355 w 4138458"/>
                <a:gd name="connsiteY70" fmla="*/ 0 h 1412149"/>
                <a:gd name="connsiteX71" fmla="*/ 3129249 w 4138458"/>
                <a:gd name="connsiteY71" fmla="*/ 0 h 1412149"/>
                <a:gd name="connsiteX72" fmla="*/ 3153330 w 4138458"/>
                <a:gd name="connsiteY72" fmla="*/ 0 h 1412149"/>
                <a:gd name="connsiteX73" fmla="*/ 3163470 w 4138458"/>
                <a:gd name="connsiteY73" fmla="*/ 0 h 1412149"/>
                <a:gd name="connsiteX74" fmla="*/ 3236746 w 4138458"/>
                <a:gd name="connsiteY74" fmla="*/ 0 h 1412149"/>
                <a:gd name="connsiteX75" fmla="*/ 3671470 w 4138458"/>
                <a:gd name="connsiteY75" fmla="*/ 0 h 1412149"/>
                <a:gd name="connsiteX76" fmla="*/ 3796617 w 4138458"/>
                <a:gd name="connsiteY76" fmla="*/ 71883 h 1412149"/>
                <a:gd name="connsiteX77" fmla="*/ 4121076 w 4138458"/>
                <a:gd name="connsiteY77" fmla="*/ 634192 h 1412149"/>
                <a:gd name="connsiteX78" fmla="*/ 4121076 w 4138458"/>
                <a:gd name="connsiteY78" fmla="*/ 777957 h 1412149"/>
                <a:gd name="connsiteX79" fmla="*/ 3796617 w 4138458"/>
                <a:gd name="connsiteY79" fmla="*/ 1340266 h 1412149"/>
                <a:gd name="connsiteX80" fmla="*/ 3671470 w 4138458"/>
                <a:gd name="connsiteY80"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138458" h="1412149">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FFB850">
                <a:alpha val="0"/>
              </a:srgbClr>
            </a:solidFill>
            <a:ln w="38100">
              <a:gradFill flip="none" rotWithShape="1">
                <a:gsLst>
                  <a:gs pos="0">
                    <a:srgbClr val="F9F9F9"/>
                  </a:gs>
                  <a:gs pos="100000">
                    <a:schemeClr val="bg1">
                      <a:lumMod val="75000"/>
                    </a:schemeClr>
                  </a:gs>
                </a:gsLst>
                <a:lin ang="2700000" scaled="1"/>
                <a:tileRect/>
              </a:gradFill>
            </a:ln>
            <a:effectLst/>
          </p:spPr>
          <p:txBody>
            <a:bodyPr vert="horz" wrap="square" lIns="121920" tIns="60960" rIns="121920" bIns="60960" numCol="1" anchor="t" anchorCtr="0" compatLnSpc="1">
              <a:noAutofit/>
            </a:bodyPr>
            <a:lstStyle/>
            <a:p>
              <a:endParaRPr lang="zh-CN" altLang="en-US" sz="2400">
                <a:latin typeface="微软雅黑" panose="020B0503020204020204" pitchFamily="34" charset="-122"/>
                <a:ea typeface="微软雅黑" panose="020B0503020204020204" pitchFamily="34" charset="-122"/>
              </a:endParaRPr>
            </a:p>
          </p:txBody>
        </p:sp>
        <p:sp>
          <p:nvSpPr>
            <p:cNvPr id="32" name="任意多边形 31"/>
            <p:cNvSpPr/>
            <p:nvPr/>
          </p:nvSpPr>
          <p:spPr bwMode="auto">
            <a:xfrm rot="10800000">
              <a:off x="2622579" y="1241744"/>
              <a:ext cx="2581375" cy="631527"/>
            </a:xfrm>
            <a:custGeom>
              <a:avLst/>
              <a:gdLst>
                <a:gd name="connsiteX0" fmla="*/ 3119312 w 3393888"/>
                <a:gd name="connsiteY0" fmla="*/ 830306 h 830306"/>
                <a:gd name="connsiteX1" fmla="*/ 2920034 w 3393888"/>
                <a:gd name="connsiteY1" fmla="*/ 830306 h 830306"/>
                <a:gd name="connsiteX2" fmla="*/ 2737766 w 3393888"/>
                <a:gd name="connsiteY2" fmla="*/ 830306 h 830306"/>
                <a:gd name="connsiteX3" fmla="*/ 2720756 w 3393888"/>
                <a:gd name="connsiteY3" fmla="*/ 830306 h 830306"/>
                <a:gd name="connsiteX4" fmla="*/ 2538488 w 3393888"/>
                <a:gd name="connsiteY4" fmla="*/ 830306 h 830306"/>
                <a:gd name="connsiteX5" fmla="*/ 2339210 w 3393888"/>
                <a:gd name="connsiteY5" fmla="*/ 830306 h 830306"/>
                <a:gd name="connsiteX6" fmla="*/ 2334818 w 3393888"/>
                <a:gd name="connsiteY6" fmla="*/ 828994 h 830306"/>
                <a:gd name="connsiteX7" fmla="*/ 2330399 w 3393888"/>
                <a:gd name="connsiteY7" fmla="*/ 830306 h 830306"/>
                <a:gd name="connsiteX8" fmla="*/ 1948853 w 3393888"/>
                <a:gd name="connsiteY8" fmla="*/ 830306 h 830306"/>
                <a:gd name="connsiteX9" fmla="*/ 1944461 w 3393888"/>
                <a:gd name="connsiteY9" fmla="*/ 828994 h 830306"/>
                <a:gd name="connsiteX10" fmla="*/ 1940042 w 3393888"/>
                <a:gd name="connsiteY10" fmla="*/ 830306 h 830306"/>
                <a:gd name="connsiteX11" fmla="*/ 1580314 w 3393888"/>
                <a:gd name="connsiteY11" fmla="*/ 830306 h 830306"/>
                <a:gd name="connsiteX12" fmla="*/ 1558496 w 3393888"/>
                <a:gd name="connsiteY12" fmla="*/ 830306 h 830306"/>
                <a:gd name="connsiteX13" fmla="*/ 1291762 w 3393888"/>
                <a:gd name="connsiteY13" fmla="*/ 830306 h 830306"/>
                <a:gd name="connsiteX14" fmla="*/ 1198768 w 3393888"/>
                <a:gd name="connsiteY14" fmla="*/ 830306 h 830306"/>
                <a:gd name="connsiteX15" fmla="*/ 1133844 w 3393888"/>
                <a:gd name="connsiteY15" fmla="*/ 830306 h 830306"/>
                <a:gd name="connsiteX16" fmla="*/ 910216 w 3393888"/>
                <a:gd name="connsiteY16" fmla="*/ 830306 h 830306"/>
                <a:gd name="connsiteX17" fmla="*/ 798379 w 3393888"/>
                <a:gd name="connsiteY17" fmla="*/ 830306 h 830306"/>
                <a:gd name="connsiteX18" fmla="*/ 752298 w 3393888"/>
                <a:gd name="connsiteY18" fmla="*/ 830306 h 830306"/>
                <a:gd name="connsiteX19" fmla="*/ 655613 w 3393888"/>
                <a:gd name="connsiteY19" fmla="*/ 830306 h 830306"/>
                <a:gd name="connsiteX20" fmla="*/ 416833 w 3393888"/>
                <a:gd name="connsiteY20" fmla="*/ 830306 h 830306"/>
                <a:gd name="connsiteX21" fmla="*/ 274067 w 3393888"/>
                <a:gd name="connsiteY21" fmla="*/ 830306 h 830306"/>
                <a:gd name="connsiteX22" fmla="*/ 200483 w 3393888"/>
                <a:gd name="connsiteY22" fmla="*/ 788041 h 830306"/>
                <a:gd name="connsiteX23" fmla="*/ 9710 w 3393888"/>
                <a:gd name="connsiteY23" fmla="*/ 457418 h 830306"/>
                <a:gd name="connsiteX24" fmla="*/ 9710 w 3393888"/>
                <a:gd name="connsiteY24" fmla="*/ 372888 h 830306"/>
                <a:gd name="connsiteX25" fmla="*/ 200483 w 3393888"/>
                <a:gd name="connsiteY25" fmla="*/ 42265 h 830306"/>
                <a:gd name="connsiteX26" fmla="*/ 274067 w 3393888"/>
                <a:gd name="connsiteY26" fmla="*/ 0 h 830306"/>
                <a:gd name="connsiteX27" fmla="*/ 400007 w 3393888"/>
                <a:gd name="connsiteY27" fmla="*/ 0 h 830306"/>
                <a:gd name="connsiteX28" fmla="*/ 416833 w 3393888"/>
                <a:gd name="connsiteY28" fmla="*/ 0 h 830306"/>
                <a:gd name="connsiteX29" fmla="*/ 494648 w 3393888"/>
                <a:gd name="connsiteY29" fmla="*/ 0 h 830306"/>
                <a:gd name="connsiteX30" fmla="*/ 542773 w 3393888"/>
                <a:gd name="connsiteY30" fmla="*/ 0 h 830306"/>
                <a:gd name="connsiteX31" fmla="*/ 607920 w 3393888"/>
                <a:gd name="connsiteY31" fmla="*/ 0 h 830306"/>
                <a:gd name="connsiteX32" fmla="*/ 637414 w 3393888"/>
                <a:gd name="connsiteY32" fmla="*/ 0 h 830306"/>
                <a:gd name="connsiteX33" fmla="*/ 649651 w 3393888"/>
                <a:gd name="connsiteY33" fmla="*/ 0 h 830306"/>
                <a:gd name="connsiteX34" fmla="*/ 655613 w 3393888"/>
                <a:gd name="connsiteY34" fmla="*/ 0 h 830306"/>
                <a:gd name="connsiteX35" fmla="*/ 750685 w 3393888"/>
                <a:gd name="connsiteY35" fmla="*/ 0 h 830306"/>
                <a:gd name="connsiteX36" fmla="*/ 752298 w 3393888"/>
                <a:gd name="connsiteY36" fmla="*/ 0 h 830306"/>
                <a:gd name="connsiteX37" fmla="*/ 792417 w 3393888"/>
                <a:gd name="connsiteY37" fmla="*/ 0 h 830306"/>
                <a:gd name="connsiteX38" fmla="*/ 798379 w 3393888"/>
                <a:gd name="connsiteY38" fmla="*/ 0 h 830306"/>
                <a:gd name="connsiteX39" fmla="*/ 878238 w 3393888"/>
                <a:gd name="connsiteY39" fmla="*/ 0 h 830306"/>
                <a:gd name="connsiteX40" fmla="*/ 910216 w 3393888"/>
                <a:gd name="connsiteY40" fmla="*/ 0 h 830306"/>
                <a:gd name="connsiteX41" fmla="*/ 972879 w 3393888"/>
                <a:gd name="connsiteY41" fmla="*/ 0 h 830306"/>
                <a:gd name="connsiteX42" fmla="*/ 1036156 w 3393888"/>
                <a:gd name="connsiteY42" fmla="*/ 0 h 830306"/>
                <a:gd name="connsiteX43" fmla="*/ 1086151 w 3393888"/>
                <a:gd name="connsiteY43" fmla="*/ 0 h 830306"/>
                <a:gd name="connsiteX44" fmla="*/ 1127882 w 3393888"/>
                <a:gd name="connsiteY44" fmla="*/ 0 h 830306"/>
                <a:gd name="connsiteX45" fmla="*/ 1130797 w 3393888"/>
                <a:gd name="connsiteY45" fmla="*/ 0 h 830306"/>
                <a:gd name="connsiteX46" fmla="*/ 1133844 w 3393888"/>
                <a:gd name="connsiteY46" fmla="*/ 0 h 830306"/>
                <a:gd name="connsiteX47" fmla="*/ 1198768 w 3393888"/>
                <a:gd name="connsiteY47" fmla="*/ 0 h 830306"/>
                <a:gd name="connsiteX48" fmla="*/ 1244068 w 3393888"/>
                <a:gd name="connsiteY48" fmla="*/ 0 h 830306"/>
                <a:gd name="connsiteX49" fmla="*/ 1285800 w 3393888"/>
                <a:gd name="connsiteY49" fmla="*/ 0 h 830306"/>
                <a:gd name="connsiteX50" fmla="*/ 1291762 w 3393888"/>
                <a:gd name="connsiteY50" fmla="*/ 0 h 830306"/>
                <a:gd name="connsiteX51" fmla="*/ 1324708 w 3393888"/>
                <a:gd name="connsiteY51" fmla="*/ 0 h 830306"/>
                <a:gd name="connsiteX52" fmla="*/ 1532621 w 3393888"/>
                <a:gd name="connsiteY52" fmla="*/ 0 h 830306"/>
                <a:gd name="connsiteX53" fmla="*/ 1558496 w 3393888"/>
                <a:gd name="connsiteY53" fmla="*/ 0 h 830306"/>
                <a:gd name="connsiteX54" fmla="*/ 1574352 w 3393888"/>
                <a:gd name="connsiteY54" fmla="*/ 0 h 830306"/>
                <a:gd name="connsiteX55" fmla="*/ 1580314 w 3393888"/>
                <a:gd name="connsiteY55" fmla="*/ 0 h 830306"/>
                <a:gd name="connsiteX56" fmla="*/ 1684436 w 3393888"/>
                <a:gd name="connsiteY56" fmla="*/ 0 h 830306"/>
                <a:gd name="connsiteX57" fmla="*/ 1940042 w 3393888"/>
                <a:gd name="connsiteY57" fmla="*/ 0 h 830306"/>
                <a:gd name="connsiteX58" fmla="*/ 1944461 w 3393888"/>
                <a:gd name="connsiteY58" fmla="*/ 1312 h 830306"/>
                <a:gd name="connsiteX59" fmla="*/ 1948853 w 3393888"/>
                <a:gd name="connsiteY59" fmla="*/ 0 h 830306"/>
                <a:gd name="connsiteX60" fmla="*/ 2330399 w 3393888"/>
                <a:gd name="connsiteY60" fmla="*/ 0 h 830306"/>
                <a:gd name="connsiteX61" fmla="*/ 2334818 w 3393888"/>
                <a:gd name="connsiteY61" fmla="*/ 1312 h 830306"/>
                <a:gd name="connsiteX62" fmla="*/ 2339210 w 3393888"/>
                <a:gd name="connsiteY62" fmla="*/ 0 h 830306"/>
                <a:gd name="connsiteX63" fmla="*/ 2465150 w 3393888"/>
                <a:gd name="connsiteY63" fmla="*/ 0 h 830306"/>
                <a:gd name="connsiteX64" fmla="*/ 2538488 w 3393888"/>
                <a:gd name="connsiteY64" fmla="*/ 0 h 830306"/>
                <a:gd name="connsiteX65" fmla="*/ 2559791 w 3393888"/>
                <a:gd name="connsiteY65" fmla="*/ 0 h 830306"/>
                <a:gd name="connsiteX66" fmla="*/ 2664428 w 3393888"/>
                <a:gd name="connsiteY66" fmla="*/ 0 h 830306"/>
                <a:gd name="connsiteX67" fmla="*/ 2673062 w 3393888"/>
                <a:gd name="connsiteY67" fmla="*/ 0 h 830306"/>
                <a:gd name="connsiteX68" fmla="*/ 2714794 w 3393888"/>
                <a:gd name="connsiteY68" fmla="*/ 0 h 830306"/>
                <a:gd name="connsiteX69" fmla="*/ 2720756 w 3393888"/>
                <a:gd name="connsiteY69" fmla="*/ 0 h 830306"/>
                <a:gd name="connsiteX70" fmla="*/ 2737766 w 3393888"/>
                <a:gd name="connsiteY70" fmla="*/ 0 h 830306"/>
                <a:gd name="connsiteX71" fmla="*/ 2759069 w 3393888"/>
                <a:gd name="connsiteY71" fmla="*/ 0 h 830306"/>
                <a:gd name="connsiteX72" fmla="*/ 2863706 w 3393888"/>
                <a:gd name="connsiteY72" fmla="*/ 0 h 830306"/>
                <a:gd name="connsiteX73" fmla="*/ 2872340 w 3393888"/>
                <a:gd name="connsiteY73" fmla="*/ 0 h 830306"/>
                <a:gd name="connsiteX74" fmla="*/ 2914072 w 3393888"/>
                <a:gd name="connsiteY74" fmla="*/ 0 h 830306"/>
                <a:gd name="connsiteX75" fmla="*/ 2920034 w 3393888"/>
                <a:gd name="connsiteY75" fmla="*/ 0 h 830306"/>
                <a:gd name="connsiteX76" fmla="*/ 2958347 w 3393888"/>
                <a:gd name="connsiteY76" fmla="*/ 0 h 830306"/>
                <a:gd name="connsiteX77" fmla="*/ 3119312 w 3393888"/>
                <a:gd name="connsiteY77" fmla="*/ 0 h 830306"/>
                <a:gd name="connsiteX78" fmla="*/ 3192896 w 3393888"/>
                <a:gd name="connsiteY78" fmla="*/ 42265 h 830306"/>
                <a:gd name="connsiteX79" fmla="*/ 3383669 w 3393888"/>
                <a:gd name="connsiteY79" fmla="*/ 372888 h 830306"/>
                <a:gd name="connsiteX80" fmla="*/ 3383669 w 3393888"/>
                <a:gd name="connsiteY80" fmla="*/ 457418 h 830306"/>
                <a:gd name="connsiteX81" fmla="*/ 3192896 w 3393888"/>
                <a:gd name="connsiteY81" fmla="*/ 788041 h 830306"/>
                <a:gd name="connsiteX82" fmla="*/ 3119312 w 3393888"/>
                <a:gd name="connsiteY82" fmla="*/ 830306 h 8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93888" h="830306">
                  <a:moveTo>
                    <a:pt x="3119312" y="830306"/>
                  </a:moveTo>
                  <a:lnTo>
                    <a:pt x="2920034" y="830306"/>
                  </a:lnTo>
                  <a:lnTo>
                    <a:pt x="2737766" y="830306"/>
                  </a:lnTo>
                  <a:lnTo>
                    <a:pt x="2720756" y="830306"/>
                  </a:lnTo>
                  <a:lnTo>
                    <a:pt x="2538488" y="830306"/>
                  </a:lnTo>
                  <a:lnTo>
                    <a:pt x="2339210" y="830306"/>
                  </a:lnTo>
                  <a:lnTo>
                    <a:pt x="2334818" y="828994"/>
                  </a:lnTo>
                  <a:lnTo>
                    <a:pt x="2330399" y="830306"/>
                  </a:lnTo>
                  <a:lnTo>
                    <a:pt x="1948853" y="830306"/>
                  </a:lnTo>
                  <a:lnTo>
                    <a:pt x="1944461" y="828994"/>
                  </a:lnTo>
                  <a:lnTo>
                    <a:pt x="1940042" y="830306"/>
                  </a:lnTo>
                  <a:lnTo>
                    <a:pt x="1580314" y="830306"/>
                  </a:lnTo>
                  <a:lnTo>
                    <a:pt x="1558496" y="830306"/>
                  </a:lnTo>
                  <a:lnTo>
                    <a:pt x="1291762" y="830306"/>
                  </a:lnTo>
                  <a:lnTo>
                    <a:pt x="1198768" y="830306"/>
                  </a:lnTo>
                  <a:lnTo>
                    <a:pt x="1133844" y="830306"/>
                  </a:lnTo>
                  <a:lnTo>
                    <a:pt x="910216" y="830306"/>
                  </a:lnTo>
                  <a:lnTo>
                    <a:pt x="798379" y="830306"/>
                  </a:lnTo>
                  <a:lnTo>
                    <a:pt x="752298" y="830306"/>
                  </a:lnTo>
                  <a:lnTo>
                    <a:pt x="655613" y="830306"/>
                  </a:lnTo>
                  <a:lnTo>
                    <a:pt x="416833" y="830306"/>
                  </a:lnTo>
                  <a:lnTo>
                    <a:pt x="274067" y="830306"/>
                  </a:lnTo>
                  <a:cubicBezTo>
                    <a:pt x="247495" y="830306"/>
                    <a:pt x="214109" y="811219"/>
                    <a:pt x="200483" y="788041"/>
                  </a:cubicBezTo>
                  <a:cubicBezTo>
                    <a:pt x="9710" y="457418"/>
                    <a:pt x="9710" y="457418"/>
                    <a:pt x="9710" y="457418"/>
                  </a:cubicBezTo>
                  <a:cubicBezTo>
                    <a:pt x="-3236" y="434241"/>
                    <a:pt x="-3236" y="396066"/>
                    <a:pt x="9710" y="372888"/>
                  </a:cubicBezTo>
                  <a:cubicBezTo>
                    <a:pt x="200483" y="42265"/>
                    <a:pt x="200483" y="42265"/>
                    <a:pt x="200483" y="42265"/>
                  </a:cubicBezTo>
                  <a:cubicBezTo>
                    <a:pt x="214109" y="19088"/>
                    <a:pt x="247495" y="0"/>
                    <a:pt x="274067" y="0"/>
                  </a:cubicBezTo>
                  <a:cubicBezTo>
                    <a:pt x="321760" y="0"/>
                    <a:pt x="363492" y="0"/>
                    <a:pt x="400007" y="0"/>
                  </a:cubicBezTo>
                  <a:lnTo>
                    <a:pt x="416833" y="0"/>
                  </a:lnTo>
                  <a:lnTo>
                    <a:pt x="494648" y="0"/>
                  </a:lnTo>
                  <a:lnTo>
                    <a:pt x="542773" y="0"/>
                  </a:lnTo>
                  <a:lnTo>
                    <a:pt x="607920" y="0"/>
                  </a:lnTo>
                  <a:lnTo>
                    <a:pt x="637414" y="0"/>
                  </a:lnTo>
                  <a:lnTo>
                    <a:pt x="649651" y="0"/>
                  </a:lnTo>
                  <a:cubicBezTo>
                    <a:pt x="655613" y="0"/>
                    <a:pt x="655613" y="0"/>
                    <a:pt x="655613" y="0"/>
                  </a:cubicBezTo>
                  <a:lnTo>
                    <a:pt x="750685" y="0"/>
                  </a:lnTo>
                  <a:lnTo>
                    <a:pt x="752298" y="0"/>
                  </a:lnTo>
                  <a:lnTo>
                    <a:pt x="792417" y="0"/>
                  </a:lnTo>
                  <a:lnTo>
                    <a:pt x="798379" y="0"/>
                  </a:lnTo>
                  <a:lnTo>
                    <a:pt x="878238" y="0"/>
                  </a:lnTo>
                  <a:lnTo>
                    <a:pt x="910216" y="0"/>
                  </a:lnTo>
                  <a:lnTo>
                    <a:pt x="972879" y="0"/>
                  </a:lnTo>
                  <a:lnTo>
                    <a:pt x="1036156" y="0"/>
                  </a:lnTo>
                  <a:lnTo>
                    <a:pt x="1086151" y="0"/>
                  </a:lnTo>
                  <a:lnTo>
                    <a:pt x="1127882" y="0"/>
                  </a:lnTo>
                  <a:lnTo>
                    <a:pt x="1130797" y="0"/>
                  </a:lnTo>
                  <a:lnTo>
                    <a:pt x="1133844" y="0"/>
                  </a:lnTo>
                  <a:lnTo>
                    <a:pt x="1198768" y="0"/>
                  </a:lnTo>
                  <a:lnTo>
                    <a:pt x="1244068" y="0"/>
                  </a:lnTo>
                  <a:lnTo>
                    <a:pt x="1285800" y="0"/>
                  </a:lnTo>
                  <a:lnTo>
                    <a:pt x="1291762" y="0"/>
                  </a:lnTo>
                  <a:lnTo>
                    <a:pt x="1324708" y="0"/>
                  </a:lnTo>
                  <a:cubicBezTo>
                    <a:pt x="1434253" y="0"/>
                    <a:pt x="1496851" y="0"/>
                    <a:pt x="1532621" y="0"/>
                  </a:cubicBezTo>
                  <a:lnTo>
                    <a:pt x="1558496" y="0"/>
                  </a:lnTo>
                  <a:lnTo>
                    <a:pt x="1574352" y="0"/>
                  </a:lnTo>
                  <a:lnTo>
                    <a:pt x="1580314" y="0"/>
                  </a:lnTo>
                  <a:lnTo>
                    <a:pt x="1684436" y="0"/>
                  </a:lnTo>
                  <a:cubicBezTo>
                    <a:pt x="1940042" y="0"/>
                    <a:pt x="1940042" y="0"/>
                    <a:pt x="1940042" y="0"/>
                  </a:cubicBezTo>
                  <a:lnTo>
                    <a:pt x="1944461" y="1312"/>
                  </a:lnTo>
                  <a:lnTo>
                    <a:pt x="1948853" y="0"/>
                  </a:lnTo>
                  <a:cubicBezTo>
                    <a:pt x="2330399" y="0"/>
                    <a:pt x="2330399" y="0"/>
                    <a:pt x="2330399" y="0"/>
                  </a:cubicBezTo>
                  <a:lnTo>
                    <a:pt x="2334818" y="1312"/>
                  </a:lnTo>
                  <a:lnTo>
                    <a:pt x="2339210" y="0"/>
                  </a:lnTo>
                  <a:cubicBezTo>
                    <a:pt x="2386903" y="0"/>
                    <a:pt x="2428635" y="0"/>
                    <a:pt x="2465150" y="0"/>
                  </a:cubicBezTo>
                  <a:lnTo>
                    <a:pt x="2538488" y="0"/>
                  </a:lnTo>
                  <a:lnTo>
                    <a:pt x="2559791" y="0"/>
                  </a:lnTo>
                  <a:lnTo>
                    <a:pt x="2664428" y="0"/>
                  </a:lnTo>
                  <a:lnTo>
                    <a:pt x="2673062" y="0"/>
                  </a:lnTo>
                  <a:lnTo>
                    <a:pt x="2714794" y="0"/>
                  </a:lnTo>
                  <a:lnTo>
                    <a:pt x="2720756" y="0"/>
                  </a:lnTo>
                  <a:lnTo>
                    <a:pt x="2737766" y="0"/>
                  </a:lnTo>
                  <a:lnTo>
                    <a:pt x="2759069" y="0"/>
                  </a:lnTo>
                  <a:lnTo>
                    <a:pt x="2863706" y="0"/>
                  </a:lnTo>
                  <a:lnTo>
                    <a:pt x="2872340" y="0"/>
                  </a:lnTo>
                  <a:lnTo>
                    <a:pt x="2914072" y="0"/>
                  </a:lnTo>
                  <a:lnTo>
                    <a:pt x="2920034" y="0"/>
                  </a:lnTo>
                  <a:lnTo>
                    <a:pt x="2958347" y="0"/>
                  </a:lnTo>
                  <a:cubicBezTo>
                    <a:pt x="3119312" y="0"/>
                    <a:pt x="3119312" y="0"/>
                    <a:pt x="3119312" y="0"/>
                  </a:cubicBezTo>
                  <a:cubicBezTo>
                    <a:pt x="3146565" y="0"/>
                    <a:pt x="3179269" y="19088"/>
                    <a:pt x="3192896" y="42265"/>
                  </a:cubicBezTo>
                  <a:cubicBezTo>
                    <a:pt x="3383669" y="372888"/>
                    <a:pt x="3383669" y="372888"/>
                    <a:pt x="3383669" y="372888"/>
                  </a:cubicBezTo>
                  <a:cubicBezTo>
                    <a:pt x="3397295" y="396066"/>
                    <a:pt x="3397295" y="434241"/>
                    <a:pt x="3383669" y="457418"/>
                  </a:cubicBezTo>
                  <a:cubicBezTo>
                    <a:pt x="3192896" y="788041"/>
                    <a:pt x="3192896" y="788041"/>
                    <a:pt x="3192896" y="788041"/>
                  </a:cubicBezTo>
                  <a:cubicBezTo>
                    <a:pt x="3179269" y="811219"/>
                    <a:pt x="3146565" y="830306"/>
                    <a:pt x="3119312" y="830306"/>
                  </a:cubicBezTo>
                  <a:close/>
                </a:path>
              </a:pathLst>
            </a:custGeom>
            <a:solidFill>
              <a:schemeClr val="bg1">
                <a:alpha val="0"/>
              </a:schemeClr>
            </a:solidFill>
            <a:ln w="38100">
              <a:gradFill flip="none" rotWithShape="1">
                <a:gsLst>
                  <a:gs pos="100000">
                    <a:schemeClr val="bg1"/>
                  </a:gs>
                  <a:gs pos="0">
                    <a:srgbClr val="B6B6B6"/>
                  </a:gs>
                </a:gsLst>
                <a:lin ang="2700000" scaled="1"/>
                <a:tileRect/>
              </a:gradFill>
            </a:ln>
            <a:effectLst/>
          </p:spPr>
          <p:txBody>
            <a:bodyPr vert="horz" wrap="square" lIns="121920" tIns="60960" rIns="121920" bIns="60960" numCol="1" anchor="t" anchorCtr="0" compatLnSpc="1">
              <a:noAutofit/>
            </a:bodyPr>
            <a:lstStyle/>
            <a:p>
              <a:endParaRPr lang="zh-CN" altLang="en-US" sz="2400">
                <a:latin typeface="微软雅黑" panose="020B0503020204020204" pitchFamily="34" charset="-122"/>
                <a:ea typeface="微软雅黑" panose="020B0503020204020204" pitchFamily="34" charset="-122"/>
              </a:endParaRPr>
            </a:p>
          </p:txBody>
        </p:sp>
      </p:grpSp>
      <p:sp>
        <p:nvSpPr>
          <p:cNvPr id="33" name="文本框 32"/>
          <p:cNvSpPr txBox="1"/>
          <p:nvPr/>
        </p:nvSpPr>
        <p:spPr>
          <a:xfrm>
            <a:off x="8609730" y="4383002"/>
            <a:ext cx="1358984" cy="256224"/>
          </a:xfrm>
          <a:prstGeom prst="rect">
            <a:avLst/>
          </a:prstGeom>
          <a:noFill/>
        </p:spPr>
        <p:txBody>
          <a:bodyPr wrap="square" rtlCol="0">
            <a:spAutoFit/>
          </a:bodyPr>
          <a:lstStyle/>
          <a:p>
            <a:pPr algn="just"/>
            <a:endParaRPr lang="zh-CN" altLang="en-US" sz="10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7889826" y="4283178"/>
            <a:ext cx="2518639" cy="307777"/>
          </a:xfrm>
          <a:prstGeom prst="rect">
            <a:avLst/>
          </a:prstGeom>
          <a:noFill/>
        </p:spPr>
        <p:txBody>
          <a:bodyPr wrap="none" rtlCol="0">
            <a:spAutoFit/>
          </a:bodyPr>
          <a:lstStyle/>
          <a:p>
            <a:pPr algn="ctr"/>
            <a:r>
              <a:rPr lang="zh-CN" altLang="en-US" sz="1400" b="1" dirty="0">
                <a:latin typeface="微软雅黑" panose="020B0503020204020204" pitchFamily="34" charset="-122"/>
                <a:ea typeface="微软雅黑" panose="020B0503020204020204" pitchFamily="34" charset="-122"/>
                <a:cs typeface="Roboto Black" panose="02000000000000000000" charset="0"/>
              </a:rPr>
              <a:t>打造产业生态</a:t>
            </a:r>
            <a:r>
              <a:rPr lang="zh-CN" altLang="en-US" sz="1400" b="1" dirty="0" smtClean="0">
                <a:latin typeface="微软雅黑" panose="020B0503020204020204" pitchFamily="34" charset="-122"/>
                <a:ea typeface="微软雅黑" panose="020B0503020204020204" pitchFamily="34" charset="-122"/>
                <a:cs typeface="Roboto Black" panose="02000000000000000000" charset="0"/>
              </a:rPr>
              <a:t>体系为</a:t>
            </a:r>
            <a:r>
              <a:rPr lang="zh-CN" altLang="en-US" sz="1400" b="1" dirty="0">
                <a:latin typeface="微软雅黑" panose="020B0503020204020204" pitchFamily="34" charset="-122"/>
                <a:ea typeface="微软雅黑" panose="020B0503020204020204" pitchFamily="34" charset="-122"/>
                <a:cs typeface="Roboto Black" panose="02000000000000000000" charset="0"/>
              </a:rPr>
              <a:t>企业赋能</a:t>
            </a:r>
            <a:endParaRPr lang="en-US" altLang="zh-CN" sz="1400" b="1" dirty="0">
              <a:latin typeface="微软雅黑" panose="020B0503020204020204" pitchFamily="34" charset="-122"/>
              <a:ea typeface="微软雅黑" panose="020B0503020204020204" pitchFamily="34" charset="-122"/>
              <a:cs typeface="Roboto Black" panose="02000000000000000000" charset="0"/>
            </a:endParaRPr>
          </a:p>
        </p:txBody>
      </p:sp>
      <p:sp>
        <p:nvSpPr>
          <p:cNvPr id="35" name="文本框 34"/>
          <p:cNvSpPr txBox="1"/>
          <p:nvPr/>
        </p:nvSpPr>
        <p:spPr>
          <a:xfrm>
            <a:off x="1353714" y="5157191"/>
            <a:ext cx="1210588" cy="400110"/>
          </a:xfrm>
          <a:prstGeom prst="rect">
            <a:avLst/>
          </a:prstGeom>
          <a:noFill/>
        </p:spPr>
        <p:txBody>
          <a:bodyPr wrap="none" rtlCol="0">
            <a:spAutoFit/>
          </a:bodyPr>
          <a:lstStyle/>
          <a:p>
            <a:pPr algn="r"/>
            <a:r>
              <a:rPr lang="zh-CN" altLang="en-US" sz="2000" b="1" dirty="0" smtClean="0">
                <a:solidFill>
                  <a:schemeClr val="bg1"/>
                </a:solidFill>
                <a:latin typeface="微软雅黑" panose="020B0503020204020204" pitchFamily="34" charset="-122"/>
                <a:ea typeface="微软雅黑" panose="020B0503020204020204" pitchFamily="34" charset="-122"/>
                <a:cs typeface="Roboto Black" panose="02000000000000000000" charset="0"/>
              </a:rPr>
              <a:t>空间载体</a:t>
            </a:r>
            <a:endParaRPr lang="en-US" altLang="zh-CN" sz="2000" b="1" dirty="0">
              <a:solidFill>
                <a:schemeClr val="bg1"/>
              </a:solidFill>
              <a:latin typeface="微软雅黑" panose="020B0503020204020204" pitchFamily="34" charset="-122"/>
              <a:ea typeface="微软雅黑" panose="020B0503020204020204" pitchFamily="34" charset="-122"/>
              <a:cs typeface="Roboto Black" panose="02000000000000000000" charset="0"/>
            </a:endParaRPr>
          </a:p>
        </p:txBody>
      </p:sp>
      <p:sp>
        <p:nvSpPr>
          <p:cNvPr id="36" name="文本框 35"/>
          <p:cNvSpPr txBox="1"/>
          <p:nvPr/>
        </p:nvSpPr>
        <p:spPr>
          <a:xfrm>
            <a:off x="3041576" y="5157191"/>
            <a:ext cx="1210588" cy="400110"/>
          </a:xfrm>
          <a:prstGeom prst="rect">
            <a:avLst/>
          </a:prstGeom>
          <a:noFill/>
        </p:spPr>
        <p:txBody>
          <a:bodyPr wrap="none" rtlCol="0">
            <a:spAutoFit/>
          </a:bodyPr>
          <a:lstStyle/>
          <a:p>
            <a:pPr algn="r"/>
            <a:r>
              <a:rPr lang="zh-CN" altLang="en-US" sz="2000" b="1" dirty="0" smtClean="0">
                <a:solidFill>
                  <a:schemeClr val="bg1"/>
                </a:solidFill>
                <a:latin typeface="微软雅黑" panose="020B0503020204020204" pitchFamily="34" charset="-122"/>
                <a:ea typeface="微软雅黑" panose="020B0503020204020204" pitchFamily="34" charset="-122"/>
                <a:cs typeface="Roboto Black" panose="02000000000000000000" charset="0"/>
              </a:rPr>
              <a:t>六化发展</a:t>
            </a:r>
            <a:endParaRPr lang="en-US" altLang="zh-CN" sz="2000" b="1" dirty="0">
              <a:solidFill>
                <a:schemeClr val="bg1"/>
              </a:solidFill>
              <a:latin typeface="微软雅黑" panose="020B0503020204020204" pitchFamily="34" charset="-122"/>
              <a:ea typeface="微软雅黑" panose="020B0503020204020204" pitchFamily="34" charset="-122"/>
              <a:cs typeface="Roboto Black" panose="02000000000000000000" charset="0"/>
            </a:endParaRPr>
          </a:p>
        </p:txBody>
      </p:sp>
      <p:sp>
        <p:nvSpPr>
          <p:cNvPr id="37" name="右箭头 36"/>
          <p:cNvSpPr/>
          <p:nvPr/>
        </p:nvSpPr>
        <p:spPr>
          <a:xfrm>
            <a:off x="2601677" y="5147136"/>
            <a:ext cx="415151" cy="38657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8" name="文本框 37"/>
          <p:cNvSpPr txBox="1"/>
          <p:nvPr/>
        </p:nvSpPr>
        <p:spPr>
          <a:xfrm>
            <a:off x="7777336" y="5133431"/>
            <a:ext cx="2800767" cy="461665"/>
          </a:xfrm>
          <a:prstGeom prst="rect">
            <a:avLst/>
          </a:prstGeom>
          <a:noFill/>
        </p:spPr>
        <p:txBody>
          <a:bodyPr wrap="none" rtlCol="0">
            <a:spAutoFit/>
          </a:bodyPr>
          <a:lstStyle/>
          <a:p>
            <a:r>
              <a:rPr lang="zh-CN" altLang="zh-CN" sz="1200" b="1" dirty="0">
                <a:latin typeface="微软雅黑" panose="020B0503020204020204" pitchFamily="34" charset="-122"/>
                <a:ea typeface="微软雅黑" panose="020B0503020204020204" pitchFamily="34" charset="-122"/>
                <a:cs typeface="Roboto Black" panose="02000000000000000000" charset="0"/>
              </a:rPr>
              <a:t>产业集群化、招商基金化、创新</a:t>
            </a:r>
            <a:r>
              <a:rPr lang="zh-CN" altLang="zh-CN" sz="1200" b="1" dirty="0" smtClean="0">
                <a:latin typeface="微软雅黑" panose="020B0503020204020204" pitchFamily="34" charset="-122"/>
                <a:ea typeface="微软雅黑" panose="020B0503020204020204" pitchFamily="34" charset="-122"/>
                <a:cs typeface="Roboto Black" panose="02000000000000000000" charset="0"/>
              </a:rPr>
              <a:t>社群化</a:t>
            </a:r>
            <a:endParaRPr lang="en-US" altLang="zh-CN" sz="1200" b="1" dirty="0" smtClean="0">
              <a:latin typeface="微软雅黑" panose="020B0503020204020204" pitchFamily="34" charset="-122"/>
              <a:ea typeface="微软雅黑" panose="020B0503020204020204" pitchFamily="34" charset="-122"/>
              <a:cs typeface="Roboto Black" panose="02000000000000000000" charset="0"/>
            </a:endParaRPr>
          </a:p>
          <a:p>
            <a:r>
              <a:rPr lang="zh-CN" altLang="zh-CN" sz="1200" b="1" dirty="0" smtClean="0">
                <a:latin typeface="微软雅黑" panose="020B0503020204020204" pitchFamily="34" charset="-122"/>
                <a:ea typeface="微软雅黑" panose="020B0503020204020204" pitchFamily="34" charset="-122"/>
                <a:cs typeface="Roboto Black" panose="02000000000000000000" charset="0"/>
              </a:rPr>
              <a:t>服务</a:t>
            </a:r>
            <a:r>
              <a:rPr lang="zh-CN" altLang="zh-CN" sz="1200" b="1" dirty="0">
                <a:latin typeface="微软雅黑" panose="020B0503020204020204" pitchFamily="34" charset="-122"/>
                <a:ea typeface="微软雅黑" panose="020B0503020204020204" pitchFamily="34" charset="-122"/>
                <a:cs typeface="Roboto Black" panose="02000000000000000000" charset="0"/>
              </a:rPr>
              <a:t>平台化、运维</a:t>
            </a:r>
            <a:r>
              <a:rPr lang="zh-CN" altLang="zh-CN" sz="1200" b="1" dirty="0" smtClean="0">
                <a:latin typeface="微软雅黑" panose="020B0503020204020204" pitchFamily="34" charset="-122"/>
                <a:ea typeface="微软雅黑" panose="020B0503020204020204" pitchFamily="34" charset="-122"/>
                <a:cs typeface="Roboto Black" panose="02000000000000000000" charset="0"/>
              </a:rPr>
              <a:t>数字化</a:t>
            </a:r>
            <a:r>
              <a:rPr lang="zh-CN" altLang="en-US" sz="1200" b="1" dirty="0" smtClean="0">
                <a:latin typeface="微软雅黑" panose="020B0503020204020204" pitchFamily="34" charset="-122"/>
                <a:ea typeface="微软雅黑" panose="020B0503020204020204" pitchFamily="34" charset="-122"/>
                <a:cs typeface="Roboto Black" panose="02000000000000000000" charset="0"/>
              </a:rPr>
              <a:t>、</a:t>
            </a:r>
            <a:r>
              <a:rPr lang="zh-CN" altLang="zh-CN" sz="1200" b="1" dirty="0">
                <a:latin typeface="微软雅黑" panose="020B0503020204020204" pitchFamily="34" charset="-122"/>
                <a:ea typeface="微软雅黑" panose="020B0503020204020204" pitchFamily="34" charset="-122"/>
                <a:cs typeface="Roboto Black" panose="02000000000000000000" charset="0"/>
              </a:rPr>
              <a:t>资产证券化</a:t>
            </a:r>
            <a:endParaRPr lang="en-US" altLang="zh-CN" sz="1200" b="1" dirty="0">
              <a:latin typeface="微软雅黑" panose="020B0503020204020204" pitchFamily="34" charset="-122"/>
              <a:ea typeface="微软雅黑" panose="020B0503020204020204" pitchFamily="34" charset="-122"/>
              <a:cs typeface="Roboto Black" panose="02000000000000000000" charset="0"/>
            </a:endParaRPr>
          </a:p>
        </p:txBody>
      </p:sp>
      <p:grpSp>
        <p:nvGrpSpPr>
          <p:cNvPr id="39" name="组合 38"/>
          <p:cNvGrpSpPr/>
          <p:nvPr/>
        </p:nvGrpSpPr>
        <p:grpSpPr>
          <a:xfrm>
            <a:off x="1413329" y="908720"/>
            <a:ext cx="9151586" cy="3066510"/>
            <a:chOff x="-879770" y="-53494"/>
            <a:chExt cx="12187300" cy="4083721"/>
          </a:xfrm>
        </p:grpSpPr>
        <p:sp>
          <p:nvSpPr>
            <p:cNvPr id="40" name="圆角矩形 39"/>
            <p:cNvSpPr/>
            <p:nvPr/>
          </p:nvSpPr>
          <p:spPr>
            <a:xfrm>
              <a:off x="7970983" y="747485"/>
              <a:ext cx="2660237" cy="2334895"/>
            </a:xfrm>
            <a:prstGeom prst="roundRect">
              <a:avLst/>
            </a:prstGeom>
            <a:noFill/>
            <a:ln w="3810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1" name="圆角矩形 40"/>
            <p:cNvSpPr/>
            <p:nvPr/>
          </p:nvSpPr>
          <p:spPr>
            <a:xfrm>
              <a:off x="4624929" y="757010"/>
              <a:ext cx="2660237" cy="2334895"/>
            </a:xfrm>
            <a:prstGeom prst="roundRect">
              <a:avLst/>
            </a:prstGeom>
            <a:noFill/>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2" name="矩形 41"/>
            <p:cNvSpPr/>
            <p:nvPr/>
          </p:nvSpPr>
          <p:spPr>
            <a:xfrm>
              <a:off x="6665267" y="1165951"/>
              <a:ext cx="1937023" cy="1388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3" name="矩形 42"/>
            <p:cNvSpPr/>
            <p:nvPr/>
          </p:nvSpPr>
          <p:spPr>
            <a:xfrm>
              <a:off x="8709506" y="388075"/>
              <a:ext cx="1253107" cy="718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4" name="矩形 43"/>
            <p:cNvSpPr/>
            <p:nvPr/>
          </p:nvSpPr>
          <p:spPr>
            <a:xfrm>
              <a:off x="8709506" y="2709000"/>
              <a:ext cx="1253107" cy="718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5" name="矩形 44"/>
            <p:cNvSpPr/>
            <p:nvPr/>
          </p:nvSpPr>
          <p:spPr>
            <a:xfrm>
              <a:off x="5321619" y="2684870"/>
              <a:ext cx="1253107" cy="718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6" name="矩形 45"/>
            <p:cNvSpPr/>
            <p:nvPr/>
          </p:nvSpPr>
          <p:spPr>
            <a:xfrm>
              <a:off x="5321619" y="291555"/>
              <a:ext cx="1253107" cy="718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7" name="矩形 46"/>
            <p:cNvSpPr/>
            <p:nvPr/>
          </p:nvSpPr>
          <p:spPr>
            <a:xfrm>
              <a:off x="4547601" y="-45239"/>
              <a:ext cx="2591781" cy="313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400" dirty="0">
                  <a:latin typeface="微软雅黑" panose="020B0503020204020204" pitchFamily="34" charset="-122"/>
                  <a:ea typeface="微软雅黑" panose="020B0503020204020204" pitchFamily="34" charset="-122"/>
                </a:rPr>
                <a:t>载体</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投资、持有循环</a:t>
              </a:r>
            </a:p>
          </p:txBody>
        </p:sp>
        <p:sp>
          <p:nvSpPr>
            <p:cNvPr id="48" name="矩形 47"/>
            <p:cNvSpPr/>
            <p:nvPr/>
          </p:nvSpPr>
          <p:spPr>
            <a:xfrm>
              <a:off x="7995702" y="-53494"/>
              <a:ext cx="2591781" cy="313690"/>
            </a:xfrm>
            <a:prstGeom prst="rect">
              <a:avLst/>
            </a:prstGeom>
            <a:solidFill>
              <a:srgbClr val="92D05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CN" sz="1400" dirty="0">
                  <a:solidFill>
                    <a:schemeClr val="bg1"/>
                  </a:solidFill>
                  <a:latin typeface="微软雅黑" panose="020B0503020204020204" pitchFamily="34" charset="-122"/>
                  <a:ea typeface="微软雅黑" panose="020B0503020204020204" pitchFamily="34" charset="-122"/>
                </a:rPr>
                <a:t>产业</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投资、回报循环</a:t>
              </a:r>
            </a:p>
          </p:txBody>
        </p:sp>
        <p:sp>
          <p:nvSpPr>
            <p:cNvPr id="49" name="矩形 48"/>
            <p:cNvSpPr/>
            <p:nvPr/>
          </p:nvSpPr>
          <p:spPr>
            <a:xfrm>
              <a:off x="6869999" y="1416141"/>
              <a:ext cx="1491431" cy="8058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科技地产</a:t>
              </a:r>
            </a:p>
            <a:p>
              <a:pPr algn="ctr"/>
              <a:r>
                <a:rPr lang="zh-CN" altLang="en-US" b="1" dirty="0">
                  <a:latin typeface="微软雅黑" panose="020B0503020204020204" pitchFamily="34" charset="-122"/>
                  <a:ea typeface="微软雅黑" panose="020B0503020204020204" pitchFamily="34" charset="-122"/>
                </a:rPr>
                <a:t>运营商</a:t>
              </a:r>
            </a:p>
          </p:txBody>
        </p:sp>
        <p:sp>
          <p:nvSpPr>
            <p:cNvPr id="50" name="Freeform 63"/>
            <p:cNvSpPr>
              <a:spLocks noChangeAspect="1" noEditPoints="1"/>
            </p:cNvSpPr>
            <p:nvPr/>
          </p:nvSpPr>
          <p:spPr bwMode="auto">
            <a:xfrm>
              <a:off x="5710892" y="388070"/>
              <a:ext cx="474561" cy="540000"/>
            </a:xfrm>
            <a:custGeom>
              <a:avLst/>
              <a:gdLst>
                <a:gd name="T0" fmla="*/ 319 w 352"/>
                <a:gd name="T1" fmla="*/ 209 h 400"/>
                <a:gd name="T2" fmla="*/ 238 w 352"/>
                <a:gd name="T3" fmla="*/ 134 h 400"/>
                <a:gd name="T4" fmla="*/ 251 w 352"/>
                <a:gd name="T5" fmla="*/ 134 h 400"/>
                <a:gd name="T6" fmla="*/ 313 w 352"/>
                <a:gd name="T7" fmla="*/ 114 h 400"/>
                <a:gd name="T8" fmla="*/ 283 w 352"/>
                <a:gd name="T9" fmla="*/ 96 h 400"/>
                <a:gd name="T10" fmla="*/ 292 w 352"/>
                <a:gd name="T11" fmla="*/ 82 h 400"/>
                <a:gd name="T12" fmla="*/ 289 w 352"/>
                <a:gd name="T13" fmla="*/ 75 h 400"/>
                <a:gd name="T14" fmla="*/ 237 w 352"/>
                <a:gd name="T15" fmla="*/ 97 h 400"/>
                <a:gd name="T16" fmla="*/ 231 w 352"/>
                <a:gd name="T17" fmla="*/ 16 h 400"/>
                <a:gd name="T18" fmla="*/ 142 w 352"/>
                <a:gd name="T19" fmla="*/ 17 h 400"/>
                <a:gd name="T20" fmla="*/ 136 w 352"/>
                <a:gd name="T21" fmla="*/ 108 h 400"/>
                <a:gd name="T22" fmla="*/ 121 w 352"/>
                <a:gd name="T23" fmla="*/ 112 h 400"/>
                <a:gd name="T24" fmla="*/ 111 w 352"/>
                <a:gd name="T25" fmla="*/ 119 h 400"/>
                <a:gd name="T26" fmla="*/ 127 w 352"/>
                <a:gd name="T27" fmla="*/ 130 h 400"/>
                <a:gd name="T28" fmla="*/ 34 w 352"/>
                <a:gd name="T29" fmla="*/ 214 h 400"/>
                <a:gd name="T30" fmla="*/ 149 w 352"/>
                <a:gd name="T31" fmla="*/ 391 h 400"/>
                <a:gd name="T32" fmla="*/ 343 w 352"/>
                <a:gd name="T33" fmla="*/ 268 h 400"/>
                <a:gd name="T34" fmla="*/ 303 w 352"/>
                <a:gd name="T35" fmla="*/ 109 h 400"/>
                <a:gd name="T36" fmla="*/ 251 w 352"/>
                <a:gd name="T37" fmla="*/ 123 h 400"/>
                <a:gd name="T38" fmla="*/ 243 w 352"/>
                <a:gd name="T39" fmla="*/ 122 h 400"/>
                <a:gd name="T40" fmla="*/ 280 w 352"/>
                <a:gd name="T41" fmla="*/ 85 h 400"/>
                <a:gd name="T42" fmla="*/ 239 w 352"/>
                <a:gd name="T43" fmla="*/ 111 h 400"/>
                <a:gd name="T44" fmla="*/ 280 w 352"/>
                <a:gd name="T45" fmla="*/ 85 h 400"/>
                <a:gd name="T46" fmla="*/ 218 w 352"/>
                <a:gd name="T47" fmla="*/ 315 h 400"/>
                <a:gd name="T48" fmla="*/ 183 w 352"/>
                <a:gd name="T49" fmla="*/ 326 h 400"/>
                <a:gd name="T50" fmla="*/ 169 w 352"/>
                <a:gd name="T51" fmla="*/ 344 h 400"/>
                <a:gd name="T52" fmla="*/ 147 w 352"/>
                <a:gd name="T53" fmla="*/ 322 h 400"/>
                <a:gd name="T54" fmla="*/ 122 w 352"/>
                <a:gd name="T55" fmla="*/ 300 h 400"/>
                <a:gd name="T56" fmla="*/ 155 w 352"/>
                <a:gd name="T57" fmla="*/ 280 h 400"/>
                <a:gd name="T58" fmla="*/ 169 w 352"/>
                <a:gd name="T59" fmla="*/ 301 h 400"/>
                <a:gd name="T60" fmla="*/ 142 w 352"/>
                <a:gd name="T61" fmla="*/ 258 h 400"/>
                <a:gd name="T62" fmla="*/ 122 w 352"/>
                <a:gd name="T63" fmla="*/ 225 h 400"/>
                <a:gd name="T64" fmla="*/ 169 w 352"/>
                <a:gd name="T65" fmla="*/ 184 h 400"/>
                <a:gd name="T66" fmla="*/ 183 w 352"/>
                <a:gd name="T67" fmla="*/ 175 h 400"/>
                <a:gd name="T68" fmla="*/ 215 w 352"/>
                <a:gd name="T69" fmla="*/ 194 h 400"/>
                <a:gd name="T70" fmla="*/ 195 w 352"/>
                <a:gd name="T71" fmla="*/ 223 h 400"/>
                <a:gd name="T72" fmla="*/ 183 w 352"/>
                <a:gd name="T73" fmla="*/ 209 h 400"/>
                <a:gd name="T74" fmla="*/ 221 w 352"/>
                <a:gd name="T75" fmla="*/ 252 h 400"/>
                <a:gd name="T76" fmla="*/ 230 w 352"/>
                <a:gd name="T77" fmla="*/ 30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 h="400">
                  <a:moveTo>
                    <a:pt x="343" y="268"/>
                  </a:moveTo>
                  <a:cubicBezTo>
                    <a:pt x="339" y="245"/>
                    <a:pt x="331" y="231"/>
                    <a:pt x="319" y="209"/>
                  </a:cubicBezTo>
                  <a:cubicBezTo>
                    <a:pt x="308" y="192"/>
                    <a:pt x="288" y="172"/>
                    <a:pt x="273" y="160"/>
                  </a:cubicBezTo>
                  <a:cubicBezTo>
                    <a:pt x="262" y="151"/>
                    <a:pt x="249" y="143"/>
                    <a:pt x="238" y="134"/>
                  </a:cubicBezTo>
                  <a:cubicBezTo>
                    <a:pt x="241" y="134"/>
                    <a:pt x="241" y="134"/>
                    <a:pt x="241" y="134"/>
                  </a:cubicBezTo>
                  <a:cubicBezTo>
                    <a:pt x="251" y="134"/>
                    <a:pt x="251" y="134"/>
                    <a:pt x="251" y="134"/>
                  </a:cubicBezTo>
                  <a:cubicBezTo>
                    <a:pt x="258" y="134"/>
                    <a:pt x="266" y="134"/>
                    <a:pt x="274" y="133"/>
                  </a:cubicBezTo>
                  <a:cubicBezTo>
                    <a:pt x="283" y="132"/>
                    <a:pt x="306" y="128"/>
                    <a:pt x="313" y="114"/>
                  </a:cubicBezTo>
                  <a:cubicBezTo>
                    <a:pt x="318" y="104"/>
                    <a:pt x="314" y="99"/>
                    <a:pt x="311" y="97"/>
                  </a:cubicBezTo>
                  <a:cubicBezTo>
                    <a:pt x="306" y="93"/>
                    <a:pt x="295" y="94"/>
                    <a:pt x="283" y="96"/>
                  </a:cubicBezTo>
                  <a:cubicBezTo>
                    <a:pt x="288" y="92"/>
                    <a:pt x="291" y="88"/>
                    <a:pt x="292" y="84"/>
                  </a:cubicBezTo>
                  <a:cubicBezTo>
                    <a:pt x="292" y="84"/>
                    <a:pt x="292" y="83"/>
                    <a:pt x="292" y="82"/>
                  </a:cubicBezTo>
                  <a:cubicBezTo>
                    <a:pt x="292" y="80"/>
                    <a:pt x="292" y="78"/>
                    <a:pt x="290" y="76"/>
                  </a:cubicBezTo>
                  <a:cubicBezTo>
                    <a:pt x="289" y="75"/>
                    <a:pt x="289" y="75"/>
                    <a:pt x="289" y="75"/>
                  </a:cubicBezTo>
                  <a:cubicBezTo>
                    <a:pt x="287" y="74"/>
                    <a:pt x="287" y="74"/>
                    <a:pt x="287" y="74"/>
                  </a:cubicBezTo>
                  <a:cubicBezTo>
                    <a:pt x="272" y="72"/>
                    <a:pt x="251" y="83"/>
                    <a:pt x="237" y="97"/>
                  </a:cubicBezTo>
                  <a:cubicBezTo>
                    <a:pt x="252" y="77"/>
                    <a:pt x="280" y="51"/>
                    <a:pt x="285" y="30"/>
                  </a:cubicBezTo>
                  <a:cubicBezTo>
                    <a:pt x="266" y="29"/>
                    <a:pt x="247" y="25"/>
                    <a:pt x="231" y="16"/>
                  </a:cubicBezTo>
                  <a:cubicBezTo>
                    <a:pt x="216" y="8"/>
                    <a:pt x="209" y="0"/>
                    <a:pt x="191" y="3"/>
                  </a:cubicBezTo>
                  <a:cubicBezTo>
                    <a:pt x="174" y="5"/>
                    <a:pt x="158" y="13"/>
                    <a:pt x="142" y="17"/>
                  </a:cubicBezTo>
                  <a:cubicBezTo>
                    <a:pt x="124" y="22"/>
                    <a:pt x="108" y="15"/>
                    <a:pt x="90" y="18"/>
                  </a:cubicBezTo>
                  <a:cubicBezTo>
                    <a:pt x="87" y="49"/>
                    <a:pt x="125" y="79"/>
                    <a:pt x="136" y="108"/>
                  </a:cubicBezTo>
                  <a:cubicBezTo>
                    <a:pt x="131" y="109"/>
                    <a:pt x="126" y="110"/>
                    <a:pt x="121" y="112"/>
                  </a:cubicBezTo>
                  <a:cubicBezTo>
                    <a:pt x="121" y="112"/>
                    <a:pt x="121" y="112"/>
                    <a:pt x="121" y="112"/>
                  </a:cubicBezTo>
                  <a:cubicBezTo>
                    <a:pt x="118" y="113"/>
                    <a:pt x="115" y="114"/>
                    <a:pt x="114" y="116"/>
                  </a:cubicBezTo>
                  <a:cubicBezTo>
                    <a:pt x="111" y="119"/>
                    <a:pt x="111" y="119"/>
                    <a:pt x="111" y="119"/>
                  </a:cubicBezTo>
                  <a:cubicBezTo>
                    <a:pt x="113" y="123"/>
                    <a:pt x="113" y="123"/>
                    <a:pt x="113" y="123"/>
                  </a:cubicBezTo>
                  <a:cubicBezTo>
                    <a:pt x="116" y="127"/>
                    <a:pt x="120" y="129"/>
                    <a:pt x="127" y="130"/>
                  </a:cubicBezTo>
                  <a:cubicBezTo>
                    <a:pt x="113" y="139"/>
                    <a:pt x="96" y="149"/>
                    <a:pt x="84" y="159"/>
                  </a:cubicBezTo>
                  <a:cubicBezTo>
                    <a:pt x="69" y="172"/>
                    <a:pt x="46" y="198"/>
                    <a:pt x="34" y="214"/>
                  </a:cubicBezTo>
                  <a:cubicBezTo>
                    <a:pt x="13" y="240"/>
                    <a:pt x="0" y="275"/>
                    <a:pt x="6" y="307"/>
                  </a:cubicBezTo>
                  <a:cubicBezTo>
                    <a:pt x="18" y="370"/>
                    <a:pt x="92" y="391"/>
                    <a:pt x="149" y="391"/>
                  </a:cubicBezTo>
                  <a:cubicBezTo>
                    <a:pt x="212" y="391"/>
                    <a:pt x="293" y="400"/>
                    <a:pt x="335" y="348"/>
                  </a:cubicBezTo>
                  <a:cubicBezTo>
                    <a:pt x="352" y="327"/>
                    <a:pt x="347" y="295"/>
                    <a:pt x="343" y="268"/>
                  </a:cubicBezTo>
                  <a:close/>
                  <a:moveTo>
                    <a:pt x="305" y="105"/>
                  </a:moveTo>
                  <a:cubicBezTo>
                    <a:pt x="305" y="105"/>
                    <a:pt x="305" y="106"/>
                    <a:pt x="303" y="109"/>
                  </a:cubicBezTo>
                  <a:cubicBezTo>
                    <a:pt x="299" y="117"/>
                    <a:pt x="284" y="121"/>
                    <a:pt x="273" y="123"/>
                  </a:cubicBezTo>
                  <a:cubicBezTo>
                    <a:pt x="266" y="124"/>
                    <a:pt x="258" y="124"/>
                    <a:pt x="251" y="123"/>
                  </a:cubicBezTo>
                  <a:cubicBezTo>
                    <a:pt x="243" y="123"/>
                    <a:pt x="243" y="123"/>
                    <a:pt x="243" y="123"/>
                  </a:cubicBezTo>
                  <a:cubicBezTo>
                    <a:pt x="243" y="122"/>
                    <a:pt x="243" y="122"/>
                    <a:pt x="243" y="122"/>
                  </a:cubicBezTo>
                  <a:cubicBezTo>
                    <a:pt x="263" y="112"/>
                    <a:pt x="300" y="101"/>
                    <a:pt x="305" y="105"/>
                  </a:cubicBezTo>
                  <a:close/>
                  <a:moveTo>
                    <a:pt x="280" y="85"/>
                  </a:moveTo>
                  <a:cubicBezTo>
                    <a:pt x="275" y="90"/>
                    <a:pt x="260" y="99"/>
                    <a:pt x="251" y="104"/>
                  </a:cubicBezTo>
                  <a:cubicBezTo>
                    <a:pt x="247" y="106"/>
                    <a:pt x="243" y="108"/>
                    <a:pt x="239" y="111"/>
                  </a:cubicBezTo>
                  <a:cubicBezTo>
                    <a:pt x="239" y="111"/>
                    <a:pt x="239" y="111"/>
                    <a:pt x="239" y="111"/>
                  </a:cubicBezTo>
                  <a:cubicBezTo>
                    <a:pt x="249" y="98"/>
                    <a:pt x="267" y="86"/>
                    <a:pt x="280" y="85"/>
                  </a:cubicBezTo>
                  <a:close/>
                  <a:moveTo>
                    <a:pt x="230" y="301"/>
                  </a:moveTo>
                  <a:cubicBezTo>
                    <a:pt x="227" y="306"/>
                    <a:pt x="223" y="311"/>
                    <a:pt x="218" y="315"/>
                  </a:cubicBezTo>
                  <a:cubicBezTo>
                    <a:pt x="213" y="319"/>
                    <a:pt x="208" y="322"/>
                    <a:pt x="203" y="323"/>
                  </a:cubicBezTo>
                  <a:cubicBezTo>
                    <a:pt x="197" y="325"/>
                    <a:pt x="191" y="326"/>
                    <a:pt x="183" y="326"/>
                  </a:cubicBezTo>
                  <a:cubicBezTo>
                    <a:pt x="183" y="344"/>
                    <a:pt x="183" y="344"/>
                    <a:pt x="183" y="344"/>
                  </a:cubicBezTo>
                  <a:cubicBezTo>
                    <a:pt x="169" y="344"/>
                    <a:pt x="169" y="344"/>
                    <a:pt x="169" y="344"/>
                  </a:cubicBezTo>
                  <a:cubicBezTo>
                    <a:pt x="169" y="326"/>
                    <a:pt x="169" y="326"/>
                    <a:pt x="169" y="326"/>
                  </a:cubicBezTo>
                  <a:cubicBezTo>
                    <a:pt x="160" y="326"/>
                    <a:pt x="152" y="324"/>
                    <a:pt x="147" y="322"/>
                  </a:cubicBezTo>
                  <a:cubicBezTo>
                    <a:pt x="141" y="320"/>
                    <a:pt x="136" y="317"/>
                    <a:pt x="132" y="313"/>
                  </a:cubicBezTo>
                  <a:cubicBezTo>
                    <a:pt x="127" y="309"/>
                    <a:pt x="124" y="305"/>
                    <a:pt x="122" y="300"/>
                  </a:cubicBezTo>
                  <a:cubicBezTo>
                    <a:pt x="120" y="296"/>
                    <a:pt x="118" y="291"/>
                    <a:pt x="117" y="284"/>
                  </a:cubicBezTo>
                  <a:cubicBezTo>
                    <a:pt x="155" y="280"/>
                    <a:pt x="155" y="280"/>
                    <a:pt x="155" y="280"/>
                  </a:cubicBezTo>
                  <a:cubicBezTo>
                    <a:pt x="156" y="286"/>
                    <a:pt x="158" y="291"/>
                    <a:pt x="160" y="293"/>
                  </a:cubicBezTo>
                  <a:cubicBezTo>
                    <a:pt x="162" y="296"/>
                    <a:pt x="165" y="299"/>
                    <a:pt x="169" y="301"/>
                  </a:cubicBezTo>
                  <a:cubicBezTo>
                    <a:pt x="169" y="267"/>
                    <a:pt x="169" y="267"/>
                    <a:pt x="169" y="267"/>
                  </a:cubicBezTo>
                  <a:cubicBezTo>
                    <a:pt x="156" y="264"/>
                    <a:pt x="147" y="261"/>
                    <a:pt x="142" y="258"/>
                  </a:cubicBezTo>
                  <a:cubicBezTo>
                    <a:pt x="137" y="255"/>
                    <a:pt x="132" y="251"/>
                    <a:pt x="128" y="246"/>
                  </a:cubicBezTo>
                  <a:cubicBezTo>
                    <a:pt x="124" y="240"/>
                    <a:pt x="122" y="233"/>
                    <a:pt x="122" y="225"/>
                  </a:cubicBezTo>
                  <a:cubicBezTo>
                    <a:pt x="122" y="213"/>
                    <a:pt x="126" y="204"/>
                    <a:pt x="134" y="196"/>
                  </a:cubicBezTo>
                  <a:cubicBezTo>
                    <a:pt x="142" y="189"/>
                    <a:pt x="154" y="185"/>
                    <a:pt x="169" y="184"/>
                  </a:cubicBezTo>
                  <a:cubicBezTo>
                    <a:pt x="169" y="175"/>
                    <a:pt x="169" y="175"/>
                    <a:pt x="169" y="175"/>
                  </a:cubicBezTo>
                  <a:cubicBezTo>
                    <a:pt x="183" y="175"/>
                    <a:pt x="183" y="175"/>
                    <a:pt x="183" y="175"/>
                  </a:cubicBezTo>
                  <a:cubicBezTo>
                    <a:pt x="183" y="184"/>
                    <a:pt x="183" y="184"/>
                    <a:pt x="183" y="184"/>
                  </a:cubicBezTo>
                  <a:cubicBezTo>
                    <a:pt x="197" y="185"/>
                    <a:pt x="208" y="188"/>
                    <a:pt x="215" y="194"/>
                  </a:cubicBezTo>
                  <a:cubicBezTo>
                    <a:pt x="223" y="200"/>
                    <a:pt x="228" y="208"/>
                    <a:pt x="230" y="218"/>
                  </a:cubicBezTo>
                  <a:cubicBezTo>
                    <a:pt x="195" y="223"/>
                    <a:pt x="195" y="223"/>
                    <a:pt x="195" y="223"/>
                  </a:cubicBezTo>
                  <a:cubicBezTo>
                    <a:pt x="193" y="219"/>
                    <a:pt x="191" y="216"/>
                    <a:pt x="190" y="214"/>
                  </a:cubicBezTo>
                  <a:cubicBezTo>
                    <a:pt x="189" y="212"/>
                    <a:pt x="186" y="211"/>
                    <a:pt x="183" y="209"/>
                  </a:cubicBezTo>
                  <a:cubicBezTo>
                    <a:pt x="183" y="236"/>
                    <a:pt x="183" y="236"/>
                    <a:pt x="183" y="236"/>
                  </a:cubicBezTo>
                  <a:cubicBezTo>
                    <a:pt x="202" y="241"/>
                    <a:pt x="215" y="247"/>
                    <a:pt x="221" y="252"/>
                  </a:cubicBezTo>
                  <a:cubicBezTo>
                    <a:pt x="230" y="260"/>
                    <a:pt x="234" y="270"/>
                    <a:pt x="234" y="282"/>
                  </a:cubicBezTo>
                  <a:cubicBezTo>
                    <a:pt x="234" y="288"/>
                    <a:pt x="233" y="295"/>
                    <a:pt x="230" y="301"/>
                  </a:cubicBezTo>
                  <a:close/>
                </a:path>
              </a:pathLst>
            </a:cu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nvGrpSpPr>
            <p:cNvPr id="51" name="组合 15"/>
            <p:cNvGrpSpPr>
              <a:grpSpLocks noChangeAspect="1"/>
            </p:cNvGrpSpPr>
            <p:nvPr/>
          </p:nvGrpSpPr>
          <p:grpSpPr>
            <a:xfrm>
              <a:off x="9012929" y="2694292"/>
              <a:ext cx="646261" cy="540000"/>
              <a:chOff x="2760663" y="5032375"/>
              <a:chExt cx="1473200" cy="1228726"/>
            </a:xfrm>
            <a:solidFill>
              <a:srgbClr val="92D050"/>
            </a:solidFill>
          </p:grpSpPr>
          <p:sp>
            <p:nvSpPr>
              <p:cNvPr id="86" name="Freeform 15"/>
              <p:cNvSpPr/>
              <p:nvPr/>
            </p:nvSpPr>
            <p:spPr bwMode="auto">
              <a:xfrm>
                <a:off x="3005138" y="5856288"/>
                <a:ext cx="285750" cy="404813"/>
              </a:xfrm>
              <a:custGeom>
                <a:avLst/>
                <a:gdLst>
                  <a:gd name="T0" fmla="*/ 76 w 76"/>
                  <a:gd name="T1" fmla="*/ 103 h 108"/>
                  <a:gd name="T2" fmla="*/ 62 w 76"/>
                  <a:gd name="T3" fmla="*/ 108 h 108"/>
                  <a:gd name="T4" fmla="*/ 13 w 76"/>
                  <a:gd name="T5" fmla="*/ 108 h 108"/>
                  <a:gd name="T6" fmla="*/ 0 w 76"/>
                  <a:gd name="T7" fmla="*/ 103 h 108"/>
                  <a:gd name="T8" fmla="*/ 0 w 76"/>
                  <a:gd name="T9" fmla="*/ 5 h 108"/>
                  <a:gd name="T10" fmla="*/ 13 w 76"/>
                  <a:gd name="T11" fmla="*/ 0 h 108"/>
                  <a:gd name="T12" fmla="*/ 62 w 76"/>
                  <a:gd name="T13" fmla="*/ 0 h 108"/>
                  <a:gd name="T14" fmla="*/ 76 w 76"/>
                  <a:gd name="T15" fmla="*/ 5 h 108"/>
                  <a:gd name="T16" fmla="*/ 76 w 76"/>
                  <a:gd name="T17" fmla="*/ 10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8">
                    <a:moveTo>
                      <a:pt x="76" y="103"/>
                    </a:moveTo>
                    <a:cubicBezTo>
                      <a:pt x="76" y="106"/>
                      <a:pt x="70" y="108"/>
                      <a:pt x="62" y="108"/>
                    </a:cubicBezTo>
                    <a:cubicBezTo>
                      <a:pt x="13" y="108"/>
                      <a:pt x="13" y="108"/>
                      <a:pt x="13" y="108"/>
                    </a:cubicBezTo>
                    <a:cubicBezTo>
                      <a:pt x="6" y="108"/>
                      <a:pt x="0" y="106"/>
                      <a:pt x="0" y="103"/>
                    </a:cubicBezTo>
                    <a:cubicBezTo>
                      <a:pt x="0" y="5"/>
                      <a:pt x="0" y="5"/>
                      <a:pt x="0" y="5"/>
                    </a:cubicBezTo>
                    <a:cubicBezTo>
                      <a:pt x="0" y="2"/>
                      <a:pt x="6" y="0"/>
                      <a:pt x="13" y="0"/>
                    </a:cubicBezTo>
                    <a:cubicBezTo>
                      <a:pt x="62" y="0"/>
                      <a:pt x="62" y="0"/>
                      <a:pt x="62" y="0"/>
                    </a:cubicBezTo>
                    <a:cubicBezTo>
                      <a:pt x="70" y="0"/>
                      <a:pt x="76" y="2"/>
                      <a:pt x="76" y="5"/>
                    </a:cubicBezTo>
                    <a:lnTo>
                      <a:pt x="76" y="103"/>
                    </a:ln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87" name="Freeform 16"/>
              <p:cNvSpPr/>
              <p:nvPr/>
            </p:nvSpPr>
            <p:spPr bwMode="auto">
              <a:xfrm>
                <a:off x="3321051" y="5645150"/>
                <a:ext cx="284163" cy="615950"/>
              </a:xfrm>
              <a:custGeom>
                <a:avLst/>
                <a:gdLst>
                  <a:gd name="T0" fmla="*/ 76 w 76"/>
                  <a:gd name="T1" fmla="*/ 156 h 164"/>
                  <a:gd name="T2" fmla="*/ 62 w 76"/>
                  <a:gd name="T3" fmla="*/ 164 h 164"/>
                  <a:gd name="T4" fmla="*/ 13 w 76"/>
                  <a:gd name="T5" fmla="*/ 164 h 164"/>
                  <a:gd name="T6" fmla="*/ 0 w 76"/>
                  <a:gd name="T7" fmla="*/ 156 h 164"/>
                  <a:gd name="T8" fmla="*/ 0 w 76"/>
                  <a:gd name="T9" fmla="*/ 7 h 164"/>
                  <a:gd name="T10" fmla="*/ 13 w 76"/>
                  <a:gd name="T11" fmla="*/ 0 h 164"/>
                  <a:gd name="T12" fmla="*/ 62 w 76"/>
                  <a:gd name="T13" fmla="*/ 0 h 164"/>
                  <a:gd name="T14" fmla="*/ 76 w 76"/>
                  <a:gd name="T15" fmla="*/ 7 h 164"/>
                  <a:gd name="T16" fmla="*/ 76 w 76"/>
                  <a:gd name="T17" fmla="*/ 15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64">
                    <a:moveTo>
                      <a:pt x="76" y="156"/>
                    </a:moveTo>
                    <a:cubicBezTo>
                      <a:pt x="76" y="160"/>
                      <a:pt x="70" y="164"/>
                      <a:pt x="62" y="164"/>
                    </a:cubicBezTo>
                    <a:cubicBezTo>
                      <a:pt x="13" y="164"/>
                      <a:pt x="13" y="164"/>
                      <a:pt x="13" y="164"/>
                    </a:cubicBezTo>
                    <a:cubicBezTo>
                      <a:pt x="6" y="164"/>
                      <a:pt x="0" y="160"/>
                      <a:pt x="0" y="156"/>
                    </a:cubicBezTo>
                    <a:cubicBezTo>
                      <a:pt x="0" y="7"/>
                      <a:pt x="0" y="7"/>
                      <a:pt x="0" y="7"/>
                    </a:cubicBezTo>
                    <a:cubicBezTo>
                      <a:pt x="0" y="3"/>
                      <a:pt x="6" y="0"/>
                      <a:pt x="13" y="0"/>
                    </a:cubicBezTo>
                    <a:cubicBezTo>
                      <a:pt x="62" y="0"/>
                      <a:pt x="62" y="0"/>
                      <a:pt x="62" y="0"/>
                    </a:cubicBezTo>
                    <a:cubicBezTo>
                      <a:pt x="70" y="0"/>
                      <a:pt x="76" y="3"/>
                      <a:pt x="76" y="7"/>
                    </a:cubicBezTo>
                    <a:lnTo>
                      <a:pt x="76" y="156"/>
                    </a:ln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88" name="Freeform 17"/>
              <p:cNvSpPr/>
              <p:nvPr/>
            </p:nvSpPr>
            <p:spPr bwMode="auto">
              <a:xfrm>
                <a:off x="3635376" y="5397500"/>
                <a:ext cx="282575" cy="863600"/>
              </a:xfrm>
              <a:custGeom>
                <a:avLst/>
                <a:gdLst>
                  <a:gd name="T0" fmla="*/ 75 w 75"/>
                  <a:gd name="T1" fmla="*/ 219 h 230"/>
                  <a:gd name="T2" fmla="*/ 62 w 75"/>
                  <a:gd name="T3" fmla="*/ 230 h 230"/>
                  <a:gd name="T4" fmla="*/ 13 w 75"/>
                  <a:gd name="T5" fmla="*/ 230 h 230"/>
                  <a:gd name="T6" fmla="*/ 0 w 75"/>
                  <a:gd name="T7" fmla="*/ 219 h 230"/>
                  <a:gd name="T8" fmla="*/ 0 w 75"/>
                  <a:gd name="T9" fmla="*/ 10 h 230"/>
                  <a:gd name="T10" fmla="*/ 13 w 75"/>
                  <a:gd name="T11" fmla="*/ 0 h 230"/>
                  <a:gd name="T12" fmla="*/ 62 w 75"/>
                  <a:gd name="T13" fmla="*/ 0 h 230"/>
                  <a:gd name="T14" fmla="*/ 75 w 75"/>
                  <a:gd name="T15" fmla="*/ 10 h 230"/>
                  <a:gd name="T16" fmla="*/ 75 w 75"/>
                  <a:gd name="T17" fmla="*/ 2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30">
                    <a:moveTo>
                      <a:pt x="75" y="219"/>
                    </a:moveTo>
                    <a:cubicBezTo>
                      <a:pt x="75" y="225"/>
                      <a:pt x="70" y="230"/>
                      <a:pt x="62" y="230"/>
                    </a:cubicBezTo>
                    <a:cubicBezTo>
                      <a:pt x="13" y="230"/>
                      <a:pt x="13" y="230"/>
                      <a:pt x="13" y="230"/>
                    </a:cubicBezTo>
                    <a:cubicBezTo>
                      <a:pt x="6" y="230"/>
                      <a:pt x="0" y="225"/>
                      <a:pt x="0" y="219"/>
                    </a:cubicBezTo>
                    <a:cubicBezTo>
                      <a:pt x="0" y="10"/>
                      <a:pt x="0" y="10"/>
                      <a:pt x="0" y="10"/>
                    </a:cubicBezTo>
                    <a:cubicBezTo>
                      <a:pt x="0" y="4"/>
                      <a:pt x="6" y="0"/>
                      <a:pt x="13" y="0"/>
                    </a:cubicBezTo>
                    <a:cubicBezTo>
                      <a:pt x="62" y="0"/>
                      <a:pt x="62" y="0"/>
                      <a:pt x="62" y="0"/>
                    </a:cubicBezTo>
                    <a:cubicBezTo>
                      <a:pt x="70" y="0"/>
                      <a:pt x="75" y="4"/>
                      <a:pt x="75" y="10"/>
                    </a:cubicBezTo>
                    <a:lnTo>
                      <a:pt x="75" y="219"/>
                    </a:ln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89" name="Freeform 18"/>
              <p:cNvSpPr/>
              <p:nvPr/>
            </p:nvSpPr>
            <p:spPr bwMode="auto">
              <a:xfrm>
                <a:off x="3951288" y="5205413"/>
                <a:ext cx="282575" cy="1055688"/>
              </a:xfrm>
              <a:custGeom>
                <a:avLst/>
                <a:gdLst>
                  <a:gd name="T0" fmla="*/ 75 w 75"/>
                  <a:gd name="T1" fmla="*/ 268 h 281"/>
                  <a:gd name="T2" fmla="*/ 62 w 75"/>
                  <a:gd name="T3" fmla="*/ 281 h 281"/>
                  <a:gd name="T4" fmla="*/ 13 w 75"/>
                  <a:gd name="T5" fmla="*/ 281 h 281"/>
                  <a:gd name="T6" fmla="*/ 0 w 75"/>
                  <a:gd name="T7" fmla="*/ 268 h 281"/>
                  <a:gd name="T8" fmla="*/ 0 w 75"/>
                  <a:gd name="T9" fmla="*/ 13 h 281"/>
                  <a:gd name="T10" fmla="*/ 13 w 75"/>
                  <a:gd name="T11" fmla="*/ 0 h 281"/>
                  <a:gd name="T12" fmla="*/ 62 w 75"/>
                  <a:gd name="T13" fmla="*/ 0 h 281"/>
                  <a:gd name="T14" fmla="*/ 75 w 75"/>
                  <a:gd name="T15" fmla="*/ 13 h 281"/>
                  <a:gd name="T16" fmla="*/ 75 w 75"/>
                  <a:gd name="T17" fmla="*/ 26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81">
                    <a:moveTo>
                      <a:pt x="75" y="268"/>
                    </a:moveTo>
                    <a:cubicBezTo>
                      <a:pt x="75" y="275"/>
                      <a:pt x="69" y="281"/>
                      <a:pt x="62" y="281"/>
                    </a:cubicBezTo>
                    <a:cubicBezTo>
                      <a:pt x="13" y="281"/>
                      <a:pt x="13" y="281"/>
                      <a:pt x="13" y="281"/>
                    </a:cubicBezTo>
                    <a:cubicBezTo>
                      <a:pt x="6" y="281"/>
                      <a:pt x="0" y="275"/>
                      <a:pt x="0" y="268"/>
                    </a:cubicBezTo>
                    <a:cubicBezTo>
                      <a:pt x="0" y="13"/>
                      <a:pt x="0" y="13"/>
                      <a:pt x="0" y="13"/>
                    </a:cubicBezTo>
                    <a:cubicBezTo>
                      <a:pt x="0" y="6"/>
                      <a:pt x="6" y="0"/>
                      <a:pt x="13" y="0"/>
                    </a:cubicBezTo>
                    <a:cubicBezTo>
                      <a:pt x="62" y="0"/>
                      <a:pt x="62" y="0"/>
                      <a:pt x="62" y="0"/>
                    </a:cubicBezTo>
                    <a:cubicBezTo>
                      <a:pt x="69" y="0"/>
                      <a:pt x="75" y="6"/>
                      <a:pt x="75" y="13"/>
                    </a:cubicBezTo>
                    <a:lnTo>
                      <a:pt x="75" y="268"/>
                    </a:ln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90" name="Freeform 19"/>
              <p:cNvSpPr/>
              <p:nvPr/>
            </p:nvSpPr>
            <p:spPr bwMode="auto">
              <a:xfrm>
                <a:off x="2760663" y="5116513"/>
                <a:ext cx="1063625" cy="682625"/>
              </a:xfrm>
              <a:custGeom>
                <a:avLst/>
                <a:gdLst>
                  <a:gd name="T0" fmla="*/ 14 w 283"/>
                  <a:gd name="T1" fmla="*/ 182 h 182"/>
                  <a:gd name="T2" fmla="*/ 5 w 283"/>
                  <a:gd name="T3" fmla="*/ 179 h 182"/>
                  <a:gd name="T4" fmla="*/ 5 w 283"/>
                  <a:gd name="T5" fmla="*/ 163 h 182"/>
                  <a:gd name="T6" fmla="*/ 140 w 283"/>
                  <a:gd name="T7" fmla="*/ 46 h 182"/>
                  <a:gd name="T8" fmla="*/ 154 w 283"/>
                  <a:gd name="T9" fmla="*/ 44 h 182"/>
                  <a:gd name="T10" fmla="*/ 162 w 283"/>
                  <a:gd name="T11" fmla="*/ 54 h 182"/>
                  <a:gd name="T12" fmla="*/ 162 w 283"/>
                  <a:gd name="T13" fmla="*/ 88 h 182"/>
                  <a:gd name="T14" fmla="*/ 259 w 283"/>
                  <a:gd name="T15" fmla="*/ 5 h 182"/>
                  <a:gd name="T16" fmla="*/ 278 w 283"/>
                  <a:gd name="T17" fmla="*/ 5 h 182"/>
                  <a:gd name="T18" fmla="*/ 278 w 283"/>
                  <a:gd name="T19" fmla="*/ 20 h 182"/>
                  <a:gd name="T20" fmla="*/ 158 w 283"/>
                  <a:gd name="T21" fmla="*/ 123 h 182"/>
                  <a:gd name="T22" fmla="*/ 144 w 283"/>
                  <a:gd name="T23" fmla="*/ 125 h 182"/>
                  <a:gd name="T24" fmla="*/ 136 w 283"/>
                  <a:gd name="T25" fmla="*/ 115 h 182"/>
                  <a:gd name="T26" fmla="*/ 136 w 283"/>
                  <a:gd name="T27" fmla="*/ 82 h 182"/>
                  <a:gd name="T28" fmla="*/ 23 w 283"/>
                  <a:gd name="T29" fmla="*/ 179 h 182"/>
                  <a:gd name="T30" fmla="*/ 14 w 283"/>
                  <a:gd name="T31"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 h="182">
                    <a:moveTo>
                      <a:pt x="14" y="182"/>
                    </a:moveTo>
                    <a:cubicBezTo>
                      <a:pt x="11" y="182"/>
                      <a:pt x="7" y="181"/>
                      <a:pt x="5" y="179"/>
                    </a:cubicBezTo>
                    <a:cubicBezTo>
                      <a:pt x="0" y="174"/>
                      <a:pt x="0" y="167"/>
                      <a:pt x="5" y="163"/>
                    </a:cubicBezTo>
                    <a:cubicBezTo>
                      <a:pt x="140" y="46"/>
                      <a:pt x="140" y="46"/>
                      <a:pt x="140" y="46"/>
                    </a:cubicBezTo>
                    <a:cubicBezTo>
                      <a:pt x="143" y="43"/>
                      <a:pt x="149" y="42"/>
                      <a:pt x="154" y="44"/>
                    </a:cubicBezTo>
                    <a:cubicBezTo>
                      <a:pt x="159" y="46"/>
                      <a:pt x="162" y="50"/>
                      <a:pt x="162" y="54"/>
                    </a:cubicBezTo>
                    <a:cubicBezTo>
                      <a:pt x="162" y="88"/>
                      <a:pt x="162" y="88"/>
                      <a:pt x="162" y="88"/>
                    </a:cubicBezTo>
                    <a:cubicBezTo>
                      <a:pt x="259" y="5"/>
                      <a:pt x="259" y="5"/>
                      <a:pt x="259" y="5"/>
                    </a:cubicBezTo>
                    <a:cubicBezTo>
                      <a:pt x="264" y="0"/>
                      <a:pt x="273" y="0"/>
                      <a:pt x="278" y="5"/>
                    </a:cubicBezTo>
                    <a:cubicBezTo>
                      <a:pt x="283" y="9"/>
                      <a:pt x="283" y="16"/>
                      <a:pt x="278" y="20"/>
                    </a:cubicBezTo>
                    <a:cubicBezTo>
                      <a:pt x="158" y="123"/>
                      <a:pt x="158" y="123"/>
                      <a:pt x="158" y="123"/>
                    </a:cubicBezTo>
                    <a:cubicBezTo>
                      <a:pt x="154" y="126"/>
                      <a:pt x="149" y="127"/>
                      <a:pt x="144" y="125"/>
                    </a:cubicBezTo>
                    <a:cubicBezTo>
                      <a:pt x="139" y="124"/>
                      <a:pt x="136" y="120"/>
                      <a:pt x="136" y="115"/>
                    </a:cubicBezTo>
                    <a:cubicBezTo>
                      <a:pt x="136" y="82"/>
                      <a:pt x="136" y="82"/>
                      <a:pt x="136" y="82"/>
                    </a:cubicBezTo>
                    <a:cubicBezTo>
                      <a:pt x="23" y="179"/>
                      <a:pt x="23" y="179"/>
                      <a:pt x="23" y="179"/>
                    </a:cubicBezTo>
                    <a:cubicBezTo>
                      <a:pt x="21" y="181"/>
                      <a:pt x="17" y="182"/>
                      <a:pt x="14" y="182"/>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91" name="Freeform 20"/>
              <p:cNvSpPr/>
              <p:nvPr/>
            </p:nvSpPr>
            <p:spPr bwMode="auto">
              <a:xfrm>
                <a:off x="3635376" y="5032375"/>
                <a:ext cx="282575" cy="244475"/>
              </a:xfrm>
              <a:custGeom>
                <a:avLst/>
                <a:gdLst>
                  <a:gd name="T0" fmla="*/ 131 w 178"/>
                  <a:gd name="T1" fmla="*/ 154 h 154"/>
                  <a:gd name="T2" fmla="*/ 178 w 178"/>
                  <a:gd name="T3" fmla="*/ 0 h 154"/>
                  <a:gd name="T4" fmla="*/ 0 w 178"/>
                  <a:gd name="T5" fmla="*/ 43 h 154"/>
                  <a:gd name="T6" fmla="*/ 131 w 178"/>
                  <a:gd name="T7" fmla="*/ 154 h 154"/>
                </a:gdLst>
                <a:ahLst/>
                <a:cxnLst>
                  <a:cxn ang="0">
                    <a:pos x="T0" y="T1"/>
                  </a:cxn>
                  <a:cxn ang="0">
                    <a:pos x="T2" y="T3"/>
                  </a:cxn>
                  <a:cxn ang="0">
                    <a:pos x="T4" y="T5"/>
                  </a:cxn>
                  <a:cxn ang="0">
                    <a:pos x="T6" y="T7"/>
                  </a:cxn>
                </a:cxnLst>
                <a:rect l="0" t="0" r="r" b="b"/>
                <a:pathLst>
                  <a:path w="178" h="154">
                    <a:moveTo>
                      <a:pt x="131" y="154"/>
                    </a:moveTo>
                    <a:lnTo>
                      <a:pt x="178" y="0"/>
                    </a:lnTo>
                    <a:lnTo>
                      <a:pt x="0" y="43"/>
                    </a:lnTo>
                    <a:lnTo>
                      <a:pt x="131" y="154"/>
                    </a:ln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52" name="组合 122"/>
            <p:cNvGrpSpPr/>
            <p:nvPr/>
          </p:nvGrpSpPr>
          <p:grpSpPr>
            <a:xfrm>
              <a:off x="5758019" y="2694539"/>
              <a:ext cx="380306" cy="540000"/>
              <a:chOff x="1674813" y="1797050"/>
              <a:chExt cx="381001" cy="469900"/>
            </a:xfrm>
          </p:grpSpPr>
          <p:sp>
            <p:nvSpPr>
              <p:cNvPr id="82" name="Freeform 72"/>
              <p:cNvSpPr>
                <a:spLocks noEditPoints="1"/>
              </p:cNvSpPr>
              <p:nvPr/>
            </p:nvSpPr>
            <p:spPr bwMode="auto">
              <a:xfrm>
                <a:off x="1674813" y="1978025"/>
                <a:ext cx="90488" cy="288925"/>
              </a:xfrm>
              <a:custGeom>
                <a:avLst/>
                <a:gdLst>
                  <a:gd name="T0" fmla="*/ 2 w 24"/>
                  <a:gd name="T1" fmla="*/ 0 h 76"/>
                  <a:gd name="T2" fmla="*/ 0 w 24"/>
                  <a:gd name="T3" fmla="*/ 75 h 76"/>
                  <a:gd name="T4" fmla="*/ 2 w 24"/>
                  <a:gd name="T5" fmla="*/ 76 h 76"/>
                  <a:gd name="T6" fmla="*/ 8 w 24"/>
                  <a:gd name="T7" fmla="*/ 66 h 76"/>
                  <a:gd name="T8" fmla="*/ 22 w 24"/>
                  <a:gd name="T9" fmla="*/ 76 h 76"/>
                  <a:gd name="T10" fmla="*/ 24 w 24"/>
                  <a:gd name="T11" fmla="*/ 1 h 76"/>
                  <a:gd name="T12" fmla="*/ 11 w 24"/>
                  <a:gd name="T13" fmla="*/ 60 h 76"/>
                  <a:gd name="T14" fmla="*/ 3 w 24"/>
                  <a:gd name="T15" fmla="*/ 55 h 76"/>
                  <a:gd name="T16" fmla="*/ 11 w 24"/>
                  <a:gd name="T17" fmla="*/ 60 h 76"/>
                  <a:gd name="T18" fmla="*/ 3 w 24"/>
                  <a:gd name="T19" fmla="*/ 51 h 76"/>
                  <a:gd name="T20" fmla="*/ 11 w 24"/>
                  <a:gd name="T21" fmla="*/ 46 h 76"/>
                  <a:gd name="T22" fmla="*/ 11 w 24"/>
                  <a:gd name="T23" fmla="*/ 43 h 76"/>
                  <a:gd name="T24" fmla="*/ 3 w 24"/>
                  <a:gd name="T25" fmla="*/ 38 h 76"/>
                  <a:gd name="T26" fmla="*/ 11 w 24"/>
                  <a:gd name="T27" fmla="*/ 43 h 76"/>
                  <a:gd name="T28" fmla="*/ 3 w 24"/>
                  <a:gd name="T29" fmla="*/ 34 h 76"/>
                  <a:gd name="T30" fmla="*/ 11 w 24"/>
                  <a:gd name="T31" fmla="*/ 29 h 76"/>
                  <a:gd name="T32" fmla="*/ 11 w 24"/>
                  <a:gd name="T33" fmla="*/ 26 h 76"/>
                  <a:gd name="T34" fmla="*/ 3 w 24"/>
                  <a:gd name="T35" fmla="*/ 21 h 76"/>
                  <a:gd name="T36" fmla="*/ 11 w 24"/>
                  <a:gd name="T37" fmla="*/ 26 h 76"/>
                  <a:gd name="T38" fmla="*/ 3 w 24"/>
                  <a:gd name="T39" fmla="*/ 17 h 76"/>
                  <a:gd name="T40" fmla="*/ 11 w 24"/>
                  <a:gd name="T41" fmla="*/ 12 h 76"/>
                  <a:gd name="T42" fmla="*/ 11 w 24"/>
                  <a:gd name="T43" fmla="*/ 9 h 76"/>
                  <a:gd name="T44" fmla="*/ 3 w 24"/>
                  <a:gd name="T45" fmla="*/ 3 h 76"/>
                  <a:gd name="T46" fmla="*/ 11 w 24"/>
                  <a:gd name="T47" fmla="*/ 9 h 76"/>
                  <a:gd name="T48" fmla="*/ 13 w 24"/>
                  <a:gd name="T49" fmla="*/ 60 h 76"/>
                  <a:gd name="T50" fmla="*/ 21 w 24"/>
                  <a:gd name="T51" fmla="*/ 55 h 76"/>
                  <a:gd name="T52" fmla="*/ 21 w 24"/>
                  <a:gd name="T53" fmla="*/ 51 h 76"/>
                  <a:gd name="T54" fmla="*/ 13 w 24"/>
                  <a:gd name="T55" fmla="*/ 46 h 76"/>
                  <a:gd name="T56" fmla="*/ 21 w 24"/>
                  <a:gd name="T57" fmla="*/ 51 h 76"/>
                  <a:gd name="T58" fmla="*/ 13 w 24"/>
                  <a:gd name="T59" fmla="*/ 43 h 76"/>
                  <a:gd name="T60" fmla="*/ 21 w 24"/>
                  <a:gd name="T61" fmla="*/ 38 h 76"/>
                  <a:gd name="T62" fmla="*/ 21 w 24"/>
                  <a:gd name="T63" fmla="*/ 34 h 76"/>
                  <a:gd name="T64" fmla="*/ 13 w 24"/>
                  <a:gd name="T65" fmla="*/ 29 h 76"/>
                  <a:gd name="T66" fmla="*/ 21 w 24"/>
                  <a:gd name="T67" fmla="*/ 34 h 76"/>
                  <a:gd name="T68" fmla="*/ 13 w 24"/>
                  <a:gd name="T69" fmla="*/ 26 h 76"/>
                  <a:gd name="T70" fmla="*/ 21 w 24"/>
                  <a:gd name="T71" fmla="*/ 21 h 76"/>
                  <a:gd name="T72" fmla="*/ 21 w 24"/>
                  <a:gd name="T73" fmla="*/ 17 h 76"/>
                  <a:gd name="T74" fmla="*/ 13 w 24"/>
                  <a:gd name="T75" fmla="*/ 12 h 76"/>
                  <a:gd name="T76" fmla="*/ 21 w 24"/>
                  <a:gd name="T77" fmla="*/ 17 h 76"/>
                  <a:gd name="T78" fmla="*/ 13 w 24"/>
                  <a:gd name="T79" fmla="*/ 9 h 76"/>
                  <a:gd name="T80" fmla="*/ 21 w 24"/>
                  <a:gd name="T81" fmla="*/ 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76">
                    <a:moveTo>
                      <a:pt x="22" y="0"/>
                    </a:moveTo>
                    <a:cubicBezTo>
                      <a:pt x="2" y="0"/>
                      <a:pt x="2" y="0"/>
                      <a:pt x="2" y="0"/>
                    </a:cubicBezTo>
                    <a:cubicBezTo>
                      <a:pt x="1" y="0"/>
                      <a:pt x="0" y="1"/>
                      <a:pt x="0" y="1"/>
                    </a:cubicBezTo>
                    <a:cubicBezTo>
                      <a:pt x="0" y="75"/>
                      <a:pt x="0" y="75"/>
                      <a:pt x="0" y="75"/>
                    </a:cubicBezTo>
                    <a:cubicBezTo>
                      <a:pt x="0" y="75"/>
                      <a:pt x="1" y="76"/>
                      <a:pt x="2" y="76"/>
                    </a:cubicBezTo>
                    <a:cubicBezTo>
                      <a:pt x="2" y="76"/>
                      <a:pt x="2" y="76"/>
                      <a:pt x="2" y="76"/>
                    </a:cubicBezTo>
                    <a:cubicBezTo>
                      <a:pt x="2" y="66"/>
                      <a:pt x="2" y="66"/>
                      <a:pt x="2" y="66"/>
                    </a:cubicBezTo>
                    <a:cubicBezTo>
                      <a:pt x="8" y="66"/>
                      <a:pt x="8" y="66"/>
                      <a:pt x="8" y="66"/>
                    </a:cubicBezTo>
                    <a:cubicBezTo>
                      <a:pt x="8" y="76"/>
                      <a:pt x="8" y="76"/>
                      <a:pt x="8" y="76"/>
                    </a:cubicBezTo>
                    <a:cubicBezTo>
                      <a:pt x="22" y="76"/>
                      <a:pt x="22" y="76"/>
                      <a:pt x="22" y="76"/>
                    </a:cubicBezTo>
                    <a:cubicBezTo>
                      <a:pt x="23" y="76"/>
                      <a:pt x="24" y="75"/>
                      <a:pt x="24" y="75"/>
                    </a:cubicBezTo>
                    <a:cubicBezTo>
                      <a:pt x="24" y="1"/>
                      <a:pt x="24" y="1"/>
                      <a:pt x="24" y="1"/>
                    </a:cubicBezTo>
                    <a:cubicBezTo>
                      <a:pt x="24" y="1"/>
                      <a:pt x="23" y="0"/>
                      <a:pt x="22" y="0"/>
                    </a:cubicBezTo>
                    <a:close/>
                    <a:moveTo>
                      <a:pt x="11" y="60"/>
                    </a:moveTo>
                    <a:cubicBezTo>
                      <a:pt x="3" y="60"/>
                      <a:pt x="3" y="60"/>
                      <a:pt x="3" y="60"/>
                    </a:cubicBezTo>
                    <a:cubicBezTo>
                      <a:pt x="3" y="55"/>
                      <a:pt x="3" y="55"/>
                      <a:pt x="3" y="55"/>
                    </a:cubicBezTo>
                    <a:cubicBezTo>
                      <a:pt x="11" y="55"/>
                      <a:pt x="11" y="55"/>
                      <a:pt x="11" y="55"/>
                    </a:cubicBezTo>
                    <a:lnTo>
                      <a:pt x="11" y="60"/>
                    </a:lnTo>
                    <a:close/>
                    <a:moveTo>
                      <a:pt x="11" y="51"/>
                    </a:moveTo>
                    <a:cubicBezTo>
                      <a:pt x="3" y="51"/>
                      <a:pt x="3" y="51"/>
                      <a:pt x="3" y="51"/>
                    </a:cubicBezTo>
                    <a:cubicBezTo>
                      <a:pt x="3" y="46"/>
                      <a:pt x="3" y="46"/>
                      <a:pt x="3" y="46"/>
                    </a:cubicBezTo>
                    <a:cubicBezTo>
                      <a:pt x="11" y="46"/>
                      <a:pt x="11" y="46"/>
                      <a:pt x="11" y="46"/>
                    </a:cubicBezTo>
                    <a:lnTo>
                      <a:pt x="11" y="51"/>
                    </a:lnTo>
                    <a:close/>
                    <a:moveTo>
                      <a:pt x="11" y="43"/>
                    </a:moveTo>
                    <a:cubicBezTo>
                      <a:pt x="3" y="43"/>
                      <a:pt x="3" y="43"/>
                      <a:pt x="3" y="43"/>
                    </a:cubicBezTo>
                    <a:cubicBezTo>
                      <a:pt x="3" y="38"/>
                      <a:pt x="3" y="38"/>
                      <a:pt x="3" y="38"/>
                    </a:cubicBezTo>
                    <a:cubicBezTo>
                      <a:pt x="11" y="38"/>
                      <a:pt x="11" y="38"/>
                      <a:pt x="11" y="38"/>
                    </a:cubicBezTo>
                    <a:lnTo>
                      <a:pt x="11" y="43"/>
                    </a:lnTo>
                    <a:close/>
                    <a:moveTo>
                      <a:pt x="11" y="34"/>
                    </a:moveTo>
                    <a:cubicBezTo>
                      <a:pt x="3" y="34"/>
                      <a:pt x="3" y="34"/>
                      <a:pt x="3" y="34"/>
                    </a:cubicBezTo>
                    <a:cubicBezTo>
                      <a:pt x="3" y="29"/>
                      <a:pt x="3" y="29"/>
                      <a:pt x="3" y="29"/>
                    </a:cubicBezTo>
                    <a:cubicBezTo>
                      <a:pt x="11" y="29"/>
                      <a:pt x="11" y="29"/>
                      <a:pt x="11" y="29"/>
                    </a:cubicBezTo>
                    <a:lnTo>
                      <a:pt x="11" y="34"/>
                    </a:lnTo>
                    <a:close/>
                    <a:moveTo>
                      <a:pt x="11" y="26"/>
                    </a:moveTo>
                    <a:cubicBezTo>
                      <a:pt x="3" y="26"/>
                      <a:pt x="3" y="26"/>
                      <a:pt x="3" y="26"/>
                    </a:cubicBezTo>
                    <a:cubicBezTo>
                      <a:pt x="3" y="21"/>
                      <a:pt x="3" y="21"/>
                      <a:pt x="3" y="21"/>
                    </a:cubicBezTo>
                    <a:cubicBezTo>
                      <a:pt x="11" y="21"/>
                      <a:pt x="11" y="21"/>
                      <a:pt x="11" y="21"/>
                    </a:cubicBezTo>
                    <a:lnTo>
                      <a:pt x="11" y="26"/>
                    </a:lnTo>
                    <a:close/>
                    <a:moveTo>
                      <a:pt x="11" y="17"/>
                    </a:moveTo>
                    <a:cubicBezTo>
                      <a:pt x="3" y="17"/>
                      <a:pt x="3" y="17"/>
                      <a:pt x="3" y="17"/>
                    </a:cubicBezTo>
                    <a:cubicBezTo>
                      <a:pt x="3" y="12"/>
                      <a:pt x="3" y="12"/>
                      <a:pt x="3" y="12"/>
                    </a:cubicBezTo>
                    <a:cubicBezTo>
                      <a:pt x="11" y="12"/>
                      <a:pt x="11" y="12"/>
                      <a:pt x="11" y="12"/>
                    </a:cubicBezTo>
                    <a:lnTo>
                      <a:pt x="11" y="17"/>
                    </a:lnTo>
                    <a:close/>
                    <a:moveTo>
                      <a:pt x="11" y="9"/>
                    </a:moveTo>
                    <a:cubicBezTo>
                      <a:pt x="3" y="9"/>
                      <a:pt x="3" y="9"/>
                      <a:pt x="3" y="9"/>
                    </a:cubicBezTo>
                    <a:cubicBezTo>
                      <a:pt x="3" y="3"/>
                      <a:pt x="3" y="3"/>
                      <a:pt x="3" y="3"/>
                    </a:cubicBezTo>
                    <a:cubicBezTo>
                      <a:pt x="11" y="3"/>
                      <a:pt x="11" y="3"/>
                      <a:pt x="11" y="3"/>
                    </a:cubicBezTo>
                    <a:lnTo>
                      <a:pt x="11" y="9"/>
                    </a:lnTo>
                    <a:close/>
                    <a:moveTo>
                      <a:pt x="21" y="60"/>
                    </a:moveTo>
                    <a:cubicBezTo>
                      <a:pt x="13" y="60"/>
                      <a:pt x="13" y="60"/>
                      <a:pt x="13" y="60"/>
                    </a:cubicBezTo>
                    <a:cubicBezTo>
                      <a:pt x="13" y="55"/>
                      <a:pt x="13" y="55"/>
                      <a:pt x="13" y="55"/>
                    </a:cubicBezTo>
                    <a:cubicBezTo>
                      <a:pt x="21" y="55"/>
                      <a:pt x="21" y="55"/>
                      <a:pt x="21" y="55"/>
                    </a:cubicBezTo>
                    <a:lnTo>
                      <a:pt x="21" y="60"/>
                    </a:lnTo>
                    <a:close/>
                    <a:moveTo>
                      <a:pt x="21" y="51"/>
                    </a:moveTo>
                    <a:cubicBezTo>
                      <a:pt x="13" y="51"/>
                      <a:pt x="13" y="51"/>
                      <a:pt x="13" y="51"/>
                    </a:cubicBezTo>
                    <a:cubicBezTo>
                      <a:pt x="13" y="46"/>
                      <a:pt x="13" y="46"/>
                      <a:pt x="13" y="46"/>
                    </a:cubicBezTo>
                    <a:cubicBezTo>
                      <a:pt x="21" y="46"/>
                      <a:pt x="21" y="46"/>
                      <a:pt x="21" y="46"/>
                    </a:cubicBezTo>
                    <a:lnTo>
                      <a:pt x="21" y="51"/>
                    </a:lnTo>
                    <a:close/>
                    <a:moveTo>
                      <a:pt x="21" y="43"/>
                    </a:moveTo>
                    <a:cubicBezTo>
                      <a:pt x="13" y="43"/>
                      <a:pt x="13" y="43"/>
                      <a:pt x="13" y="43"/>
                    </a:cubicBezTo>
                    <a:cubicBezTo>
                      <a:pt x="13" y="38"/>
                      <a:pt x="13" y="38"/>
                      <a:pt x="13" y="38"/>
                    </a:cubicBezTo>
                    <a:cubicBezTo>
                      <a:pt x="21" y="38"/>
                      <a:pt x="21" y="38"/>
                      <a:pt x="21" y="38"/>
                    </a:cubicBezTo>
                    <a:lnTo>
                      <a:pt x="21" y="43"/>
                    </a:lnTo>
                    <a:close/>
                    <a:moveTo>
                      <a:pt x="21" y="34"/>
                    </a:moveTo>
                    <a:cubicBezTo>
                      <a:pt x="13" y="34"/>
                      <a:pt x="13" y="34"/>
                      <a:pt x="13" y="34"/>
                    </a:cubicBezTo>
                    <a:cubicBezTo>
                      <a:pt x="13" y="29"/>
                      <a:pt x="13" y="29"/>
                      <a:pt x="13" y="29"/>
                    </a:cubicBezTo>
                    <a:cubicBezTo>
                      <a:pt x="21" y="29"/>
                      <a:pt x="21" y="29"/>
                      <a:pt x="21" y="29"/>
                    </a:cubicBezTo>
                    <a:lnTo>
                      <a:pt x="21" y="34"/>
                    </a:lnTo>
                    <a:close/>
                    <a:moveTo>
                      <a:pt x="21" y="26"/>
                    </a:moveTo>
                    <a:cubicBezTo>
                      <a:pt x="13" y="26"/>
                      <a:pt x="13" y="26"/>
                      <a:pt x="13" y="26"/>
                    </a:cubicBezTo>
                    <a:cubicBezTo>
                      <a:pt x="13" y="21"/>
                      <a:pt x="13" y="21"/>
                      <a:pt x="13" y="21"/>
                    </a:cubicBezTo>
                    <a:cubicBezTo>
                      <a:pt x="21" y="21"/>
                      <a:pt x="21" y="21"/>
                      <a:pt x="21" y="21"/>
                    </a:cubicBezTo>
                    <a:lnTo>
                      <a:pt x="21" y="26"/>
                    </a:lnTo>
                    <a:close/>
                    <a:moveTo>
                      <a:pt x="21" y="17"/>
                    </a:moveTo>
                    <a:cubicBezTo>
                      <a:pt x="13" y="17"/>
                      <a:pt x="13" y="17"/>
                      <a:pt x="13" y="17"/>
                    </a:cubicBezTo>
                    <a:cubicBezTo>
                      <a:pt x="13" y="12"/>
                      <a:pt x="13" y="12"/>
                      <a:pt x="13" y="12"/>
                    </a:cubicBezTo>
                    <a:cubicBezTo>
                      <a:pt x="21" y="12"/>
                      <a:pt x="21" y="12"/>
                      <a:pt x="21" y="12"/>
                    </a:cubicBezTo>
                    <a:lnTo>
                      <a:pt x="21" y="17"/>
                    </a:lnTo>
                    <a:close/>
                    <a:moveTo>
                      <a:pt x="21" y="9"/>
                    </a:moveTo>
                    <a:cubicBezTo>
                      <a:pt x="13" y="9"/>
                      <a:pt x="13" y="9"/>
                      <a:pt x="13" y="9"/>
                    </a:cubicBezTo>
                    <a:cubicBezTo>
                      <a:pt x="13" y="3"/>
                      <a:pt x="13" y="3"/>
                      <a:pt x="13" y="3"/>
                    </a:cubicBezTo>
                    <a:cubicBezTo>
                      <a:pt x="21" y="3"/>
                      <a:pt x="21" y="3"/>
                      <a:pt x="21" y="3"/>
                    </a:cubicBezTo>
                    <a:lnTo>
                      <a:pt x="21" y="9"/>
                    </a:lnTo>
                    <a:close/>
                  </a:path>
                </a:pathLst>
              </a:custGeom>
              <a:solidFill>
                <a:srgbClr val="31A6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83" name="Freeform 73"/>
              <p:cNvSpPr>
                <a:spLocks noEditPoints="1"/>
              </p:cNvSpPr>
              <p:nvPr/>
            </p:nvSpPr>
            <p:spPr bwMode="auto">
              <a:xfrm>
                <a:off x="1927226" y="2100263"/>
                <a:ext cx="128588" cy="166687"/>
              </a:xfrm>
              <a:custGeom>
                <a:avLst/>
                <a:gdLst>
                  <a:gd name="T0" fmla="*/ 33 w 34"/>
                  <a:gd name="T1" fmla="*/ 0 h 44"/>
                  <a:gd name="T2" fmla="*/ 1 w 34"/>
                  <a:gd name="T3" fmla="*/ 0 h 44"/>
                  <a:gd name="T4" fmla="*/ 0 w 34"/>
                  <a:gd name="T5" fmla="*/ 1 h 44"/>
                  <a:gd name="T6" fmla="*/ 0 w 34"/>
                  <a:gd name="T7" fmla="*/ 43 h 44"/>
                  <a:gd name="T8" fmla="*/ 1 w 34"/>
                  <a:gd name="T9" fmla="*/ 44 h 44"/>
                  <a:gd name="T10" fmla="*/ 33 w 34"/>
                  <a:gd name="T11" fmla="*/ 44 h 44"/>
                  <a:gd name="T12" fmla="*/ 34 w 34"/>
                  <a:gd name="T13" fmla="*/ 43 h 44"/>
                  <a:gd name="T14" fmla="*/ 34 w 34"/>
                  <a:gd name="T15" fmla="*/ 1 h 44"/>
                  <a:gd name="T16" fmla="*/ 33 w 34"/>
                  <a:gd name="T17" fmla="*/ 0 h 44"/>
                  <a:gd name="T18" fmla="*/ 15 w 34"/>
                  <a:gd name="T19" fmla="*/ 37 h 44"/>
                  <a:gd name="T20" fmla="*/ 2 w 34"/>
                  <a:gd name="T21" fmla="*/ 37 h 44"/>
                  <a:gd name="T22" fmla="*/ 2 w 34"/>
                  <a:gd name="T23" fmla="*/ 32 h 44"/>
                  <a:gd name="T24" fmla="*/ 15 w 34"/>
                  <a:gd name="T25" fmla="*/ 32 h 44"/>
                  <a:gd name="T26" fmla="*/ 15 w 34"/>
                  <a:gd name="T27" fmla="*/ 37 h 44"/>
                  <a:gd name="T28" fmla="*/ 15 w 34"/>
                  <a:gd name="T29" fmla="*/ 28 h 44"/>
                  <a:gd name="T30" fmla="*/ 2 w 34"/>
                  <a:gd name="T31" fmla="*/ 28 h 44"/>
                  <a:gd name="T32" fmla="*/ 2 w 34"/>
                  <a:gd name="T33" fmla="*/ 22 h 44"/>
                  <a:gd name="T34" fmla="*/ 15 w 34"/>
                  <a:gd name="T35" fmla="*/ 22 h 44"/>
                  <a:gd name="T36" fmla="*/ 15 w 34"/>
                  <a:gd name="T37" fmla="*/ 28 h 44"/>
                  <a:gd name="T38" fmla="*/ 15 w 34"/>
                  <a:gd name="T39" fmla="*/ 18 h 44"/>
                  <a:gd name="T40" fmla="*/ 2 w 34"/>
                  <a:gd name="T41" fmla="*/ 18 h 44"/>
                  <a:gd name="T42" fmla="*/ 2 w 34"/>
                  <a:gd name="T43" fmla="*/ 13 h 44"/>
                  <a:gd name="T44" fmla="*/ 15 w 34"/>
                  <a:gd name="T45" fmla="*/ 13 h 44"/>
                  <a:gd name="T46" fmla="*/ 15 w 34"/>
                  <a:gd name="T47" fmla="*/ 18 h 44"/>
                  <a:gd name="T48" fmla="*/ 15 w 34"/>
                  <a:gd name="T49" fmla="*/ 9 h 44"/>
                  <a:gd name="T50" fmla="*/ 2 w 34"/>
                  <a:gd name="T51" fmla="*/ 9 h 44"/>
                  <a:gd name="T52" fmla="*/ 2 w 34"/>
                  <a:gd name="T53" fmla="*/ 3 h 44"/>
                  <a:gd name="T54" fmla="*/ 15 w 34"/>
                  <a:gd name="T55" fmla="*/ 3 h 44"/>
                  <a:gd name="T56" fmla="*/ 15 w 34"/>
                  <a:gd name="T57" fmla="*/ 9 h 44"/>
                  <a:gd name="T58" fmla="*/ 32 w 34"/>
                  <a:gd name="T59" fmla="*/ 37 h 44"/>
                  <a:gd name="T60" fmla="*/ 19 w 34"/>
                  <a:gd name="T61" fmla="*/ 37 h 44"/>
                  <a:gd name="T62" fmla="*/ 19 w 34"/>
                  <a:gd name="T63" fmla="*/ 32 h 44"/>
                  <a:gd name="T64" fmla="*/ 32 w 34"/>
                  <a:gd name="T65" fmla="*/ 32 h 44"/>
                  <a:gd name="T66" fmla="*/ 32 w 34"/>
                  <a:gd name="T67" fmla="*/ 37 h 44"/>
                  <a:gd name="T68" fmla="*/ 32 w 34"/>
                  <a:gd name="T69" fmla="*/ 28 h 44"/>
                  <a:gd name="T70" fmla="*/ 19 w 34"/>
                  <a:gd name="T71" fmla="*/ 28 h 44"/>
                  <a:gd name="T72" fmla="*/ 19 w 34"/>
                  <a:gd name="T73" fmla="*/ 22 h 44"/>
                  <a:gd name="T74" fmla="*/ 32 w 34"/>
                  <a:gd name="T75" fmla="*/ 22 h 44"/>
                  <a:gd name="T76" fmla="*/ 32 w 34"/>
                  <a:gd name="T77" fmla="*/ 28 h 44"/>
                  <a:gd name="T78" fmla="*/ 32 w 34"/>
                  <a:gd name="T79" fmla="*/ 18 h 44"/>
                  <a:gd name="T80" fmla="*/ 19 w 34"/>
                  <a:gd name="T81" fmla="*/ 18 h 44"/>
                  <a:gd name="T82" fmla="*/ 19 w 34"/>
                  <a:gd name="T83" fmla="*/ 13 h 44"/>
                  <a:gd name="T84" fmla="*/ 32 w 34"/>
                  <a:gd name="T85" fmla="*/ 13 h 44"/>
                  <a:gd name="T86" fmla="*/ 32 w 34"/>
                  <a:gd name="T87" fmla="*/ 18 h 44"/>
                  <a:gd name="T88" fmla="*/ 32 w 34"/>
                  <a:gd name="T89" fmla="*/ 9 h 44"/>
                  <a:gd name="T90" fmla="*/ 19 w 34"/>
                  <a:gd name="T91" fmla="*/ 9 h 44"/>
                  <a:gd name="T92" fmla="*/ 19 w 34"/>
                  <a:gd name="T93" fmla="*/ 3 h 44"/>
                  <a:gd name="T94" fmla="*/ 32 w 34"/>
                  <a:gd name="T95" fmla="*/ 3 h 44"/>
                  <a:gd name="T96" fmla="*/ 32 w 34"/>
                  <a:gd name="T97"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44">
                    <a:moveTo>
                      <a:pt x="33" y="0"/>
                    </a:moveTo>
                    <a:cubicBezTo>
                      <a:pt x="1" y="0"/>
                      <a:pt x="1" y="0"/>
                      <a:pt x="1" y="0"/>
                    </a:cubicBezTo>
                    <a:cubicBezTo>
                      <a:pt x="1" y="0"/>
                      <a:pt x="0" y="1"/>
                      <a:pt x="0" y="1"/>
                    </a:cubicBezTo>
                    <a:cubicBezTo>
                      <a:pt x="0" y="43"/>
                      <a:pt x="0" y="43"/>
                      <a:pt x="0" y="43"/>
                    </a:cubicBezTo>
                    <a:cubicBezTo>
                      <a:pt x="0" y="44"/>
                      <a:pt x="1" y="44"/>
                      <a:pt x="1" y="44"/>
                    </a:cubicBezTo>
                    <a:cubicBezTo>
                      <a:pt x="33" y="44"/>
                      <a:pt x="33" y="44"/>
                      <a:pt x="33" y="44"/>
                    </a:cubicBezTo>
                    <a:cubicBezTo>
                      <a:pt x="33" y="44"/>
                      <a:pt x="34" y="44"/>
                      <a:pt x="34" y="43"/>
                    </a:cubicBezTo>
                    <a:cubicBezTo>
                      <a:pt x="34" y="1"/>
                      <a:pt x="34" y="1"/>
                      <a:pt x="34" y="1"/>
                    </a:cubicBezTo>
                    <a:cubicBezTo>
                      <a:pt x="34" y="1"/>
                      <a:pt x="33" y="0"/>
                      <a:pt x="33" y="0"/>
                    </a:cubicBezTo>
                    <a:close/>
                    <a:moveTo>
                      <a:pt x="15" y="37"/>
                    </a:moveTo>
                    <a:cubicBezTo>
                      <a:pt x="2" y="37"/>
                      <a:pt x="2" y="37"/>
                      <a:pt x="2" y="37"/>
                    </a:cubicBezTo>
                    <a:cubicBezTo>
                      <a:pt x="2" y="32"/>
                      <a:pt x="2" y="32"/>
                      <a:pt x="2" y="32"/>
                    </a:cubicBezTo>
                    <a:cubicBezTo>
                      <a:pt x="15" y="32"/>
                      <a:pt x="15" y="32"/>
                      <a:pt x="15" y="32"/>
                    </a:cubicBezTo>
                    <a:lnTo>
                      <a:pt x="15" y="37"/>
                    </a:lnTo>
                    <a:close/>
                    <a:moveTo>
                      <a:pt x="15" y="28"/>
                    </a:moveTo>
                    <a:cubicBezTo>
                      <a:pt x="2" y="28"/>
                      <a:pt x="2" y="28"/>
                      <a:pt x="2" y="28"/>
                    </a:cubicBezTo>
                    <a:cubicBezTo>
                      <a:pt x="2" y="22"/>
                      <a:pt x="2" y="22"/>
                      <a:pt x="2" y="22"/>
                    </a:cubicBezTo>
                    <a:cubicBezTo>
                      <a:pt x="15" y="22"/>
                      <a:pt x="15" y="22"/>
                      <a:pt x="15" y="22"/>
                    </a:cubicBezTo>
                    <a:lnTo>
                      <a:pt x="15" y="28"/>
                    </a:lnTo>
                    <a:close/>
                    <a:moveTo>
                      <a:pt x="15" y="18"/>
                    </a:moveTo>
                    <a:cubicBezTo>
                      <a:pt x="2" y="18"/>
                      <a:pt x="2" y="18"/>
                      <a:pt x="2" y="18"/>
                    </a:cubicBezTo>
                    <a:cubicBezTo>
                      <a:pt x="2" y="13"/>
                      <a:pt x="2" y="13"/>
                      <a:pt x="2" y="13"/>
                    </a:cubicBezTo>
                    <a:cubicBezTo>
                      <a:pt x="15" y="13"/>
                      <a:pt x="15" y="13"/>
                      <a:pt x="15" y="13"/>
                    </a:cubicBezTo>
                    <a:lnTo>
                      <a:pt x="15" y="18"/>
                    </a:lnTo>
                    <a:close/>
                    <a:moveTo>
                      <a:pt x="15" y="9"/>
                    </a:moveTo>
                    <a:cubicBezTo>
                      <a:pt x="2" y="9"/>
                      <a:pt x="2" y="9"/>
                      <a:pt x="2" y="9"/>
                    </a:cubicBezTo>
                    <a:cubicBezTo>
                      <a:pt x="2" y="3"/>
                      <a:pt x="2" y="3"/>
                      <a:pt x="2" y="3"/>
                    </a:cubicBezTo>
                    <a:cubicBezTo>
                      <a:pt x="15" y="3"/>
                      <a:pt x="15" y="3"/>
                      <a:pt x="15" y="3"/>
                    </a:cubicBezTo>
                    <a:lnTo>
                      <a:pt x="15" y="9"/>
                    </a:lnTo>
                    <a:close/>
                    <a:moveTo>
                      <a:pt x="32" y="37"/>
                    </a:moveTo>
                    <a:cubicBezTo>
                      <a:pt x="19" y="37"/>
                      <a:pt x="19" y="37"/>
                      <a:pt x="19" y="37"/>
                    </a:cubicBezTo>
                    <a:cubicBezTo>
                      <a:pt x="19" y="32"/>
                      <a:pt x="19" y="32"/>
                      <a:pt x="19" y="32"/>
                    </a:cubicBezTo>
                    <a:cubicBezTo>
                      <a:pt x="32" y="32"/>
                      <a:pt x="32" y="32"/>
                      <a:pt x="32" y="32"/>
                    </a:cubicBezTo>
                    <a:lnTo>
                      <a:pt x="32" y="37"/>
                    </a:lnTo>
                    <a:close/>
                    <a:moveTo>
                      <a:pt x="32" y="28"/>
                    </a:moveTo>
                    <a:cubicBezTo>
                      <a:pt x="19" y="28"/>
                      <a:pt x="19" y="28"/>
                      <a:pt x="19" y="28"/>
                    </a:cubicBezTo>
                    <a:cubicBezTo>
                      <a:pt x="19" y="22"/>
                      <a:pt x="19" y="22"/>
                      <a:pt x="19" y="22"/>
                    </a:cubicBezTo>
                    <a:cubicBezTo>
                      <a:pt x="32" y="22"/>
                      <a:pt x="32" y="22"/>
                      <a:pt x="32" y="22"/>
                    </a:cubicBezTo>
                    <a:lnTo>
                      <a:pt x="32" y="28"/>
                    </a:lnTo>
                    <a:close/>
                    <a:moveTo>
                      <a:pt x="32" y="18"/>
                    </a:moveTo>
                    <a:cubicBezTo>
                      <a:pt x="19" y="18"/>
                      <a:pt x="19" y="18"/>
                      <a:pt x="19" y="18"/>
                    </a:cubicBezTo>
                    <a:cubicBezTo>
                      <a:pt x="19" y="13"/>
                      <a:pt x="19" y="13"/>
                      <a:pt x="19" y="13"/>
                    </a:cubicBezTo>
                    <a:cubicBezTo>
                      <a:pt x="32" y="13"/>
                      <a:pt x="32" y="13"/>
                      <a:pt x="32" y="13"/>
                    </a:cubicBezTo>
                    <a:lnTo>
                      <a:pt x="32" y="18"/>
                    </a:lnTo>
                    <a:close/>
                    <a:moveTo>
                      <a:pt x="32" y="9"/>
                    </a:moveTo>
                    <a:cubicBezTo>
                      <a:pt x="19" y="9"/>
                      <a:pt x="19" y="9"/>
                      <a:pt x="19" y="9"/>
                    </a:cubicBezTo>
                    <a:cubicBezTo>
                      <a:pt x="19" y="3"/>
                      <a:pt x="19" y="3"/>
                      <a:pt x="19" y="3"/>
                    </a:cubicBezTo>
                    <a:cubicBezTo>
                      <a:pt x="32" y="3"/>
                      <a:pt x="32" y="3"/>
                      <a:pt x="32" y="3"/>
                    </a:cubicBezTo>
                    <a:lnTo>
                      <a:pt x="32" y="9"/>
                    </a:lnTo>
                    <a:close/>
                  </a:path>
                </a:pathLst>
              </a:custGeom>
              <a:solidFill>
                <a:srgbClr val="31A6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84" name="Freeform 74"/>
              <p:cNvSpPr>
                <a:spLocks noEditPoints="1"/>
              </p:cNvSpPr>
              <p:nvPr/>
            </p:nvSpPr>
            <p:spPr bwMode="auto">
              <a:xfrm>
                <a:off x="1781176" y="1797050"/>
                <a:ext cx="131763" cy="469900"/>
              </a:xfrm>
              <a:custGeom>
                <a:avLst/>
                <a:gdLst>
                  <a:gd name="T0" fmla="*/ 23 w 35"/>
                  <a:gd name="T1" fmla="*/ 11 h 124"/>
                  <a:gd name="T2" fmla="*/ 22 w 35"/>
                  <a:gd name="T3" fmla="*/ 0 h 124"/>
                  <a:gd name="T4" fmla="*/ 21 w 35"/>
                  <a:gd name="T5" fmla="*/ 11 h 124"/>
                  <a:gd name="T6" fmla="*/ 8 w 35"/>
                  <a:gd name="T7" fmla="*/ 9 h 124"/>
                  <a:gd name="T8" fmla="*/ 4 w 35"/>
                  <a:gd name="T9" fmla="*/ 7 h 124"/>
                  <a:gd name="T10" fmla="*/ 3 w 35"/>
                  <a:gd name="T11" fmla="*/ 11 h 124"/>
                  <a:gd name="T12" fmla="*/ 0 w 35"/>
                  <a:gd name="T13" fmla="*/ 13 h 124"/>
                  <a:gd name="T14" fmla="*/ 2 w 35"/>
                  <a:gd name="T15" fmla="*/ 124 h 124"/>
                  <a:gd name="T16" fmla="*/ 3 w 35"/>
                  <a:gd name="T17" fmla="*/ 109 h 124"/>
                  <a:gd name="T18" fmla="*/ 12 w 35"/>
                  <a:gd name="T19" fmla="*/ 124 h 124"/>
                  <a:gd name="T20" fmla="*/ 35 w 35"/>
                  <a:gd name="T21" fmla="*/ 122 h 124"/>
                  <a:gd name="T22" fmla="*/ 32 w 35"/>
                  <a:gd name="T23" fmla="*/ 11 h 124"/>
                  <a:gd name="T24" fmla="*/ 4 w 35"/>
                  <a:gd name="T25" fmla="*/ 100 h 124"/>
                  <a:gd name="T26" fmla="*/ 16 w 35"/>
                  <a:gd name="T27" fmla="*/ 93 h 124"/>
                  <a:gd name="T28" fmla="*/ 16 w 35"/>
                  <a:gd name="T29" fmla="*/ 87 h 124"/>
                  <a:gd name="T30" fmla="*/ 4 w 35"/>
                  <a:gd name="T31" fmla="*/ 80 h 124"/>
                  <a:gd name="T32" fmla="*/ 16 w 35"/>
                  <a:gd name="T33" fmla="*/ 87 h 124"/>
                  <a:gd name="T34" fmla="*/ 4 w 35"/>
                  <a:gd name="T35" fmla="*/ 75 h 124"/>
                  <a:gd name="T36" fmla="*/ 16 w 35"/>
                  <a:gd name="T37" fmla="*/ 67 h 124"/>
                  <a:gd name="T38" fmla="*/ 16 w 35"/>
                  <a:gd name="T39" fmla="*/ 62 h 124"/>
                  <a:gd name="T40" fmla="*/ 4 w 35"/>
                  <a:gd name="T41" fmla="*/ 54 h 124"/>
                  <a:gd name="T42" fmla="*/ 16 w 35"/>
                  <a:gd name="T43" fmla="*/ 62 h 124"/>
                  <a:gd name="T44" fmla="*/ 4 w 35"/>
                  <a:gd name="T45" fmla="*/ 49 h 124"/>
                  <a:gd name="T46" fmla="*/ 16 w 35"/>
                  <a:gd name="T47" fmla="*/ 41 h 124"/>
                  <a:gd name="T48" fmla="*/ 16 w 35"/>
                  <a:gd name="T49" fmla="*/ 36 h 124"/>
                  <a:gd name="T50" fmla="*/ 4 w 35"/>
                  <a:gd name="T51" fmla="*/ 29 h 124"/>
                  <a:gd name="T52" fmla="*/ 16 w 35"/>
                  <a:gd name="T53" fmla="*/ 36 h 124"/>
                  <a:gd name="T54" fmla="*/ 4 w 35"/>
                  <a:gd name="T55" fmla="*/ 24 h 124"/>
                  <a:gd name="T56" fmla="*/ 16 w 35"/>
                  <a:gd name="T57" fmla="*/ 16 h 124"/>
                  <a:gd name="T58" fmla="*/ 30 w 35"/>
                  <a:gd name="T59" fmla="*/ 100 h 124"/>
                  <a:gd name="T60" fmla="*/ 18 w 35"/>
                  <a:gd name="T61" fmla="*/ 93 h 124"/>
                  <a:gd name="T62" fmla="*/ 30 w 35"/>
                  <a:gd name="T63" fmla="*/ 100 h 124"/>
                  <a:gd name="T64" fmla="*/ 18 w 35"/>
                  <a:gd name="T65" fmla="*/ 87 h 124"/>
                  <a:gd name="T66" fmla="*/ 30 w 35"/>
                  <a:gd name="T67" fmla="*/ 80 h 124"/>
                  <a:gd name="T68" fmla="*/ 30 w 35"/>
                  <a:gd name="T69" fmla="*/ 75 h 124"/>
                  <a:gd name="T70" fmla="*/ 18 w 35"/>
                  <a:gd name="T71" fmla="*/ 67 h 124"/>
                  <a:gd name="T72" fmla="*/ 30 w 35"/>
                  <a:gd name="T73" fmla="*/ 75 h 124"/>
                  <a:gd name="T74" fmla="*/ 18 w 35"/>
                  <a:gd name="T75" fmla="*/ 62 h 124"/>
                  <a:gd name="T76" fmla="*/ 30 w 35"/>
                  <a:gd name="T77" fmla="*/ 54 h 124"/>
                  <a:gd name="T78" fmla="*/ 30 w 35"/>
                  <a:gd name="T79" fmla="*/ 49 h 124"/>
                  <a:gd name="T80" fmla="*/ 18 w 35"/>
                  <a:gd name="T81" fmla="*/ 41 h 124"/>
                  <a:gd name="T82" fmla="*/ 30 w 35"/>
                  <a:gd name="T83" fmla="*/ 49 h 124"/>
                  <a:gd name="T84" fmla="*/ 18 w 35"/>
                  <a:gd name="T85" fmla="*/ 36 h 124"/>
                  <a:gd name="T86" fmla="*/ 30 w 35"/>
                  <a:gd name="T87" fmla="*/ 29 h 124"/>
                  <a:gd name="T88" fmla="*/ 30 w 35"/>
                  <a:gd name="T89" fmla="*/ 24 h 124"/>
                  <a:gd name="T90" fmla="*/ 18 w 35"/>
                  <a:gd name="T91" fmla="*/ 16 h 124"/>
                  <a:gd name="T92" fmla="*/ 30 w 35"/>
                  <a:gd name="T93" fmla="*/ 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 h="124">
                    <a:moveTo>
                      <a:pt x="32" y="11"/>
                    </a:moveTo>
                    <a:cubicBezTo>
                      <a:pt x="23" y="11"/>
                      <a:pt x="23" y="11"/>
                      <a:pt x="23" y="11"/>
                    </a:cubicBezTo>
                    <a:cubicBezTo>
                      <a:pt x="23" y="1"/>
                      <a:pt x="23" y="1"/>
                      <a:pt x="23" y="1"/>
                    </a:cubicBezTo>
                    <a:cubicBezTo>
                      <a:pt x="23" y="1"/>
                      <a:pt x="22" y="0"/>
                      <a:pt x="22" y="0"/>
                    </a:cubicBezTo>
                    <a:cubicBezTo>
                      <a:pt x="21" y="0"/>
                      <a:pt x="21" y="1"/>
                      <a:pt x="21" y="1"/>
                    </a:cubicBezTo>
                    <a:cubicBezTo>
                      <a:pt x="21" y="11"/>
                      <a:pt x="21" y="11"/>
                      <a:pt x="21" y="11"/>
                    </a:cubicBezTo>
                    <a:cubicBezTo>
                      <a:pt x="8" y="11"/>
                      <a:pt x="8" y="11"/>
                      <a:pt x="8" y="11"/>
                    </a:cubicBezTo>
                    <a:cubicBezTo>
                      <a:pt x="8" y="9"/>
                      <a:pt x="8" y="9"/>
                      <a:pt x="8" y="9"/>
                    </a:cubicBezTo>
                    <a:cubicBezTo>
                      <a:pt x="8" y="8"/>
                      <a:pt x="7" y="7"/>
                      <a:pt x="6" y="7"/>
                    </a:cubicBezTo>
                    <a:cubicBezTo>
                      <a:pt x="4" y="7"/>
                      <a:pt x="4" y="7"/>
                      <a:pt x="4" y="7"/>
                    </a:cubicBezTo>
                    <a:cubicBezTo>
                      <a:pt x="3" y="7"/>
                      <a:pt x="3" y="8"/>
                      <a:pt x="3" y="9"/>
                    </a:cubicBezTo>
                    <a:cubicBezTo>
                      <a:pt x="3" y="11"/>
                      <a:pt x="3" y="11"/>
                      <a:pt x="3" y="11"/>
                    </a:cubicBezTo>
                    <a:cubicBezTo>
                      <a:pt x="2" y="11"/>
                      <a:pt x="2" y="11"/>
                      <a:pt x="2" y="11"/>
                    </a:cubicBezTo>
                    <a:cubicBezTo>
                      <a:pt x="1" y="11"/>
                      <a:pt x="0" y="12"/>
                      <a:pt x="0" y="13"/>
                    </a:cubicBezTo>
                    <a:cubicBezTo>
                      <a:pt x="0" y="122"/>
                      <a:pt x="0" y="122"/>
                      <a:pt x="0" y="122"/>
                    </a:cubicBezTo>
                    <a:cubicBezTo>
                      <a:pt x="0" y="123"/>
                      <a:pt x="1" y="124"/>
                      <a:pt x="2" y="124"/>
                    </a:cubicBezTo>
                    <a:cubicBezTo>
                      <a:pt x="3" y="124"/>
                      <a:pt x="3" y="124"/>
                      <a:pt x="3" y="124"/>
                    </a:cubicBezTo>
                    <a:cubicBezTo>
                      <a:pt x="3" y="109"/>
                      <a:pt x="3" y="109"/>
                      <a:pt x="3" y="109"/>
                    </a:cubicBezTo>
                    <a:cubicBezTo>
                      <a:pt x="12" y="109"/>
                      <a:pt x="12" y="109"/>
                      <a:pt x="12" y="109"/>
                    </a:cubicBezTo>
                    <a:cubicBezTo>
                      <a:pt x="12" y="124"/>
                      <a:pt x="12" y="124"/>
                      <a:pt x="12" y="124"/>
                    </a:cubicBezTo>
                    <a:cubicBezTo>
                      <a:pt x="32" y="124"/>
                      <a:pt x="32" y="124"/>
                      <a:pt x="32" y="124"/>
                    </a:cubicBezTo>
                    <a:cubicBezTo>
                      <a:pt x="34" y="124"/>
                      <a:pt x="35" y="123"/>
                      <a:pt x="35" y="122"/>
                    </a:cubicBezTo>
                    <a:cubicBezTo>
                      <a:pt x="35" y="13"/>
                      <a:pt x="35" y="13"/>
                      <a:pt x="35" y="13"/>
                    </a:cubicBezTo>
                    <a:cubicBezTo>
                      <a:pt x="35" y="12"/>
                      <a:pt x="34" y="11"/>
                      <a:pt x="32" y="11"/>
                    </a:cubicBezTo>
                    <a:close/>
                    <a:moveTo>
                      <a:pt x="16" y="100"/>
                    </a:moveTo>
                    <a:cubicBezTo>
                      <a:pt x="4" y="100"/>
                      <a:pt x="4" y="100"/>
                      <a:pt x="4" y="100"/>
                    </a:cubicBezTo>
                    <a:cubicBezTo>
                      <a:pt x="4" y="93"/>
                      <a:pt x="4" y="93"/>
                      <a:pt x="4" y="93"/>
                    </a:cubicBezTo>
                    <a:cubicBezTo>
                      <a:pt x="16" y="93"/>
                      <a:pt x="16" y="93"/>
                      <a:pt x="16" y="93"/>
                    </a:cubicBezTo>
                    <a:lnTo>
                      <a:pt x="16" y="100"/>
                    </a:lnTo>
                    <a:close/>
                    <a:moveTo>
                      <a:pt x="16" y="87"/>
                    </a:moveTo>
                    <a:cubicBezTo>
                      <a:pt x="4" y="87"/>
                      <a:pt x="4" y="87"/>
                      <a:pt x="4" y="87"/>
                    </a:cubicBezTo>
                    <a:cubicBezTo>
                      <a:pt x="4" y="80"/>
                      <a:pt x="4" y="80"/>
                      <a:pt x="4" y="80"/>
                    </a:cubicBezTo>
                    <a:cubicBezTo>
                      <a:pt x="16" y="80"/>
                      <a:pt x="16" y="80"/>
                      <a:pt x="16" y="80"/>
                    </a:cubicBezTo>
                    <a:lnTo>
                      <a:pt x="16" y="87"/>
                    </a:lnTo>
                    <a:close/>
                    <a:moveTo>
                      <a:pt x="16" y="75"/>
                    </a:moveTo>
                    <a:cubicBezTo>
                      <a:pt x="4" y="75"/>
                      <a:pt x="4" y="75"/>
                      <a:pt x="4" y="75"/>
                    </a:cubicBezTo>
                    <a:cubicBezTo>
                      <a:pt x="4" y="67"/>
                      <a:pt x="4" y="67"/>
                      <a:pt x="4" y="67"/>
                    </a:cubicBezTo>
                    <a:cubicBezTo>
                      <a:pt x="16" y="67"/>
                      <a:pt x="16" y="67"/>
                      <a:pt x="16" y="67"/>
                    </a:cubicBezTo>
                    <a:lnTo>
                      <a:pt x="16" y="75"/>
                    </a:lnTo>
                    <a:close/>
                    <a:moveTo>
                      <a:pt x="16" y="62"/>
                    </a:moveTo>
                    <a:cubicBezTo>
                      <a:pt x="4" y="62"/>
                      <a:pt x="4" y="62"/>
                      <a:pt x="4" y="62"/>
                    </a:cubicBezTo>
                    <a:cubicBezTo>
                      <a:pt x="4" y="54"/>
                      <a:pt x="4" y="54"/>
                      <a:pt x="4" y="54"/>
                    </a:cubicBezTo>
                    <a:cubicBezTo>
                      <a:pt x="16" y="54"/>
                      <a:pt x="16" y="54"/>
                      <a:pt x="16" y="54"/>
                    </a:cubicBezTo>
                    <a:lnTo>
                      <a:pt x="16" y="62"/>
                    </a:lnTo>
                    <a:close/>
                    <a:moveTo>
                      <a:pt x="16" y="49"/>
                    </a:moveTo>
                    <a:cubicBezTo>
                      <a:pt x="4" y="49"/>
                      <a:pt x="4" y="49"/>
                      <a:pt x="4" y="49"/>
                    </a:cubicBezTo>
                    <a:cubicBezTo>
                      <a:pt x="4" y="41"/>
                      <a:pt x="4" y="41"/>
                      <a:pt x="4" y="41"/>
                    </a:cubicBezTo>
                    <a:cubicBezTo>
                      <a:pt x="16" y="41"/>
                      <a:pt x="16" y="41"/>
                      <a:pt x="16" y="41"/>
                    </a:cubicBezTo>
                    <a:lnTo>
                      <a:pt x="16" y="49"/>
                    </a:lnTo>
                    <a:close/>
                    <a:moveTo>
                      <a:pt x="16" y="36"/>
                    </a:moveTo>
                    <a:cubicBezTo>
                      <a:pt x="4" y="36"/>
                      <a:pt x="4" y="36"/>
                      <a:pt x="4" y="36"/>
                    </a:cubicBezTo>
                    <a:cubicBezTo>
                      <a:pt x="4" y="29"/>
                      <a:pt x="4" y="29"/>
                      <a:pt x="4" y="29"/>
                    </a:cubicBezTo>
                    <a:cubicBezTo>
                      <a:pt x="16" y="29"/>
                      <a:pt x="16" y="29"/>
                      <a:pt x="16" y="29"/>
                    </a:cubicBezTo>
                    <a:lnTo>
                      <a:pt x="16" y="36"/>
                    </a:lnTo>
                    <a:close/>
                    <a:moveTo>
                      <a:pt x="16" y="24"/>
                    </a:moveTo>
                    <a:cubicBezTo>
                      <a:pt x="4" y="24"/>
                      <a:pt x="4" y="24"/>
                      <a:pt x="4" y="24"/>
                    </a:cubicBezTo>
                    <a:cubicBezTo>
                      <a:pt x="4" y="16"/>
                      <a:pt x="4" y="16"/>
                      <a:pt x="4" y="16"/>
                    </a:cubicBezTo>
                    <a:cubicBezTo>
                      <a:pt x="16" y="16"/>
                      <a:pt x="16" y="16"/>
                      <a:pt x="16" y="16"/>
                    </a:cubicBezTo>
                    <a:lnTo>
                      <a:pt x="16" y="24"/>
                    </a:lnTo>
                    <a:close/>
                    <a:moveTo>
                      <a:pt x="30" y="100"/>
                    </a:moveTo>
                    <a:cubicBezTo>
                      <a:pt x="18" y="100"/>
                      <a:pt x="18" y="100"/>
                      <a:pt x="18" y="100"/>
                    </a:cubicBezTo>
                    <a:cubicBezTo>
                      <a:pt x="18" y="93"/>
                      <a:pt x="18" y="93"/>
                      <a:pt x="18" y="93"/>
                    </a:cubicBezTo>
                    <a:cubicBezTo>
                      <a:pt x="30" y="93"/>
                      <a:pt x="30" y="93"/>
                      <a:pt x="30" y="93"/>
                    </a:cubicBezTo>
                    <a:lnTo>
                      <a:pt x="30" y="100"/>
                    </a:lnTo>
                    <a:close/>
                    <a:moveTo>
                      <a:pt x="30" y="87"/>
                    </a:moveTo>
                    <a:cubicBezTo>
                      <a:pt x="18" y="87"/>
                      <a:pt x="18" y="87"/>
                      <a:pt x="18" y="87"/>
                    </a:cubicBezTo>
                    <a:cubicBezTo>
                      <a:pt x="18" y="80"/>
                      <a:pt x="18" y="80"/>
                      <a:pt x="18" y="80"/>
                    </a:cubicBezTo>
                    <a:cubicBezTo>
                      <a:pt x="30" y="80"/>
                      <a:pt x="30" y="80"/>
                      <a:pt x="30" y="80"/>
                    </a:cubicBezTo>
                    <a:lnTo>
                      <a:pt x="30" y="87"/>
                    </a:lnTo>
                    <a:close/>
                    <a:moveTo>
                      <a:pt x="30" y="75"/>
                    </a:moveTo>
                    <a:cubicBezTo>
                      <a:pt x="18" y="75"/>
                      <a:pt x="18" y="75"/>
                      <a:pt x="18" y="75"/>
                    </a:cubicBezTo>
                    <a:cubicBezTo>
                      <a:pt x="18" y="67"/>
                      <a:pt x="18" y="67"/>
                      <a:pt x="18" y="67"/>
                    </a:cubicBezTo>
                    <a:cubicBezTo>
                      <a:pt x="30" y="67"/>
                      <a:pt x="30" y="67"/>
                      <a:pt x="30" y="67"/>
                    </a:cubicBezTo>
                    <a:lnTo>
                      <a:pt x="30" y="75"/>
                    </a:lnTo>
                    <a:close/>
                    <a:moveTo>
                      <a:pt x="30" y="62"/>
                    </a:moveTo>
                    <a:cubicBezTo>
                      <a:pt x="18" y="62"/>
                      <a:pt x="18" y="62"/>
                      <a:pt x="18" y="62"/>
                    </a:cubicBezTo>
                    <a:cubicBezTo>
                      <a:pt x="18" y="54"/>
                      <a:pt x="18" y="54"/>
                      <a:pt x="18" y="54"/>
                    </a:cubicBezTo>
                    <a:cubicBezTo>
                      <a:pt x="30" y="54"/>
                      <a:pt x="30" y="54"/>
                      <a:pt x="30" y="54"/>
                    </a:cubicBezTo>
                    <a:lnTo>
                      <a:pt x="30" y="62"/>
                    </a:lnTo>
                    <a:close/>
                    <a:moveTo>
                      <a:pt x="30" y="49"/>
                    </a:moveTo>
                    <a:cubicBezTo>
                      <a:pt x="18" y="49"/>
                      <a:pt x="18" y="49"/>
                      <a:pt x="18" y="49"/>
                    </a:cubicBezTo>
                    <a:cubicBezTo>
                      <a:pt x="18" y="41"/>
                      <a:pt x="18" y="41"/>
                      <a:pt x="18" y="41"/>
                    </a:cubicBezTo>
                    <a:cubicBezTo>
                      <a:pt x="30" y="41"/>
                      <a:pt x="30" y="41"/>
                      <a:pt x="30" y="41"/>
                    </a:cubicBezTo>
                    <a:lnTo>
                      <a:pt x="30" y="49"/>
                    </a:lnTo>
                    <a:close/>
                    <a:moveTo>
                      <a:pt x="30" y="36"/>
                    </a:moveTo>
                    <a:cubicBezTo>
                      <a:pt x="18" y="36"/>
                      <a:pt x="18" y="36"/>
                      <a:pt x="18" y="36"/>
                    </a:cubicBezTo>
                    <a:cubicBezTo>
                      <a:pt x="18" y="29"/>
                      <a:pt x="18" y="29"/>
                      <a:pt x="18" y="29"/>
                    </a:cubicBezTo>
                    <a:cubicBezTo>
                      <a:pt x="30" y="29"/>
                      <a:pt x="30" y="29"/>
                      <a:pt x="30" y="29"/>
                    </a:cubicBezTo>
                    <a:lnTo>
                      <a:pt x="30" y="36"/>
                    </a:lnTo>
                    <a:close/>
                    <a:moveTo>
                      <a:pt x="30" y="24"/>
                    </a:moveTo>
                    <a:cubicBezTo>
                      <a:pt x="18" y="24"/>
                      <a:pt x="18" y="24"/>
                      <a:pt x="18" y="24"/>
                    </a:cubicBezTo>
                    <a:cubicBezTo>
                      <a:pt x="18" y="16"/>
                      <a:pt x="18" y="16"/>
                      <a:pt x="18" y="16"/>
                    </a:cubicBezTo>
                    <a:cubicBezTo>
                      <a:pt x="30" y="16"/>
                      <a:pt x="30" y="16"/>
                      <a:pt x="30" y="16"/>
                    </a:cubicBezTo>
                    <a:lnTo>
                      <a:pt x="30" y="24"/>
                    </a:lnTo>
                    <a:close/>
                  </a:path>
                </a:pathLst>
              </a:custGeom>
              <a:solidFill>
                <a:srgbClr val="31A6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85" name="Freeform 75"/>
              <p:cNvSpPr/>
              <p:nvPr/>
            </p:nvSpPr>
            <p:spPr bwMode="auto">
              <a:xfrm>
                <a:off x="1927226" y="2035175"/>
                <a:ext cx="128588" cy="60325"/>
              </a:xfrm>
              <a:custGeom>
                <a:avLst/>
                <a:gdLst>
                  <a:gd name="T0" fmla="*/ 33 w 34"/>
                  <a:gd name="T1" fmla="*/ 15 h 16"/>
                  <a:gd name="T2" fmla="*/ 28 w 34"/>
                  <a:gd name="T3" fmla="*/ 10 h 16"/>
                  <a:gd name="T4" fmla="*/ 28 w 34"/>
                  <a:gd name="T5" fmla="*/ 3 h 16"/>
                  <a:gd name="T6" fmla="*/ 26 w 34"/>
                  <a:gd name="T7" fmla="*/ 2 h 16"/>
                  <a:gd name="T8" fmla="*/ 24 w 34"/>
                  <a:gd name="T9" fmla="*/ 2 h 16"/>
                  <a:gd name="T10" fmla="*/ 22 w 34"/>
                  <a:gd name="T11" fmla="*/ 3 h 16"/>
                  <a:gd name="T12" fmla="*/ 22 w 34"/>
                  <a:gd name="T13" fmla="*/ 5 h 16"/>
                  <a:gd name="T14" fmla="*/ 18 w 34"/>
                  <a:gd name="T15" fmla="*/ 0 h 16"/>
                  <a:gd name="T16" fmla="*/ 16 w 34"/>
                  <a:gd name="T17" fmla="*/ 0 h 16"/>
                  <a:gd name="T18" fmla="*/ 1 w 34"/>
                  <a:gd name="T19" fmla="*/ 15 h 16"/>
                  <a:gd name="T20" fmla="*/ 1 w 34"/>
                  <a:gd name="T21" fmla="*/ 16 h 16"/>
                  <a:gd name="T22" fmla="*/ 33 w 34"/>
                  <a:gd name="T23" fmla="*/ 16 h 16"/>
                  <a:gd name="T24" fmla="*/ 33 w 34"/>
                  <a:gd name="T25"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6">
                    <a:moveTo>
                      <a:pt x="33" y="15"/>
                    </a:moveTo>
                    <a:cubicBezTo>
                      <a:pt x="28" y="10"/>
                      <a:pt x="28" y="10"/>
                      <a:pt x="28" y="10"/>
                    </a:cubicBezTo>
                    <a:cubicBezTo>
                      <a:pt x="28" y="3"/>
                      <a:pt x="28" y="3"/>
                      <a:pt x="28" y="3"/>
                    </a:cubicBezTo>
                    <a:cubicBezTo>
                      <a:pt x="28" y="2"/>
                      <a:pt x="27" y="2"/>
                      <a:pt x="26" y="2"/>
                    </a:cubicBezTo>
                    <a:cubicBezTo>
                      <a:pt x="24" y="2"/>
                      <a:pt x="24" y="2"/>
                      <a:pt x="24" y="2"/>
                    </a:cubicBezTo>
                    <a:cubicBezTo>
                      <a:pt x="23" y="2"/>
                      <a:pt x="22" y="2"/>
                      <a:pt x="22" y="3"/>
                    </a:cubicBezTo>
                    <a:cubicBezTo>
                      <a:pt x="22" y="5"/>
                      <a:pt x="22" y="5"/>
                      <a:pt x="22" y="5"/>
                    </a:cubicBezTo>
                    <a:cubicBezTo>
                      <a:pt x="18" y="0"/>
                      <a:pt x="18" y="0"/>
                      <a:pt x="18" y="0"/>
                    </a:cubicBezTo>
                    <a:cubicBezTo>
                      <a:pt x="17" y="0"/>
                      <a:pt x="17" y="0"/>
                      <a:pt x="16" y="0"/>
                    </a:cubicBezTo>
                    <a:cubicBezTo>
                      <a:pt x="1" y="15"/>
                      <a:pt x="1" y="15"/>
                      <a:pt x="1" y="15"/>
                    </a:cubicBezTo>
                    <a:cubicBezTo>
                      <a:pt x="0" y="16"/>
                      <a:pt x="0" y="16"/>
                      <a:pt x="1" y="16"/>
                    </a:cubicBezTo>
                    <a:cubicBezTo>
                      <a:pt x="33" y="16"/>
                      <a:pt x="33" y="16"/>
                      <a:pt x="33" y="16"/>
                    </a:cubicBezTo>
                    <a:cubicBezTo>
                      <a:pt x="34" y="16"/>
                      <a:pt x="34" y="16"/>
                      <a:pt x="33" y="15"/>
                    </a:cubicBezTo>
                    <a:close/>
                  </a:path>
                </a:pathLst>
              </a:custGeom>
              <a:solidFill>
                <a:srgbClr val="31A6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53" name="组合 23"/>
            <p:cNvGrpSpPr>
              <a:grpSpLocks noChangeAspect="1"/>
            </p:cNvGrpSpPr>
            <p:nvPr/>
          </p:nvGrpSpPr>
          <p:grpSpPr>
            <a:xfrm>
              <a:off x="8981441" y="401551"/>
              <a:ext cx="640681" cy="540000"/>
              <a:chOff x="5146675" y="766763"/>
              <a:chExt cx="1590676" cy="1338263"/>
            </a:xfrm>
            <a:solidFill>
              <a:srgbClr val="92D050"/>
            </a:solidFill>
          </p:grpSpPr>
          <p:sp>
            <p:nvSpPr>
              <p:cNvPr id="70"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1"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2"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3"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4"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5"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6"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7"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8"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9"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80"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81"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54" name="文本框 53"/>
            <p:cNvSpPr txBox="1"/>
            <p:nvPr/>
          </p:nvSpPr>
          <p:spPr>
            <a:xfrm>
              <a:off x="5520866" y="1010376"/>
              <a:ext cx="1242013" cy="450857"/>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再投资</a:t>
              </a:r>
            </a:p>
          </p:txBody>
        </p:sp>
        <p:sp>
          <p:nvSpPr>
            <p:cNvPr id="55" name="文本框 54"/>
            <p:cNvSpPr txBox="1"/>
            <p:nvPr/>
          </p:nvSpPr>
          <p:spPr>
            <a:xfrm>
              <a:off x="4056318" y="1516470"/>
              <a:ext cx="1612909" cy="896620"/>
            </a:xfrm>
            <a:prstGeom prst="rect">
              <a:avLst/>
            </a:prstGeom>
            <a:solidFill>
              <a:schemeClr val="bg1"/>
            </a:solidFill>
          </p:spPr>
          <p:txBody>
            <a:bodyPr wrap="square" rtlCol="0" anchor="ctr" anchorCtr="0">
              <a:noAutofit/>
            </a:bodyPr>
            <a:lstStyle/>
            <a:p>
              <a:pPr algn="ctr"/>
              <a:r>
                <a:rPr lang="zh-CN" altLang="en-US" sz="1600" b="1" dirty="0">
                  <a:latin typeface="微软雅黑" panose="020B0503020204020204" pitchFamily="34" charset="-122"/>
                  <a:ea typeface="微软雅黑" panose="020B0503020204020204" pitchFamily="34" charset="-122"/>
                </a:rPr>
                <a:t>资产证券化</a:t>
              </a:r>
            </a:p>
          </p:txBody>
        </p:sp>
        <p:sp>
          <p:nvSpPr>
            <p:cNvPr id="56" name="文本框 55"/>
            <p:cNvSpPr txBox="1"/>
            <p:nvPr/>
          </p:nvSpPr>
          <p:spPr>
            <a:xfrm>
              <a:off x="5052139" y="3208928"/>
              <a:ext cx="1817860" cy="778754"/>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园区载体投资开发持有</a:t>
              </a:r>
            </a:p>
          </p:txBody>
        </p:sp>
        <p:sp>
          <p:nvSpPr>
            <p:cNvPr id="57" name="文本框 56"/>
            <p:cNvSpPr txBox="1"/>
            <p:nvPr/>
          </p:nvSpPr>
          <p:spPr>
            <a:xfrm>
              <a:off x="9935261" y="1489800"/>
              <a:ext cx="1372269" cy="949960"/>
            </a:xfrm>
            <a:prstGeom prst="rect">
              <a:avLst/>
            </a:prstGeom>
            <a:solidFill>
              <a:schemeClr val="bg1"/>
            </a:solidFill>
          </p:spPr>
          <p:txBody>
            <a:bodyPr wrap="square" rtlCol="0" anchor="ctr" anchorCtr="0">
              <a:noAutofit/>
            </a:bodyPr>
            <a:lstStyle/>
            <a:p>
              <a:pPr algn="ctr"/>
              <a:r>
                <a:rPr lang="zh-CN" altLang="en-US" sz="1600" b="1">
                  <a:latin typeface="微软雅黑" panose="020B0503020204020204" pitchFamily="34" charset="-122"/>
                  <a:ea typeface="微软雅黑" panose="020B0503020204020204" pitchFamily="34" charset="-122"/>
                </a:rPr>
                <a:t>产业投资基金平台</a:t>
              </a:r>
            </a:p>
          </p:txBody>
        </p:sp>
        <p:sp>
          <p:nvSpPr>
            <p:cNvPr id="58" name="文本框 57"/>
            <p:cNvSpPr txBox="1"/>
            <p:nvPr/>
          </p:nvSpPr>
          <p:spPr>
            <a:xfrm>
              <a:off x="8637144" y="3251474"/>
              <a:ext cx="1692027" cy="778753"/>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投资退出提升回报率</a:t>
              </a:r>
            </a:p>
          </p:txBody>
        </p:sp>
        <p:sp>
          <p:nvSpPr>
            <p:cNvPr id="59" name="文本框 58"/>
            <p:cNvSpPr txBox="1"/>
            <p:nvPr/>
          </p:nvSpPr>
          <p:spPr>
            <a:xfrm>
              <a:off x="8684040" y="887187"/>
              <a:ext cx="1585875" cy="778753"/>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运营服务</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产业孵化</a:t>
              </a:r>
            </a:p>
          </p:txBody>
        </p:sp>
        <p:sp>
          <p:nvSpPr>
            <p:cNvPr id="60" name="燕尾形 59"/>
            <p:cNvSpPr/>
            <p:nvPr/>
          </p:nvSpPr>
          <p:spPr>
            <a:xfrm>
              <a:off x="5168766" y="669381"/>
              <a:ext cx="213605" cy="188595"/>
            </a:xfrm>
            <a:prstGeom prst="chevron">
              <a:avLst>
                <a:gd name="adj" fmla="val 466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1" name="燕尾形 60"/>
            <p:cNvSpPr/>
            <p:nvPr/>
          </p:nvSpPr>
          <p:spPr>
            <a:xfrm rot="5400000">
              <a:off x="7174048" y="1084843"/>
              <a:ext cx="213995" cy="188251"/>
            </a:xfrm>
            <a:prstGeom prst="chevron">
              <a:avLst>
                <a:gd name="adj" fmla="val 466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2" name="燕尾形 61"/>
            <p:cNvSpPr/>
            <p:nvPr/>
          </p:nvSpPr>
          <p:spPr>
            <a:xfrm flipH="1">
              <a:off x="6497300" y="3004276"/>
              <a:ext cx="213605" cy="188595"/>
            </a:xfrm>
            <a:prstGeom prst="chevron">
              <a:avLst>
                <a:gd name="adj" fmla="val 466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3" name="燕尾形 62"/>
            <p:cNvSpPr/>
            <p:nvPr/>
          </p:nvSpPr>
          <p:spPr>
            <a:xfrm rot="5400000" flipH="1">
              <a:off x="4519516" y="2353573"/>
              <a:ext cx="213995" cy="188251"/>
            </a:xfrm>
            <a:prstGeom prst="chevron">
              <a:avLst>
                <a:gd name="adj" fmla="val 466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4" name="燕尾形 63"/>
            <p:cNvSpPr/>
            <p:nvPr/>
          </p:nvSpPr>
          <p:spPr>
            <a:xfrm>
              <a:off x="8571232" y="666206"/>
              <a:ext cx="213605" cy="188595"/>
            </a:xfrm>
            <a:prstGeom prst="chevron">
              <a:avLst>
                <a:gd name="adj" fmla="val 4664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5" name="燕尾形 64"/>
            <p:cNvSpPr/>
            <p:nvPr/>
          </p:nvSpPr>
          <p:spPr>
            <a:xfrm rot="5400000">
              <a:off x="10523272" y="1314713"/>
              <a:ext cx="213995" cy="188251"/>
            </a:xfrm>
            <a:prstGeom prst="chevron">
              <a:avLst>
                <a:gd name="adj" fmla="val 4664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6" name="燕尾形 65"/>
            <p:cNvSpPr/>
            <p:nvPr/>
          </p:nvSpPr>
          <p:spPr>
            <a:xfrm flipH="1">
              <a:off x="9906104" y="2993481"/>
              <a:ext cx="213605" cy="188595"/>
            </a:xfrm>
            <a:prstGeom prst="chevron">
              <a:avLst>
                <a:gd name="adj" fmla="val 4664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7" name="燕尾形 66"/>
            <p:cNvSpPr/>
            <p:nvPr/>
          </p:nvSpPr>
          <p:spPr>
            <a:xfrm rot="5400000" flipH="1">
              <a:off x="7861768" y="2483748"/>
              <a:ext cx="213995" cy="188251"/>
            </a:xfrm>
            <a:prstGeom prst="chevron">
              <a:avLst>
                <a:gd name="adj" fmla="val 4664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8" name="文本框 67"/>
            <p:cNvSpPr txBox="1"/>
            <p:nvPr/>
          </p:nvSpPr>
          <p:spPr>
            <a:xfrm>
              <a:off x="-879770" y="1523455"/>
              <a:ext cx="3760077" cy="942702"/>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开发</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招商</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住宅</a:t>
              </a:r>
            </a:p>
            <a:p>
              <a:r>
                <a:rPr lang="zh-CN" altLang="en-US" sz="2000" b="1" dirty="0">
                  <a:latin typeface="微软雅黑" panose="020B0503020204020204" pitchFamily="34" charset="-122"/>
                  <a:ea typeface="微软雅黑" panose="020B0503020204020204" pitchFamily="34" charset="-122"/>
                </a:rPr>
                <a:t>传统产业地产模式</a:t>
              </a:r>
            </a:p>
          </p:txBody>
        </p:sp>
        <p:sp>
          <p:nvSpPr>
            <p:cNvPr id="69" name="虚尾箭头 68"/>
            <p:cNvSpPr/>
            <p:nvPr/>
          </p:nvSpPr>
          <p:spPr>
            <a:xfrm>
              <a:off x="2678399" y="1523455"/>
              <a:ext cx="1301279" cy="69977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92" name="任意多边形 91"/>
          <p:cNvSpPr/>
          <p:nvPr/>
        </p:nvSpPr>
        <p:spPr bwMode="auto">
          <a:xfrm rot="10800000">
            <a:off x="1002985" y="5856453"/>
            <a:ext cx="3615925" cy="816043"/>
          </a:xfrm>
          <a:custGeom>
            <a:avLst/>
            <a:gdLst>
              <a:gd name="connsiteX0" fmla="*/ 3671470 w 4138458"/>
              <a:gd name="connsiteY0" fmla="*/ 1412149 h 1412149"/>
              <a:gd name="connsiteX1" fmla="*/ 3163470 w 4138458"/>
              <a:gd name="connsiteY1" fmla="*/ 1412149 h 1412149"/>
              <a:gd name="connsiteX2" fmla="*/ 3022552 w 4138458"/>
              <a:gd name="connsiteY2" fmla="*/ 1412149 h 1412149"/>
              <a:gd name="connsiteX3" fmla="*/ 2554799 w 4138458"/>
              <a:gd name="connsiteY3" fmla="*/ 1412149 h 1412149"/>
              <a:gd name="connsiteX4" fmla="*/ 2514552 w 4138458"/>
              <a:gd name="connsiteY4" fmla="*/ 1412149 h 1412149"/>
              <a:gd name="connsiteX5" fmla="*/ 2266137 w 4138458"/>
              <a:gd name="connsiteY5" fmla="*/ 1412149 h 1412149"/>
              <a:gd name="connsiteX6" fmla="*/ 1905881 w 4138458"/>
              <a:gd name="connsiteY6" fmla="*/ 1412149 h 1412149"/>
              <a:gd name="connsiteX7" fmla="*/ 1809866 w 4138458"/>
              <a:gd name="connsiteY7" fmla="*/ 1412149 h 1412149"/>
              <a:gd name="connsiteX8" fmla="*/ 1617219 w 4138458"/>
              <a:gd name="connsiteY8" fmla="*/ 1412149 h 1412149"/>
              <a:gd name="connsiteX9" fmla="*/ 1489857 w 4138458"/>
              <a:gd name="connsiteY9" fmla="*/ 1412149 h 1412149"/>
              <a:gd name="connsiteX10" fmla="*/ 1301866 w 4138458"/>
              <a:gd name="connsiteY10" fmla="*/ 1412149 h 1412149"/>
              <a:gd name="connsiteX11" fmla="*/ 1160948 w 4138458"/>
              <a:gd name="connsiteY11" fmla="*/ 1412149 h 1412149"/>
              <a:gd name="connsiteX12" fmla="*/ 1115038 w 4138458"/>
              <a:gd name="connsiteY12" fmla="*/ 1412149 h 1412149"/>
              <a:gd name="connsiteX13" fmla="*/ 840939 w 4138458"/>
              <a:gd name="connsiteY13" fmla="*/ 1412149 h 1412149"/>
              <a:gd name="connsiteX14" fmla="*/ 652948 w 4138458"/>
              <a:gd name="connsiteY14" fmla="*/ 1412149 h 1412149"/>
              <a:gd name="connsiteX15" fmla="*/ 466120 w 4138458"/>
              <a:gd name="connsiteY15" fmla="*/ 1412149 h 1412149"/>
              <a:gd name="connsiteX16" fmla="*/ 340972 w 4138458"/>
              <a:gd name="connsiteY16" fmla="*/ 1340266 h 1412149"/>
              <a:gd name="connsiteX17" fmla="*/ 16513 w 4138458"/>
              <a:gd name="connsiteY17" fmla="*/ 777957 h 1412149"/>
              <a:gd name="connsiteX18" fmla="*/ 16513 w 4138458"/>
              <a:gd name="connsiteY18" fmla="*/ 634192 h 1412149"/>
              <a:gd name="connsiteX19" fmla="*/ 340972 w 4138458"/>
              <a:gd name="connsiteY19" fmla="*/ 71883 h 1412149"/>
              <a:gd name="connsiteX20" fmla="*/ 466120 w 4138458"/>
              <a:gd name="connsiteY20" fmla="*/ 0 h 1412149"/>
              <a:gd name="connsiteX21" fmla="*/ 652948 w 4138458"/>
              <a:gd name="connsiteY21" fmla="*/ 0 h 1412149"/>
              <a:gd name="connsiteX22" fmla="*/ 680314 w 4138458"/>
              <a:gd name="connsiteY22" fmla="*/ 0 h 1412149"/>
              <a:gd name="connsiteX23" fmla="*/ 840939 w 4138458"/>
              <a:gd name="connsiteY23" fmla="*/ 0 h 1412149"/>
              <a:gd name="connsiteX24" fmla="*/ 841276 w 4138458"/>
              <a:gd name="connsiteY24" fmla="*/ 0 h 1412149"/>
              <a:gd name="connsiteX25" fmla="*/ 867142 w 4138458"/>
              <a:gd name="connsiteY25" fmla="*/ 0 h 1412149"/>
              <a:gd name="connsiteX26" fmla="*/ 956611 w 4138458"/>
              <a:gd name="connsiteY26" fmla="*/ 0 h 1412149"/>
              <a:gd name="connsiteX27" fmla="*/ 1028104 w 4138458"/>
              <a:gd name="connsiteY27" fmla="*/ 0 h 1412149"/>
              <a:gd name="connsiteX28" fmla="*/ 1033923 w 4138458"/>
              <a:gd name="connsiteY28" fmla="*/ 0 h 1412149"/>
              <a:gd name="connsiteX29" fmla="*/ 1055133 w 4138458"/>
              <a:gd name="connsiteY29" fmla="*/ 0 h 1412149"/>
              <a:gd name="connsiteX30" fmla="*/ 1080817 w 4138458"/>
              <a:gd name="connsiteY30" fmla="*/ 0 h 1412149"/>
              <a:gd name="connsiteX31" fmla="*/ 1115038 w 4138458"/>
              <a:gd name="connsiteY31" fmla="*/ 0 h 1412149"/>
              <a:gd name="connsiteX32" fmla="*/ 1143439 w 4138458"/>
              <a:gd name="connsiteY32" fmla="*/ 0 h 1412149"/>
              <a:gd name="connsiteX33" fmla="*/ 1160948 w 4138458"/>
              <a:gd name="connsiteY33" fmla="*/ 0 h 1412149"/>
              <a:gd name="connsiteX34" fmla="*/ 1216095 w 4138458"/>
              <a:gd name="connsiteY34" fmla="*/ 0 h 1412149"/>
              <a:gd name="connsiteX35" fmla="*/ 1220751 w 4138458"/>
              <a:gd name="connsiteY35" fmla="*/ 0 h 1412149"/>
              <a:gd name="connsiteX36" fmla="*/ 1267645 w 4138458"/>
              <a:gd name="connsiteY36" fmla="*/ 0 h 1412149"/>
              <a:gd name="connsiteX37" fmla="*/ 1291726 w 4138458"/>
              <a:gd name="connsiteY37" fmla="*/ 0 h 1412149"/>
              <a:gd name="connsiteX38" fmla="*/ 1301866 w 4138458"/>
              <a:gd name="connsiteY38" fmla="*/ 0 h 1412149"/>
              <a:gd name="connsiteX39" fmla="*/ 1331430 w 4138458"/>
              <a:gd name="connsiteY39" fmla="*/ 0 h 1412149"/>
              <a:gd name="connsiteX40" fmla="*/ 1375142 w 4138458"/>
              <a:gd name="connsiteY40" fmla="*/ 0 h 1412149"/>
              <a:gd name="connsiteX41" fmla="*/ 1408742 w 4138458"/>
              <a:gd name="connsiteY41" fmla="*/ 0 h 1412149"/>
              <a:gd name="connsiteX42" fmla="*/ 1455636 w 4138458"/>
              <a:gd name="connsiteY42" fmla="*/ 0 h 1412149"/>
              <a:gd name="connsiteX43" fmla="*/ 1479717 w 4138458"/>
              <a:gd name="connsiteY43" fmla="*/ 0 h 1412149"/>
              <a:gd name="connsiteX44" fmla="*/ 1489857 w 4138458"/>
              <a:gd name="connsiteY44" fmla="*/ 0 h 1412149"/>
              <a:gd name="connsiteX45" fmla="*/ 1536104 w 4138458"/>
              <a:gd name="connsiteY45" fmla="*/ 0 h 1412149"/>
              <a:gd name="connsiteX46" fmla="*/ 1617219 w 4138458"/>
              <a:gd name="connsiteY46" fmla="*/ 0 h 1412149"/>
              <a:gd name="connsiteX47" fmla="*/ 1651439 w 4138458"/>
              <a:gd name="connsiteY47" fmla="*/ 0 h 1412149"/>
              <a:gd name="connsiteX48" fmla="*/ 1728751 w 4138458"/>
              <a:gd name="connsiteY48" fmla="*/ 0 h 1412149"/>
              <a:gd name="connsiteX49" fmla="*/ 1775645 w 4138458"/>
              <a:gd name="connsiteY49" fmla="*/ 0 h 1412149"/>
              <a:gd name="connsiteX50" fmla="*/ 1799726 w 4138458"/>
              <a:gd name="connsiteY50" fmla="*/ 0 h 1412149"/>
              <a:gd name="connsiteX51" fmla="*/ 1809866 w 4138458"/>
              <a:gd name="connsiteY51" fmla="*/ 0 h 1412149"/>
              <a:gd name="connsiteX52" fmla="*/ 1831413 w 4138458"/>
              <a:gd name="connsiteY52" fmla="*/ 0 h 1412149"/>
              <a:gd name="connsiteX53" fmla="*/ 1905881 w 4138458"/>
              <a:gd name="connsiteY53" fmla="*/ 0 h 1412149"/>
              <a:gd name="connsiteX54" fmla="*/ 1992375 w 4138458"/>
              <a:gd name="connsiteY54" fmla="*/ 0 h 1412149"/>
              <a:gd name="connsiteX55" fmla="*/ 2107709 w 4138458"/>
              <a:gd name="connsiteY55" fmla="*/ 0 h 1412149"/>
              <a:gd name="connsiteX56" fmla="*/ 2120075 w 4138458"/>
              <a:gd name="connsiteY56" fmla="*/ 0 h 1412149"/>
              <a:gd name="connsiteX57" fmla="*/ 2185022 w 4138458"/>
              <a:gd name="connsiteY57" fmla="*/ 0 h 1412149"/>
              <a:gd name="connsiteX58" fmla="*/ 2231916 w 4138458"/>
              <a:gd name="connsiteY58" fmla="*/ 0 h 1412149"/>
              <a:gd name="connsiteX59" fmla="*/ 2255997 w 4138458"/>
              <a:gd name="connsiteY59" fmla="*/ 0 h 1412149"/>
              <a:gd name="connsiteX60" fmla="*/ 2266137 w 4138458"/>
              <a:gd name="connsiteY60" fmla="*/ 0 h 1412149"/>
              <a:gd name="connsiteX61" fmla="*/ 2281036 w 4138458"/>
              <a:gd name="connsiteY61" fmla="*/ 0 h 1412149"/>
              <a:gd name="connsiteX62" fmla="*/ 2473684 w 4138458"/>
              <a:gd name="connsiteY62" fmla="*/ 0 h 1412149"/>
              <a:gd name="connsiteX63" fmla="*/ 2514552 w 4138458"/>
              <a:gd name="connsiteY63" fmla="*/ 0 h 1412149"/>
              <a:gd name="connsiteX64" fmla="*/ 2520578 w 4138458"/>
              <a:gd name="connsiteY64" fmla="*/ 0 h 1412149"/>
              <a:gd name="connsiteX65" fmla="*/ 2544659 w 4138458"/>
              <a:gd name="connsiteY65" fmla="*/ 0 h 1412149"/>
              <a:gd name="connsiteX66" fmla="*/ 2554799 w 4138458"/>
              <a:gd name="connsiteY66" fmla="*/ 0 h 1412149"/>
              <a:gd name="connsiteX67" fmla="*/ 2680485 w 4138458"/>
              <a:gd name="connsiteY67" fmla="*/ 0 h 1412149"/>
              <a:gd name="connsiteX68" fmla="*/ 3005042 w 4138458"/>
              <a:gd name="connsiteY68" fmla="*/ 0 h 1412149"/>
              <a:gd name="connsiteX69" fmla="*/ 3022552 w 4138458"/>
              <a:gd name="connsiteY69" fmla="*/ 0 h 1412149"/>
              <a:gd name="connsiteX70" fmla="*/ 3082355 w 4138458"/>
              <a:gd name="connsiteY70" fmla="*/ 0 h 1412149"/>
              <a:gd name="connsiteX71" fmla="*/ 3129249 w 4138458"/>
              <a:gd name="connsiteY71" fmla="*/ 0 h 1412149"/>
              <a:gd name="connsiteX72" fmla="*/ 3153330 w 4138458"/>
              <a:gd name="connsiteY72" fmla="*/ 0 h 1412149"/>
              <a:gd name="connsiteX73" fmla="*/ 3163470 w 4138458"/>
              <a:gd name="connsiteY73" fmla="*/ 0 h 1412149"/>
              <a:gd name="connsiteX74" fmla="*/ 3236746 w 4138458"/>
              <a:gd name="connsiteY74" fmla="*/ 0 h 1412149"/>
              <a:gd name="connsiteX75" fmla="*/ 3671470 w 4138458"/>
              <a:gd name="connsiteY75" fmla="*/ 0 h 1412149"/>
              <a:gd name="connsiteX76" fmla="*/ 3796617 w 4138458"/>
              <a:gd name="connsiteY76" fmla="*/ 71883 h 1412149"/>
              <a:gd name="connsiteX77" fmla="*/ 4121076 w 4138458"/>
              <a:gd name="connsiteY77" fmla="*/ 634192 h 1412149"/>
              <a:gd name="connsiteX78" fmla="*/ 4121076 w 4138458"/>
              <a:gd name="connsiteY78" fmla="*/ 777957 h 1412149"/>
              <a:gd name="connsiteX79" fmla="*/ 3796617 w 4138458"/>
              <a:gd name="connsiteY79" fmla="*/ 1340266 h 1412149"/>
              <a:gd name="connsiteX80" fmla="*/ 3671470 w 4138458"/>
              <a:gd name="connsiteY80"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138458" h="1412149">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01A6B7"/>
          </a:solidFill>
          <a:ln w="38100">
            <a:noFill/>
          </a:ln>
          <a:effectLst>
            <a:outerShdw blurRad="152400" dist="76200" dir="2700000" algn="tl" rotWithShape="0">
              <a:prstClr val="black">
                <a:alpha val="30000"/>
              </a:prstClr>
            </a:outerShdw>
          </a:effectLst>
          <a:scene3d>
            <a:camera prst="orthographicFront"/>
            <a:lightRig rig="threePt" dir="t">
              <a:rot lat="0" lon="0" rev="10800000"/>
            </a:lightRig>
          </a:scene3d>
          <a:sp3d prstMaterial="softEdge">
            <a:bevelT w="25400" h="12700"/>
          </a:sp3d>
        </p:spPr>
        <p:txBody>
          <a:bodyPr vert="horz" wrap="square" lIns="91440" tIns="45720" rIns="91440" bIns="45720" numCol="1" anchor="t" anchorCtr="0" compatLnSpc="1">
            <a:noAutofit/>
          </a:bodyPr>
          <a:lstStyle/>
          <a:p>
            <a:pPr defTabSz="914400"/>
            <a:endParaRPr lang="zh-CN" altLang="en-US" sz="1865" dirty="0">
              <a:solidFill>
                <a:prstClr val="black"/>
              </a:solidFill>
              <a:latin typeface="微软雅黑" panose="020B0503020204020204" pitchFamily="34" charset="-122"/>
              <a:ea typeface="微软雅黑" panose="020B0503020204020204" pitchFamily="34" charset="-122"/>
            </a:endParaRPr>
          </a:p>
        </p:txBody>
      </p:sp>
      <p:sp>
        <p:nvSpPr>
          <p:cNvPr id="93" name="右箭头 92"/>
          <p:cNvSpPr/>
          <p:nvPr/>
        </p:nvSpPr>
        <p:spPr>
          <a:xfrm>
            <a:off x="2608349" y="6056791"/>
            <a:ext cx="415151" cy="38657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4" name="文本框 93"/>
          <p:cNvSpPr txBox="1"/>
          <p:nvPr/>
        </p:nvSpPr>
        <p:spPr>
          <a:xfrm>
            <a:off x="1476278" y="5949229"/>
            <a:ext cx="948690" cy="706755"/>
          </a:xfrm>
          <a:prstGeom prst="rect">
            <a:avLst/>
          </a:prstGeom>
          <a:noFill/>
        </p:spPr>
        <p:txBody>
          <a:bodyPr wrap="none" rtlCol="0">
            <a:spAutoFit/>
          </a:bodyPr>
          <a:lstStyle/>
          <a:p>
            <a:pPr algn="r"/>
            <a:r>
              <a:rPr lang="zh-CN" altLang="en-US" sz="2000" b="1" dirty="0">
                <a:solidFill>
                  <a:schemeClr val="bg1"/>
                </a:solidFill>
                <a:latin typeface="微软雅黑" panose="020B0503020204020204" pitchFamily="34" charset="-122"/>
                <a:ea typeface="微软雅黑" panose="020B0503020204020204" pitchFamily="34" charset="-122"/>
                <a:cs typeface="Roboto Black" panose="02000000000000000000" charset="0"/>
              </a:rPr>
              <a:t>房地产</a:t>
            </a:r>
          </a:p>
          <a:p>
            <a:pPr algn="r"/>
            <a:r>
              <a:rPr lang="zh-CN" altLang="en-US" sz="2000" b="1" dirty="0">
                <a:solidFill>
                  <a:schemeClr val="bg1"/>
                </a:solidFill>
                <a:latin typeface="微软雅黑" panose="020B0503020204020204" pitchFamily="34" charset="-122"/>
                <a:ea typeface="微软雅黑" panose="020B0503020204020204" pitchFamily="34" charset="-122"/>
                <a:cs typeface="Roboto Black" panose="02000000000000000000" charset="0"/>
              </a:rPr>
              <a:t>思维 </a:t>
            </a:r>
            <a:endParaRPr lang="en-US" altLang="zh-CN" sz="2000" b="1" dirty="0">
              <a:solidFill>
                <a:schemeClr val="bg1"/>
              </a:solidFill>
              <a:latin typeface="微软雅黑" panose="020B0503020204020204" pitchFamily="34" charset="-122"/>
              <a:ea typeface="微软雅黑" panose="020B0503020204020204" pitchFamily="34" charset="-122"/>
              <a:cs typeface="Roboto Black" panose="02000000000000000000" charset="0"/>
            </a:endParaRPr>
          </a:p>
        </p:txBody>
      </p:sp>
      <p:sp>
        <p:nvSpPr>
          <p:cNvPr id="95" name="文本框 94"/>
          <p:cNvSpPr txBox="1"/>
          <p:nvPr/>
        </p:nvSpPr>
        <p:spPr>
          <a:xfrm>
            <a:off x="3104530" y="5853809"/>
            <a:ext cx="1210588" cy="830997"/>
          </a:xfrm>
          <a:prstGeom prst="rect">
            <a:avLst/>
          </a:prstGeom>
          <a:noFill/>
        </p:spPr>
        <p:txBody>
          <a:bodyPr wrap="non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cs typeface="Roboto Black" panose="02000000000000000000" charset="0"/>
              </a:rPr>
              <a:t>产业思维</a:t>
            </a:r>
            <a:endParaRPr lang="en-US" altLang="zh-CN" sz="1600" b="1" dirty="0">
              <a:solidFill>
                <a:schemeClr val="bg1"/>
              </a:solidFill>
              <a:latin typeface="微软雅黑" panose="020B0503020204020204" pitchFamily="34" charset="-122"/>
              <a:ea typeface="微软雅黑" panose="020B0503020204020204" pitchFamily="34" charset="-122"/>
              <a:cs typeface="Roboto Black" panose="02000000000000000000" charset="0"/>
            </a:endParaRPr>
          </a:p>
          <a:p>
            <a:r>
              <a:rPr lang="zh-CN" altLang="en-US" sz="1600" b="1" dirty="0">
                <a:solidFill>
                  <a:schemeClr val="bg1"/>
                </a:solidFill>
                <a:latin typeface="微软雅黑" panose="020B0503020204020204" pitchFamily="34" charset="-122"/>
                <a:ea typeface="微软雅黑" panose="020B0503020204020204" pitchFamily="34" charset="-122"/>
                <a:cs typeface="Roboto Black" panose="02000000000000000000" charset="0"/>
              </a:rPr>
              <a:t>互联网思维</a:t>
            </a:r>
            <a:endParaRPr lang="en-US" altLang="zh-CN" sz="1600" b="1" dirty="0">
              <a:solidFill>
                <a:schemeClr val="bg1"/>
              </a:solidFill>
              <a:latin typeface="微软雅黑" panose="020B0503020204020204" pitchFamily="34" charset="-122"/>
              <a:ea typeface="微软雅黑" panose="020B0503020204020204" pitchFamily="34" charset="-122"/>
              <a:cs typeface="Roboto Black" panose="02000000000000000000" charset="0"/>
            </a:endParaRPr>
          </a:p>
          <a:p>
            <a:r>
              <a:rPr lang="zh-CN" altLang="en-US" sz="1600" b="1" dirty="0">
                <a:solidFill>
                  <a:schemeClr val="bg1"/>
                </a:solidFill>
                <a:latin typeface="微软雅黑" panose="020B0503020204020204" pitchFamily="34" charset="-122"/>
                <a:ea typeface="微软雅黑" panose="020B0503020204020204" pitchFamily="34" charset="-122"/>
                <a:cs typeface="Roboto Black" panose="02000000000000000000" charset="0"/>
              </a:rPr>
              <a:t>投行思维</a:t>
            </a:r>
            <a:endParaRPr lang="en-US" altLang="zh-CN" sz="1600" b="1" dirty="0">
              <a:solidFill>
                <a:schemeClr val="bg1"/>
              </a:solidFill>
              <a:latin typeface="微软雅黑" panose="020B0503020204020204" pitchFamily="34" charset="-122"/>
              <a:ea typeface="微软雅黑" panose="020B0503020204020204" pitchFamily="34" charset="-122"/>
              <a:cs typeface="Roboto Black" panose="02000000000000000000" charset="0"/>
            </a:endParaRPr>
          </a:p>
        </p:txBody>
      </p:sp>
      <p:sp>
        <p:nvSpPr>
          <p:cNvPr id="96" name="任意多边形 95"/>
          <p:cNvSpPr/>
          <p:nvPr/>
        </p:nvSpPr>
        <p:spPr bwMode="auto">
          <a:xfrm rot="10800000">
            <a:off x="4793952" y="5928740"/>
            <a:ext cx="2041746" cy="675487"/>
          </a:xfrm>
          <a:custGeom>
            <a:avLst/>
            <a:gdLst>
              <a:gd name="connsiteX0" fmla="*/ 3671470 w 4138458"/>
              <a:gd name="connsiteY0" fmla="*/ 1412149 h 1412149"/>
              <a:gd name="connsiteX1" fmla="*/ 3163470 w 4138458"/>
              <a:gd name="connsiteY1" fmla="*/ 1412149 h 1412149"/>
              <a:gd name="connsiteX2" fmla="*/ 3022552 w 4138458"/>
              <a:gd name="connsiteY2" fmla="*/ 1412149 h 1412149"/>
              <a:gd name="connsiteX3" fmla="*/ 2554799 w 4138458"/>
              <a:gd name="connsiteY3" fmla="*/ 1412149 h 1412149"/>
              <a:gd name="connsiteX4" fmla="*/ 2514552 w 4138458"/>
              <a:gd name="connsiteY4" fmla="*/ 1412149 h 1412149"/>
              <a:gd name="connsiteX5" fmla="*/ 2266137 w 4138458"/>
              <a:gd name="connsiteY5" fmla="*/ 1412149 h 1412149"/>
              <a:gd name="connsiteX6" fmla="*/ 1905881 w 4138458"/>
              <a:gd name="connsiteY6" fmla="*/ 1412149 h 1412149"/>
              <a:gd name="connsiteX7" fmla="*/ 1809866 w 4138458"/>
              <a:gd name="connsiteY7" fmla="*/ 1412149 h 1412149"/>
              <a:gd name="connsiteX8" fmla="*/ 1617219 w 4138458"/>
              <a:gd name="connsiteY8" fmla="*/ 1412149 h 1412149"/>
              <a:gd name="connsiteX9" fmla="*/ 1489857 w 4138458"/>
              <a:gd name="connsiteY9" fmla="*/ 1412149 h 1412149"/>
              <a:gd name="connsiteX10" fmla="*/ 1301866 w 4138458"/>
              <a:gd name="connsiteY10" fmla="*/ 1412149 h 1412149"/>
              <a:gd name="connsiteX11" fmla="*/ 1160948 w 4138458"/>
              <a:gd name="connsiteY11" fmla="*/ 1412149 h 1412149"/>
              <a:gd name="connsiteX12" fmla="*/ 1115038 w 4138458"/>
              <a:gd name="connsiteY12" fmla="*/ 1412149 h 1412149"/>
              <a:gd name="connsiteX13" fmla="*/ 840939 w 4138458"/>
              <a:gd name="connsiteY13" fmla="*/ 1412149 h 1412149"/>
              <a:gd name="connsiteX14" fmla="*/ 652948 w 4138458"/>
              <a:gd name="connsiteY14" fmla="*/ 1412149 h 1412149"/>
              <a:gd name="connsiteX15" fmla="*/ 466120 w 4138458"/>
              <a:gd name="connsiteY15" fmla="*/ 1412149 h 1412149"/>
              <a:gd name="connsiteX16" fmla="*/ 340972 w 4138458"/>
              <a:gd name="connsiteY16" fmla="*/ 1340266 h 1412149"/>
              <a:gd name="connsiteX17" fmla="*/ 16513 w 4138458"/>
              <a:gd name="connsiteY17" fmla="*/ 777957 h 1412149"/>
              <a:gd name="connsiteX18" fmla="*/ 16513 w 4138458"/>
              <a:gd name="connsiteY18" fmla="*/ 634192 h 1412149"/>
              <a:gd name="connsiteX19" fmla="*/ 340972 w 4138458"/>
              <a:gd name="connsiteY19" fmla="*/ 71883 h 1412149"/>
              <a:gd name="connsiteX20" fmla="*/ 466120 w 4138458"/>
              <a:gd name="connsiteY20" fmla="*/ 0 h 1412149"/>
              <a:gd name="connsiteX21" fmla="*/ 652948 w 4138458"/>
              <a:gd name="connsiteY21" fmla="*/ 0 h 1412149"/>
              <a:gd name="connsiteX22" fmla="*/ 680314 w 4138458"/>
              <a:gd name="connsiteY22" fmla="*/ 0 h 1412149"/>
              <a:gd name="connsiteX23" fmla="*/ 840939 w 4138458"/>
              <a:gd name="connsiteY23" fmla="*/ 0 h 1412149"/>
              <a:gd name="connsiteX24" fmla="*/ 841276 w 4138458"/>
              <a:gd name="connsiteY24" fmla="*/ 0 h 1412149"/>
              <a:gd name="connsiteX25" fmla="*/ 867142 w 4138458"/>
              <a:gd name="connsiteY25" fmla="*/ 0 h 1412149"/>
              <a:gd name="connsiteX26" fmla="*/ 956611 w 4138458"/>
              <a:gd name="connsiteY26" fmla="*/ 0 h 1412149"/>
              <a:gd name="connsiteX27" fmla="*/ 1028104 w 4138458"/>
              <a:gd name="connsiteY27" fmla="*/ 0 h 1412149"/>
              <a:gd name="connsiteX28" fmla="*/ 1033923 w 4138458"/>
              <a:gd name="connsiteY28" fmla="*/ 0 h 1412149"/>
              <a:gd name="connsiteX29" fmla="*/ 1055133 w 4138458"/>
              <a:gd name="connsiteY29" fmla="*/ 0 h 1412149"/>
              <a:gd name="connsiteX30" fmla="*/ 1080817 w 4138458"/>
              <a:gd name="connsiteY30" fmla="*/ 0 h 1412149"/>
              <a:gd name="connsiteX31" fmla="*/ 1115038 w 4138458"/>
              <a:gd name="connsiteY31" fmla="*/ 0 h 1412149"/>
              <a:gd name="connsiteX32" fmla="*/ 1143439 w 4138458"/>
              <a:gd name="connsiteY32" fmla="*/ 0 h 1412149"/>
              <a:gd name="connsiteX33" fmla="*/ 1160948 w 4138458"/>
              <a:gd name="connsiteY33" fmla="*/ 0 h 1412149"/>
              <a:gd name="connsiteX34" fmla="*/ 1216095 w 4138458"/>
              <a:gd name="connsiteY34" fmla="*/ 0 h 1412149"/>
              <a:gd name="connsiteX35" fmla="*/ 1220751 w 4138458"/>
              <a:gd name="connsiteY35" fmla="*/ 0 h 1412149"/>
              <a:gd name="connsiteX36" fmla="*/ 1267645 w 4138458"/>
              <a:gd name="connsiteY36" fmla="*/ 0 h 1412149"/>
              <a:gd name="connsiteX37" fmla="*/ 1291726 w 4138458"/>
              <a:gd name="connsiteY37" fmla="*/ 0 h 1412149"/>
              <a:gd name="connsiteX38" fmla="*/ 1301866 w 4138458"/>
              <a:gd name="connsiteY38" fmla="*/ 0 h 1412149"/>
              <a:gd name="connsiteX39" fmla="*/ 1331430 w 4138458"/>
              <a:gd name="connsiteY39" fmla="*/ 0 h 1412149"/>
              <a:gd name="connsiteX40" fmla="*/ 1375142 w 4138458"/>
              <a:gd name="connsiteY40" fmla="*/ 0 h 1412149"/>
              <a:gd name="connsiteX41" fmla="*/ 1408742 w 4138458"/>
              <a:gd name="connsiteY41" fmla="*/ 0 h 1412149"/>
              <a:gd name="connsiteX42" fmla="*/ 1455636 w 4138458"/>
              <a:gd name="connsiteY42" fmla="*/ 0 h 1412149"/>
              <a:gd name="connsiteX43" fmla="*/ 1479717 w 4138458"/>
              <a:gd name="connsiteY43" fmla="*/ 0 h 1412149"/>
              <a:gd name="connsiteX44" fmla="*/ 1489857 w 4138458"/>
              <a:gd name="connsiteY44" fmla="*/ 0 h 1412149"/>
              <a:gd name="connsiteX45" fmla="*/ 1536104 w 4138458"/>
              <a:gd name="connsiteY45" fmla="*/ 0 h 1412149"/>
              <a:gd name="connsiteX46" fmla="*/ 1617219 w 4138458"/>
              <a:gd name="connsiteY46" fmla="*/ 0 h 1412149"/>
              <a:gd name="connsiteX47" fmla="*/ 1651439 w 4138458"/>
              <a:gd name="connsiteY47" fmla="*/ 0 h 1412149"/>
              <a:gd name="connsiteX48" fmla="*/ 1728751 w 4138458"/>
              <a:gd name="connsiteY48" fmla="*/ 0 h 1412149"/>
              <a:gd name="connsiteX49" fmla="*/ 1775645 w 4138458"/>
              <a:gd name="connsiteY49" fmla="*/ 0 h 1412149"/>
              <a:gd name="connsiteX50" fmla="*/ 1799726 w 4138458"/>
              <a:gd name="connsiteY50" fmla="*/ 0 h 1412149"/>
              <a:gd name="connsiteX51" fmla="*/ 1809866 w 4138458"/>
              <a:gd name="connsiteY51" fmla="*/ 0 h 1412149"/>
              <a:gd name="connsiteX52" fmla="*/ 1831413 w 4138458"/>
              <a:gd name="connsiteY52" fmla="*/ 0 h 1412149"/>
              <a:gd name="connsiteX53" fmla="*/ 1905881 w 4138458"/>
              <a:gd name="connsiteY53" fmla="*/ 0 h 1412149"/>
              <a:gd name="connsiteX54" fmla="*/ 1992375 w 4138458"/>
              <a:gd name="connsiteY54" fmla="*/ 0 h 1412149"/>
              <a:gd name="connsiteX55" fmla="*/ 2107709 w 4138458"/>
              <a:gd name="connsiteY55" fmla="*/ 0 h 1412149"/>
              <a:gd name="connsiteX56" fmla="*/ 2120075 w 4138458"/>
              <a:gd name="connsiteY56" fmla="*/ 0 h 1412149"/>
              <a:gd name="connsiteX57" fmla="*/ 2185022 w 4138458"/>
              <a:gd name="connsiteY57" fmla="*/ 0 h 1412149"/>
              <a:gd name="connsiteX58" fmla="*/ 2231916 w 4138458"/>
              <a:gd name="connsiteY58" fmla="*/ 0 h 1412149"/>
              <a:gd name="connsiteX59" fmla="*/ 2255997 w 4138458"/>
              <a:gd name="connsiteY59" fmla="*/ 0 h 1412149"/>
              <a:gd name="connsiteX60" fmla="*/ 2266137 w 4138458"/>
              <a:gd name="connsiteY60" fmla="*/ 0 h 1412149"/>
              <a:gd name="connsiteX61" fmla="*/ 2281036 w 4138458"/>
              <a:gd name="connsiteY61" fmla="*/ 0 h 1412149"/>
              <a:gd name="connsiteX62" fmla="*/ 2473684 w 4138458"/>
              <a:gd name="connsiteY62" fmla="*/ 0 h 1412149"/>
              <a:gd name="connsiteX63" fmla="*/ 2514552 w 4138458"/>
              <a:gd name="connsiteY63" fmla="*/ 0 h 1412149"/>
              <a:gd name="connsiteX64" fmla="*/ 2520578 w 4138458"/>
              <a:gd name="connsiteY64" fmla="*/ 0 h 1412149"/>
              <a:gd name="connsiteX65" fmla="*/ 2544659 w 4138458"/>
              <a:gd name="connsiteY65" fmla="*/ 0 h 1412149"/>
              <a:gd name="connsiteX66" fmla="*/ 2554799 w 4138458"/>
              <a:gd name="connsiteY66" fmla="*/ 0 h 1412149"/>
              <a:gd name="connsiteX67" fmla="*/ 2680485 w 4138458"/>
              <a:gd name="connsiteY67" fmla="*/ 0 h 1412149"/>
              <a:gd name="connsiteX68" fmla="*/ 3005042 w 4138458"/>
              <a:gd name="connsiteY68" fmla="*/ 0 h 1412149"/>
              <a:gd name="connsiteX69" fmla="*/ 3022552 w 4138458"/>
              <a:gd name="connsiteY69" fmla="*/ 0 h 1412149"/>
              <a:gd name="connsiteX70" fmla="*/ 3082355 w 4138458"/>
              <a:gd name="connsiteY70" fmla="*/ 0 h 1412149"/>
              <a:gd name="connsiteX71" fmla="*/ 3129249 w 4138458"/>
              <a:gd name="connsiteY71" fmla="*/ 0 h 1412149"/>
              <a:gd name="connsiteX72" fmla="*/ 3153330 w 4138458"/>
              <a:gd name="connsiteY72" fmla="*/ 0 h 1412149"/>
              <a:gd name="connsiteX73" fmla="*/ 3163470 w 4138458"/>
              <a:gd name="connsiteY73" fmla="*/ 0 h 1412149"/>
              <a:gd name="connsiteX74" fmla="*/ 3236746 w 4138458"/>
              <a:gd name="connsiteY74" fmla="*/ 0 h 1412149"/>
              <a:gd name="connsiteX75" fmla="*/ 3671470 w 4138458"/>
              <a:gd name="connsiteY75" fmla="*/ 0 h 1412149"/>
              <a:gd name="connsiteX76" fmla="*/ 3796617 w 4138458"/>
              <a:gd name="connsiteY76" fmla="*/ 71883 h 1412149"/>
              <a:gd name="connsiteX77" fmla="*/ 4121076 w 4138458"/>
              <a:gd name="connsiteY77" fmla="*/ 634192 h 1412149"/>
              <a:gd name="connsiteX78" fmla="*/ 4121076 w 4138458"/>
              <a:gd name="connsiteY78" fmla="*/ 777957 h 1412149"/>
              <a:gd name="connsiteX79" fmla="*/ 3796617 w 4138458"/>
              <a:gd name="connsiteY79" fmla="*/ 1340266 h 1412149"/>
              <a:gd name="connsiteX80" fmla="*/ 3671470 w 4138458"/>
              <a:gd name="connsiteY80"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138458" h="1412149">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F6A329"/>
          </a:solidFill>
          <a:ln w="38100">
            <a:noFill/>
          </a:ln>
          <a:effectLst>
            <a:outerShdw blurRad="152400" dist="76200" dir="2700000" algn="tl" rotWithShape="0">
              <a:prstClr val="black">
                <a:alpha val="30000"/>
              </a:prstClr>
            </a:outerShdw>
          </a:effectLst>
          <a:scene3d>
            <a:camera prst="orthographicFront"/>
            <a:lightRig rig="threePt" dir="t">
              <a:rot lat="0" lon="0" rev="10800000"/>
            </a:lightRig>
          </a:scene3d>
          <a:sp3d prstMaterial="softEdge">
            <a:bevelT w="25400" h="12700"/>
          </a:sp3d>
        </p:spPr>
        <p:txBody>
          <a:bodyPr vert="horz" wrap="square" lIns="91440" tIns="45720" rIns="91440" bIns="45720" numCol="1" anchor="t" anchorCtr="0" compatLnSpc="1">
            <a:noAutofit/>
          </a:bodyPr>
          <a:lstStyle/>
          <a:p>
            <a:pPr defTabSz="914400"/>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97" name="文本框 96"/>
          <p:cNvSpPr txBox="1"/>
          <p:nvPr/>
        </p:nvSpPr>
        <p:spPr>
          <a:xfrm>
            <a:off x="5205587" y="6051974"/>
            <a:ext cx="1210588" cy="400110"/>
          </a:xfrm>
          <a:prstGeom prst="rect">
            <a:avLst/>
          </a:prstGeom>
          <a:noFill/>
        </p:spPr>
        <p:txBody>
          <a:bodyPr wrap="none" rtlCol="0">
            <a:spAutoFit/>
          </a:bodyPr>
          <a:lstStyle/>
          <a:p>
            <a:pPr algn="r"/>
            <a:r>
              <a:rPr lang="zh-CN" altLang="en-US" sz="2000" b="1" dirty="0" smtClean="0">
                <a:solidFill>
                  <a:schemeClr val="bg1"/>
                </a:solidFill>
                <a:latin typeface="微软雅黑" panose="020B0503020204020204" pitchFamily="34" charset="-122"/>
                <a:ea typeface="微软雅黑" panose="020B0503020204020204" pitchFamily="34" charset="-122"/>
                <a:cs typeface="Roboto Black" panose="02000000000000000000" charset="0"/>
              </a:rPr>
              <a:t>资产运营</a:t>
            </a:r>
            <a:endParaRPr lang="en-US" altLang="zh-CN" sz="2000" b="1" dirty="0">
              <a:solidFill>
                <a:schemeClr val="bg1"/>
              </a:solidFill>
              <a:latin typeface="微软雅黑" panose="020B0503020204020204" pitchFamily="34" charset="-122"/>
              <a:ea typeface="微软雅黑" panose="020B0503020204020204" pitchFamily="34" charset="-122"/>
              <a:cs typeface="Roboto Black" panose="02000000000000000000" charset="0"/>
            </a:endParaRPr>
          </a:p>
        </p:txBody>
      </p:sp>
      <p:grpSp>
        <p:nvGrpSpPr>
          <p:cNvPr id="98" name="组合 97"/>
          <p:cNvGrpSpPr/>
          <p:nvPr/>
        </p:nvGrpSpPr>
        <p:grpSpPr>
          <a:xfrm>
            <a:off x="7010740" y="5859060"/>
            <a:ext cx="4285908" cy="822224"/>
            <a:chOff x="2339422" y="1012876"/>
            <a:chExt cx="3147691" cy="1081668"/>
          </a:xfrm>
        </p:grpSpPr>
        <p:sp>
          <p:nvSpPr>
            <p:cNvPr id="99" name="任意多边形 98"/>
            <p:cNvSpPr/>
            <p:nvPr/>
          </p:nvSpPr>
          <p:spPr bwMode="auto">
            <a:xfrm rot="10800000">
              <a:off x="2339422" y="1012876"/>
              <a:ext cx="3147690" cy="1074074"/>
            </a:xfrm>
            <a:custGeom>
              <a:avLst/>
              <a:gdLst>
                <a:gd name="connsiteX0" fmla="*/ 3494407 w 4138458"/>
                <a:gd name="connsiteY0" fmla="*/ 1121227 h 1412149"/>
                <a:gd name="connsiteX1" fmla="*/ 3567991 w 4138458"/>
                <a:gd name="connsiteY1" fmla="*/ 1078962 h 1412149"/>
                <a:gd name="connsiteX2" fmla="*/ 3758764 w 4138458"/>
                <a:gd name="connsiteY2" fmla="*/ 748339 h 1412149"/>
                <a:gd name="connsiteX3" fmla="*/ 3758764 w 4138458"/>
                <a:gd name="connsiteY3" fmla="*/ 663809 h 1412149"/>
                <a:gd name="connsiteX4" fmla="*/ 3567991 w 4138458"/>
                <a:gd name="connsiteY4" fmla="*/ 333186 h 1412149"/>
                <a:gd name="connsiteX5" fmla="*/ 3494407 w 4138458"/>
                <a:gd name="connsiteY5" fmla="*/ 290921 h 1412149"/>
                <a:gd name="connsiteX6" fmla="*/ 3333442 w 4138458"/>
                <a:gd name="connsiteY6" fmla="*/ 290921 h 1412149"/>
                <a:gd name="connsiteX7" fmla="*/ 3295129 w 4138458"/>
                <a:gd name="connsiteY7" fmla="*/ 290921 h 1412149"/>
                <a:gd name="connsiteX8" fmla="*/ 3289167 w 4138458"/>
                <a:gd name="connsiteY8" fmla="*/ 290921 h 1412149"/>
                <a:gd name="connsiteX9" fmla="*/ 3247435 w 4138458"/>
                <a:gd name="connsiteY9" fmla="*/ 290921 h 1412149"/>
                <a:gd name="connsiteX10" fmla="*/ 3238801 w 4138458"/>
                <a:gd name="connsiteY10" fmla="*/ 290921 h 1412149"/>
                <a:gd name="connsiteX11" fmla="*/ 3134164 w 4138458"/>
                <a:gd name="connsiteY11" fmla="*/ 290921 h 1412149"/>
                <a:gd name="connsiteX12" fmla="*/ 3112861 w 4138458"/>
                <a:gd name="connsiteY12" fmla="*/ 290921 h 1412149"/>
                <a:gd name="connsiteX13" fmla="*/ 3095851 w 4138458"/>
                <a:gd name="connsiteY13" fmla="*/ 290921 h 1412149"/>
                <a:gd name="connsiteX14" fmla="*/ 3089889 w 4138458"/>
                <a:gd name="connsiteY14" fmla="*/ 290921 h 1412149"/>
                <a:gd name="connsiteX15" fmla="*/ 3048157 w 4138458"/>
                <a:gd name="connsiteY15" fmla="*/ 290921 h 1412149"/>
                <a:gd name="connsiteX16" fmla="*/ 3039523 w 4138458"/>
                <a:gd name="connsiteY16" fmla="*/ 290921 h 1412149"/>
                <a:gd name="connsiteX17" fmla="*/ 2934886 w 4138458"/>
                <a:gd name="connsiteY17" fmla="*/ 290921 h 1412149"/>
                <a:gd name="connsiteX18" fmla="*/ 2913583 w 4138458"/>
                <a:gd name="connsiteY18" fmla="*/ 290921 h 1412149"/>
                <a:gd name="connsiteX19" fmla="*/ 2840245 w 4138458"/>
                <a:gd name="connsiteY19" fmla="*/ 290921 h 1412149"/>
                <a:gd name="connsiteX20" fmla="*/ 2714305 w 4138458"/>
                <a:gd name="connsiteY20" fmla="*/ 290921 h 1412149"/>
                <a:gd name="connsiteX21" fmla="*/ 2709913 w 4138458"/>
                <a:gd name="connsiteY21" fmla="*/ 292233 h 1412149"/>
                <a:gd name="connsiteX22" fmla="*/ 2705494 w 4138458"/>
                <a:gd name="connsiteY22" fmla="*/ 290921 h 1412149"/>
                <a:gd name="connsiteX23" fmla="*/ 2323948 w 4138458"/>
                <a:gd name="connsiteY23" fmla="*/ 290921 h 1412149"/>
                <a:gd name="connsiteX24" fmla="*/ 2319556 w 4138458"/>
                <a:gd name="connsiteY24" fmla="*/ 292233 h 1412149"/>
                <a:gd name="connsiteX25" fmla="*/ 2315137 w 4138458"/>
                <a:gd name="connsiteY25" fmla="*/ 290921 h 1412149"/>
                <a:gd name="connsiteX26" fmla="*/ 2059531 w 4138458"/>
                <a:gd name="connsiteY26" fmla="*/ 290921 h 1412149"/>
                <a:gd name="connsiteX27" fmla="*/ 1955409 w 4138458"/>
                <a:gd name="connsiteY27" fmla="*/ 290921 h 1412149"/>
                <a:gd name="connsiteX28" fmla="*/ 1949447 w 4138458"/>
                <a:gd name="connsiteY28" fmla="*/ 290921 h 1412149"/>
                <a:gd name="connsiteX29" fmla="*/ 1933591 w 4138458"/>
                <a:gd name="connsiteY29" fmla="*/ 290921 h 1412149"/>
                <a:gd name="connsiteX30" fmla="*/ 1907716 w 4138458"/>
                <a:gd name="connsiteY30" fmla="*/ 290921 h 1412149"/>
                <a:gd name="connsiteX31" fmla="*/ 1699803 w 4138458"/>
                <a:gd name="connsiteY31" fmla="*/ 290921 h 1412149"/>
                <a:gd name="connsiteX32" fmla="*/ 1666857 w 4138458"/>
                <a:gd name="connsiteY32" fmla="*/ 290921 h 1412149"/>
                <a:gd name="connsiteX33" fmla="*/ 1660895 w 4138458"/>
                <a:gd name="connsiteY33" fmla="*/ 290921 h 1412149"/>
                <a:gd name="connsiteX34" fmla="*/ 1619163 w 4138458"/>
                <a:gd name="connsiteY34" fmla="*/ 290921 h 1412149"/>
                <a:gd name="connsiteX35" fmla="*/ 1573863 w 4138458"/>
                <a:gd name="connsiteY35" fmla="*/ 290921 h 1412149"/>
                <a:gd name="connsiteX36" fmla="*/ 1508939 w 4138458"/>
                <a:gd name="connsiteY36" fmla="*/ 290921 h 1412149"/>
                <a:gd name="connsiteX37" fmla="*/ 1505892 w 4138458"/>
                <a:gd name="connsiteY37" fmla="*/ 290921 h 1412149"/>
                <a:gd name="connsiteX38" fmla="*/ 1502977 w 4138458"/>
                <a:gd name="connsiteY38" fmla="*/ 290921 h 1412149"/>
                <a:gd name="connsiteX39" fmla="*/ 1461246 w 4138458"/>
                <a:gd name="connsiteY39" fmla="*/ 290921 h 1412149"/>
                <a:gd name="connsiteX40" fmla="*/ 1411251 w 4138458"/>
                <a:gd name="connsiteY40" fmla="*/ 290921 h 1412149"/>
                <a:gd name="connsiteX41" fmla="*/ 1347974 w 4138458"/>
                <a:gd name="connsiteY41" fmla="*/ 290921 h 1412149"/>
                <a:gd name="connsiteX42" fmla="*/ 1285311 w 4138458"/>
                <a:gd name="connsiteY42" fmla="*/ 290921 h 1412149"/>
                <a:gd name="connsiteX43" fmla="*/ 1253333 w 4138458"/>
                <a:gd name="connsiteY43" fmla="*/ 290921 h 1412149"/>
                <a:gd name="connsiteX44" fmla="*/ 1173474 w 4138458"/>
                <a:gd name="connsiteY44" fmla="*/ 290921 h 1412149"/>
                <a:gd name="connsiteX45" fmla="*/ 1167512 w 4138458"/>
                <a:gd name="connsiteY45" fmla="*/ 290921 h 1412149"/>
                <a:gd name="connsiteX46" fmla="*/ 1127393 w 4138458"/>
                <a:gd name="connsiteY46" fmla="*/ 290921 h 1412149"/>
                <a:gd name="connsiteX47" fmla="*/ 1125780 w 4138458"/>
                <a:gd name="connsiteY47" fmla="*/ 290921 h 1412149"/>
                <a:gd name="connsiteX48" fmla="*/ 1030708 w 4138458"/>
                <a:gd name="connsiteY48" fmla="*/ 290921 h 1412149"/>
                <a:gd name="connsiteX49" fmla="*/ 1024746 w 4138458"/>
                <a:gd name="connsiteY49" fmla="*/ 290921 h 1412149"/>
                <a:gd name="connsiteX50" fmla="*/ 1012509 w 4138458"/>
                <a:gd name="connsiteY50" fmla="*/ 290921 h 1412149"/>
                <a:gd name="connsiteX51" fmla="*/ 983015 w 4138458"/>
                <a:gd name="connsiteY51" fmla="*/ 290921 h 1412149"/>
                <a:gd name="connsiteX52" fmla="*/ 917868 w 4138458"/>
                <a:gd name="connsiteY52" fmla="*/ 290921 h 1412149"/>
                <a:gd name="connsiteX53" fmla="*/ 869743 w 4138458"/>
                <a:gd name="connsiteY53" fmla="*/ 290921 h 1412149"/>
                <a:gd name="connsiteX54" fmla="*/ 791928 w 4138458"/>
                <a:gd name="connsiteY54" fmla="*/ 290921 h 1412149"/>
                <a:gd name="connsiteX55" fmla="*/ 775102 w 4138458"/>
                <a:gd name="connsiteY55" fmla="*/ 290921 h 1412149"/>
                <a:gd name="connsiteX56" fmla="*/ 649162 w 4138458"/>
                <a:gd name="connsiteY56" fmla="*/ 290921 h 1412149"/>
                <a:gd name="connsiteX57" fmla="*/ 575578 w 4138458"/>
                <a:gd name="connsiteY57" fmla="*/ 333186 h 1412149"/>
                <a:gd name="connsiteX58" fmla="*/ 384805 w 4138458"/>
                <a:gd name="connsiteY58" fmla="*/ 663809 h 1412149"/>
                <a:gd name="connsiteX59" fmla="*/ 384805 w 4138458"/>
                <a:gd name="connsiteY59" fmla="*/ 748339 h 1412149"/>
                <a:gd name="connsiteX60" fmla="*/ 575578 w 4138458"/>
                <a:gd name="connsiteY60" fmla="*/ 1078962 h 1412149"/>
                <a:gd name="connsiteX61" fmla="*/ 649162 w 4138458"/>
                <a:gd name="connsiteY61" fmla="*/ 1121227 h 1412149"/>
                <a:gd name="connsiteX62" fmla="*/ 791928 w 4138458"/>
                <a:gd name="connsiteY62" fmla="*/ 1121227 h 1412149"/>
                <a:gd name="connsiteX63" fmla="*/ 1030708 w 4138458"/>
                <a:gd name="connsiteY63" fmla="*/ 1121227 h 1412149"/>
                <a:gd name="connsiteX64" fmla="*/ 1127393 w 4138458"/>
                <a:gd name="connsiteY64" fmla="*/ 1121227 h 1412149"/>
                <a:gd name="connsiteX65" fmla="*/ 1173474 w 4138458"/>
                <a:gd name="connsiteY65" fmla="*/ 1121227 h 1412149"/>
                <a:gd name="connsiteX66" fmla="*/ 1285311 w 4138458"/>
                <a:gd name="connsiteY66" fmla="*/ 1121227 h 1412149"/>
                <a:gd name="connsiteX67" fmla="*/ 1508939 w 4138458"/>
                <a:gd name="connsiteY67" fmla="*/ 1121227 h 1412149"/>
                <a:gd name="connsiteX68" fmla="*/ 1573863 w 4138458"/>
                <a:gd name="connsiteY68" fmla="*/ 1121227 h 1412149"/>
                <a:gd name="connsiteX69" fmla="*/ 1666857 w 4138458"/>
                <a:gd name="connsiteY69" fmla="*/ 1121227 h 1412149"/>
                <a:gd name="connsiteX70" fmla="*/ 1933591 w 4138458"/>
                <a:gd name="connsiteY70" fmla="*/ 1121227 h 1412149"/>
                <a:gd name="connsiteX71" fmla="*/ 1955409 w 4138458"/>
                <a:gd name="connsiteY71" fmla="*/ 1121227 h 1412149"/>
                <a:gd name="connsiteX72" fmla="*/ 2315137 w 4138458"/>
                <a:gd name="connsiteY72" fmla="*/ 1121227 h 1412149"/>
                <a:gd name="connsiteX73" fmla="*/ 2319556 w 4138458"/>
                <a:gd name="connsiteY73" fmla="*/ 1119915 h 1412149"/>
                <a:gd name="connsiteX74" fmla="*/ 2323948 w 4138458"/>
                <a:gd name="connsiteY74" fmla="*/ 1121227 h 1412149"/>
                <a:gd name="connsiteX75" fmla="*/ 2705494 w 4138458"/>
                <a:gd name="connsiteY75" fmla="*/ 1121227 h 1412149"/>
                <a:gd name="connsiteX76" fmla="*/ 2709913 w 4138458"/>
                <a:gd name="connsiteY76" fmla="*/ 1119915 h 1412149"/>
                <a:gd name="connsiteX77" fmla="*/ 2714305 w 4138458"/>
                <a:gd name="connsiteY77" fmla="*/ 1121227 h 1412149"/>
                <a:gd name="connsiteX78" fmla="*/ 2913583 w 4138458"/>
                <a:gd name="connsiteY78" fmla="*/ 1121227 h 1412149"/>
                <a:gd name="connsiteX79" fmla="*/ 3095851 w 4138458"/>
                <a:gd name="connsiteY79" fmla="*/ 1121227 h 1412149"/>
                <a:gd name="connsiteX80" fmla="*/ 3112861 w 4138458"/>
                <a:gd name="connsiteY80" fmla="*/ 1121227 h 1412149"/>
                <a:gd name="connsiteX81" fmla="*/ 3295129 w 4138458"/>
                <a:gd name="connsiteY81" fmla="*/ 1121227 h 1412149"/>
                <a:gd name="connsiteX82" fmla="*/ 3671470 w 4138458"/>
                <a:gd name="connsiteY82" fmla="*/ 1412149 h 1412149"/>
                <a:gd name="connsiteX83" fmla="*/ 3163470 w 4138458"/>
                <a:gd name="connsiteY83" fmla="*/ 1412149 h 1412149"/>
                <a:gd name="connsiteX84" fmla="*/ 3022552 w 4138458"/>
                <a:gd name="connsiteY84" fmla="*/ 1412149 h 1412149"/>
                <a:gd name="connsiteX85" fmla="*/ 2554799 w 4138458"/>
                <a:gd name="connsiteY85" fmla="*/ 1412149 h 1412149"/>
                <a:gd name="connsiteX86" fmla="*/ 2514552 w 4138458"/>
                <a:gd name="connsiteY86" fmla="*/ 1412149 h 1412149"/>
                <a:gd name="connsiteX87" fmla="*/ 2266137 w 4138458"/>
                <a:gd name="connsiteY87" fmla="*/ 1412149 h 1412149"/>
                <a:gd name="connsiteX88" fmla="*/ 1905881 w 4138458"/>
                <a:gd name="connsiteY88" fmla="*/ 1412149 h 1412149"/>
                <a:gd name="connsiteX89" fmla="*/ 1809866 w 4138458"/>
                <a:gd name="connsiteY89" fmla="*/ 1412149 h 1412149"/>
                <a:gd name="connsiteX90" fmla="*/ 1617219 w 4138458"/>
                <a:gd name="connsiteY90" fmla="*/ 1412149 h 1412149"/>
                <a:gd name="connsiteX91" fmla="*/ 1489857 w 4138458"/>
                <a:gd name="connsiteY91" fmla="*/ 1412149 h 1412149"/>
                <a:gd name="connsiteX92" fmla="*/ 1301866 w 4138458"/>
                <a:gd name="connsiteY92" fmla="*/ 1412149 h 1412149"/>
                <a:gd name="connsiteX93" fmla="*/ 1160948 w 4138458"/>
                <a:gd name="connsiteY93" fmla="*/ 1412149 h 1412149"/>
                <a:gd name="connsiteX94" fmla="*/ 1115038 w 4138458"/>
                <a:gd name="connsiteY94" fmla="*/ 1412149 h 1412149"/>
                <a:gd name="connsiteX95" fmla="*/ 840939 w 4138458"/>
                <a:gd name="connsiteY95" fmla="*/ 1412149 h 1412149"/>
                <a:gd name="connsiteX96" fmla="*/ 652948 w 4138458"/>
                <a:gd name="connsiteY96" fmla="*/ 1412149 h 1412149"/>
                <a:gd name="connsiteX97" fmla="*/ 466120 w 4138458"/>
                <a:gd name="connsiteY97" fmla="*/ 1412149 h 1412149"/>
                <a:gd name="connsiteX98" fmla="*/ 340972 w 4138458"/>
                <a:gd name="connsiteY98" fmla="*/ 1340266 h 1412149"/>
                <a:gd name="connsiteX99" fmla="*/ 16513 w 4138458"/>
                <a:gd name="connsiteY99" fmla="*/ 777957 h 1412149"/>
                <a:gd name="connsiteX100" fmla="*/ 16513 w 4138458"/>
                <a:gd name="connsiteY100" fmla="*/ 634192 h 1412149"/>
                <a:gd name="connsiteX101" fmla="*/ 340972 w 4138458"/>
                <a:gd name="connsiteY101" fmla="*/ 71883 h 1412149"/>
                <a:gd name="connsiteX102" fmla="*/ 466120 w 4138458"/>
                <a:gd name="connsiteY102" fmla="*/ 0 h 1412149"/>
                <a:gd name="connsiteX103" fmla="*/ 652948 w 4138458"/>
                <a:gd name="connsiteY103" fmla="*/ 0 h 1412149"/>
                <a:gd name="connsiteX104" fmla="*/ 680314 w 4138458"/>
                <a:gd name="connsiteY104" fmla="*/ 0 h 1412149"/>
                <a:gd name="connsiteX105" fmla="*/ 840939 w 4138458"/>
                <a:gd name="connsiteY105" fmla="*/ 0 h 1412149"/>
                <a:gd name="connsiteX106" fmla="*/ 841276 w 4138458"/>
                <a:gd name="connsiteY106" fmla="*/ 0 h 1412149"/>
                <a:gd name="connsiteX107" fmla="*/ 867142 w 4138458"/>
                <a:gd name="connsiteY107" fmla="*/ 0 h 1412149"/>
                <a:gd name="connsiteX108" fmla="*/ 956611 w 4138458"/>
                <a:gd name="connsiteY108" fmla="*/ 0 h 1412149"/>
                <a:gd name="connsiteX109" fmla="*/ 1028104 w 4138458"/>
                <a:gd name="connsiteY109" fmla="*/ 0 h 1412149"/>
                <a:gd name="connsiteX110" fmla="*/ 1033923 w 4138458"/>
                <a:gd name="connsiteY110" fmla="*/ 0 h 1412149"/>
                <a:gd name="connsiteX111" fmla="*/ 1055133 w 4138458"/>
                <a:gd name="connsiteY111" fmla="*/ 0 h 1412149"/>
                <a:gd name="connsiteX112" fmla="*/ 1080817 w 4138458"/>
                <a:gd name="connsiteY112" fmla="*/ 0 h 1412149"/>
                <a:gd name="connsiteX113" fmla="*/ 1115038 w 4138458"/>
                <a:gd name="connsiteY113" fmla="*/ 0 h 1412149"/>
                <a:gd name="connsiteX114" fmla="*/ 1143439 w 4138458"/>
                <a:gd name="connsiteY114" fmla="*/ 0 h 1412149"/>
                <a:gd name="connsiteX115" fmla="*/ 1160948 w 4138458"/>
                <a:gd name="connsiteY115" fmla="*/ 0 h 1412149"/>
                <a:gd name="connsiteX116" fmla="*/ 1216095 w 4138458"/>
                <a:gd name="connsiteY116" fmla="*/ 0 h 1412149"/>
                <a:gd name="connsiteX117" fmla="*/ 1220751 w 4138458"/>
                <a:gd name="connsiteY117" fmla="*/ 0 h 1412149"/>
                <a:gd name="connsiteX118" fmla="*/ 1267645 w 4138458"/>
                <a:gd name="connsiteY118" fmla="*/ 0 h 1412149"/>
                <a:gd name="connsiteX119" fmla="*/ 1291726 w 4138458"/>
                <a:gd name="connsiteY119" fmla="*/ 0 h 1412149"/>
                <a:gd name="connsiteX120" fmla="*/ 1301866 w 4138458"/>
                <a:gd name="connsiteY120" fmla="*/ 0 h 1412149"/>
                <a:gd name="connsiteX121" fmla="*/ 1331430 w 4138458"/>
                <a:gd name="connsiteY121" fmla="*/ 0 h 1412149"/>
                <a:gd name="connsiteX122" fmla="*/ 1375142 w 4138458"/>
                <a:gd name="connsiteY122" fmla="*/ 0 h 1412149"/>
                <a:gd name="connsiteX123" fmla="*/ 1408742 w 4138458"/>
                <a:gd name="connsiteY123" fmla="*/ 0 h 1412149"/>
                <a:gd name="connsiteX124" fmla="*/ 1455636 w 4138458"/>
                <a:gd name="connsiteY124" fmla="*/ 0 h 1412149"/>
                <a:gd name="connsiteX125" fmla="*/ 1479717 w 4138458"/>
                <a:gd name="connsiteY125" fmla="*/ 0 h 1412149"/>
                <a:gd name="connsiteX126" fmla="*/ 1489857 w 4138458"/>
                <a:gd name="connsiteY126" fmla="*/ 0 h 1412149"/>
                <a:gd name="connsiteX127" fmla="*/ 1536104 w 4138458"/>
                <a:gd name="connsiteY127" fmla="*/ 0 h 1412149"/>
                <a:gd name="connsiteX128" fmla="*/ 1617219 w 4138458"/>
                <a:gd name="connsiteY128" fmla="*/ 0 h 1412149"/>
                <a:gd name="connsiteX129" fmla="*/ 1651439 w 4138458"/>
                <a:gd name="connsiteY129" fmla="*/ 0 h 1412149"/>
                <a:gd name="connsiteX130" fmla="*/ 1728751 w 4138458"/>
                <a:gd name="connsiteY130" fmla="*/ 0 h 1412149"/>
                <a:gd name="connsiteX131" fmla="*/ 1775645 w 4138458"/>
                <a:gd name="connsiteY131" fmla="*/ 0 h 1412149"/>
                <a:gd name="connsiteX132" fmla="*/ 1799726 w 4138458"/>
                <a:gd name="connsiteY132" fmla="*/ 0 h 1412149"/>
                <a:gd name="connsiteX133" fmla="*/ 1809866 w 4138458"/>
                <a:gd name="connsiteY133" fmla="*/ 0 h 1412149"/>
                <a:gd name="connsiteX134" fmla="*/ 1831413 w 4138458"/>
                <a:gd name="connsiteY134" fmla="*/ 0 h 1412149"/>
                <a:gd name="connsiteX135" fmla="*/ 1905881 w 4138458"/>
                <a:gd name="connsiteY135" fmla="*/ 0 h 1412149"/>
                <a:gd name="connsiteX136" fmla="*/ 1992375 w 4138458"/>
                <a:gd name="connsiteY136" fmla="*/ 0 h 1412149"/>
                <a:gd name="connsiteX137" fmla="*/ 2107709 w 4138458"/>
                <a:gd name="connsiteY137" fmla="*/ 0 h 1412149"/>
                <a:gd name="connsiteX138" fmla="*/ 2120075 w 4138458"/>
                <a:gd name="connsiteY138" fmla="*/ 0 h 1412149"/>
                <a:gd name="connsiteX139" fmla="*/ 2185022 w 4138458"/>
                <a:gd name="connsiteY139" fmla="*/ 0 h 1412149"/>
                <a:gd name="connsiteX140" fmla="*/ 2231916 w 4138458"/>
                <a:gd name="connsiteY140" fmla="*/ 0 h 1412149"/>
                <a:gd name="connsiteX141" fmla="*/ 2255997 w 4138458"/>
                <a:gd name="connsiteY141" fmla="*/ 0 h 1412149"/>
                <a:gd name="connsiteX142" fmla="*/ 2266137 w 4138458"/>
                <a:gd name="connsiteY142" fmla="*/ 0 h 1412149"/>
                <a:gd name="connsiteX143" fmla="*/ 2281036 w 4138458"/>
                <a:gd name="connsiteY143" fmla="*/ 0 h 1412149"/>
                <a:gd name="connsiteX144" fmla="*/ 2473684 w 4138458"/>
                <a:gd name="connsiteY144" fmla="*/ 0 h 1412149"/>
                <a:gd name="connsiteX145" fmla="*/ 2514552 w 4138458"/>
                <a:gd name="connsiteY145" fmla="*/ 0 h 1412149"/>
                <a:gd name="connsiteX146" fmla="*/ 2520578 w 4138458"/>
                <a:gd name="connsiteY146" fmla="*/ 0 h 1412149"/>
                <a:gd name="connsiteX147" fmla="*/ 2544659 w 4138458"/>
                <a:gd name="connsiteY147" fmla="*/ 0 h 1412149"/>
                <a:gd name="connsiteX148" fmla="*/ 2554799 w 4138458"/>
                <a:gd name="connsiteY148" fmla="*/ 0 h 1412149"/>
                <a:gd name="connsiteX149" fmla="*/ 2680485 w 4138458"/>
                <a:gd name="connsiteY149" fmla="*/ 0 h 1412149"/>
                <a:gd name="connsiteX150" fmla="*/ 3005042 w 4138458"/>
                <a:gd name="connsiteY150" fmla="*/ 0 h 1412149"/>
                <a:gd name="connsiteX151" fmla="*/ 3022552 w 4138458"/>
                <a:gd name="connsiteY151" fmla="*/ 0 h 1412149"/>
                <a:gd name="connsiteX152" fmla="*/ 3082355 w 4138458"/>
                <a:gd name="connsiteY152" fmla="*/ 0 h 1412149"/>
                <a:gd name="connsiteX153" fmla="*/ 3129249 w 4138458"/>
                <a:gd name="connsiteY153" fmla="*/ 0 h 1412149"/>
                <a:gd name="connsiteX154" fmla="*/ 3153330 w 4138458"/>
                <a:gd name="connsiteY154" fmla="*/ 0 h 1412149"/>
                <a:gd name="connsiteX155" fmla="*/ 3163470 w 4138458"/>
                <a:gd name="connsiteY155" fmla="*/ 0 h 1412149"/>
                <a:gd name="connsiteX156" fmla="*/ 3236746 w 4138458"/>
                <a:gd name="connsiteY156" fmla="*/ 0 h 1412149"/>
                <a:gd name="connsiteX157" fmla="*/ 3671470 w 4138458"/>
                <a:gd name="connsiteY157" fmla="*/ 0 h 1412149"/>
                <a:gd name="connsiteX158" fmla="*/ 3796617 w 4138458"/>
                <a:gd name="connsiteY158" fmla="*/ 71883 h 1412149"/>
                <a:gd name="connsiteX159" fmla="*/ 4121076 w 4138458"/>
                <a:gd name="connsiteY159" fmla="*/ 634192 h 1412149"/>
                <a:gd name="connsiteX160" fmla="*/ 4121076 w 4138458"/>
                <a:gd name="connsiteY160" fmla="*/ 777957 h 1412149"/>
                <a:gd name="connsiteX161" fmla="*/ 3796617 w 4138458"/>
                <a:gd name="connsiteY161" fmla="*/ 1340266 h 1412149"/>
                <a:gd name="connsiteX162" fmla="*/ 3671470 w 4138458"/>
                <a:gd name="connsiteY162"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138458" h="1412149">
                  <a:moveTo>
                    <a:pt x="3494407" y="1121227"/>
                  </a:moveTo>
                  <a:cubicBezTo>
                    <a:pt x="3521660" y="1121227"/>
                    <a:pt x="3554364" y="1102140"/>
                    <a:pt x="3567991" y="1078962"/>
                  </a:cubicBezTo>
                  <a:cubicBezTo>
                    <a:pt x="3567991" y="1078962"/>
                    <a:pt x="3567991" y="1078962"/>
                    <a:pt x="3758764" y="748339"/>
                  </a:cubicBezTo>
                  <a:cubicBezTo>
                    <a:pt x="3772390" y="725162"/>
                    <a:pt x="3772390" y="686987"/>
                    <a:pt x="3758764" y="663809"/>
                  </a:cubicBezTo>
                  <a:cubicBezTo>
                    <a:pt x="3758764" y="663809"/>
                    <a:pt x="3758764" y="663809"/>
                    <a:pt x="3567991" y="333186"/>
                  </a:cubicBezTo>
                  <a:cubicBezTo>
                    <a:pt x="3554364" y="310009"/>
                    <a:pt x="3521660" y="290921"/>
                    <a:pt x="3494407" y="290921"/>
                  </a:cubicBezTo>
                  <a:cubicBezTo>
                    <a:pt x="3494407" y="290921"/>
                    <a:pt x="3494407" y="290921"/>
                    <a:pt x="3333442" y="290921"/>
                  </a:cubicBezTo>
                  <a:lnTo>
                    <a:pt x="3295129" y="290921"/>
                  </a:lnTo>
                  <a:lnTo>
                    <a:pt x="3289167" y="290921"/>
                  </a:lnTo>
                  <a:lnTo>
                    <a:pt x="3247435" y="290921"/>
                  </a:lnTo>
                  <a:lnTo>
                    <a:pt x="3238801" y="290921"/>
                  </a:lnTo>
                  <a:lnTo>
                    <a:pt x="3134164" y="290921"/>
                  </a:lnTo>
                  <a:lnTo>
                    <a:pt x="3112861" y="290921"/>
                  </a:lnTo>
                  <a:lnTo>
                    <a:pt x="3095851" y="290921"/>
                  </a:lnTo>
                  <a:lnTo>
                    <a:pt x="3089889" y="290921"/>
                  </a:lnTo>
                  <a:lnTo>
                    <a:pt x="3048157" y="290921"/>
                  </a:lnTo>
                  <a:lnTo>
                    <a:pt x="3039523" y="290921"/>
                  </a:lnTo>
                  <a:lnTo>
                    <a:pt x="2934886" y="290921"/>
                  </a:lnTo>
                  <a:lnTo>
                    <a:pt x="2913583" y="290921"/>
                  </a:lnTo>
                  <a:lnTo>
                    <a:pt x="2840245" y="290921"/>
                  </a:lnTo>
                  <a:cubicBezTo>
                    <a:pt x="2803730" y="290921"/>
                    <a:pt x="2761998" y="290921"/>
                    <a:pt x="2714305" y="290921"/>
                  </a:cubicBezTo>
                  <a:lnTo>
                    <a:pt x="2709913" y="292233"/>
                  </a:lnTo>
                  <a:lnTo>
                    <a:pt x="2705494" y="290921"/>
                  </a:lnTo>
                  <a:cubicBezTo>
                    <a:pt x="2705494" y="290921"/>
                    <a:pt x="2705494" y="290921"/>
                    <a:pt x="2323948" y="290921"/>
                  </a:cubicBezTo>
                  <a:lnTo>
                    <a:pt x="2319556" y="292233"/>
                  </a:lnTo>
                  <a:lnTo>
                    <a:pt x="2315137" y="290921"/>
                  </a:lnTo>
                  <a:cubicBezTo>
                    <a:pt x="2315137" y="290921"/>
                    <a:pt x="2315137" y="290921"/>
                    <a:pt x="2059531" y="290921"/>
                  </a:cubicBezTo>
                  <a:lnTo>
                    <a:pt x="1955409" y="290921"/>
                  </a:lnTo>
                  <a:lnTo>
                    <a:pt x="1949447" y="290921"/>
                  </a:lnTo>
                  <a:lnTo>
                    <a:pt x="1933591" y="290921"/>
                  </a:lnTo>
                  <a:lnTo>
                    <a:pt x="1907716" y="290921"/>
                  </a:lnTo>
                  <a:cubicBezTo>
                    <a:pt x="1871946" y="290921"/>
                    <a:pt x="1809348" y="290921"/>
                    <a:pt x="1699803" y="290921"/>
                  </a:cubicBezTo>
                  <a:lnTo>
                    <a:pt x="1666857" y="290921"/>
                  </a:lnTo>
                  <a:lnTo>
                    <a:pt x="1660895" y="290921"/>
                  </a:lnTo>
                  <a:lnTo>
                    <a:pt x="1619163" y="290921"/>
                  </a:lnTo>
                  <a:lnTo>
                    <a:pt x="1573863" y="290921"/>
                  </a:lnTo>
                  <a:lnTo>
                    <a:pt x="1508939" y="290921"/>
                  </a:lnTo>
                  <a:lnTo>
                    <a:pt x="1505892" y="290921"/>
                  </a:lnTo>
                  <a:lnTo>
                    <a:pt x="1502977" y="290921"/>
                  </a:lnTo>
                  <a:lnTo>
                    <a:pt x="1461246" y="290921"/>
                  </a:lnTo>
                  <a:lnTo>
                    <a:pt x="1411251" y="290921"/>
                  </a:lnTo>
                  <a:lnTo>
                    <a:pt x="1347974" y="290921"/>
                  </a:lnTo>
                  <a:lnTo>
                    <a:pt x="1285311" y="290921"/>
                  </a:lnTo>
                  <a:lnTo>
                    <a:pt x="1253333" y="290921"/>
                  </a:lnTo>
                  <a:lnTo>
                    <a:pt x="1173474" y="290921"/>
                  </a:lnTo>
                  <a:lnTo>
                    <a:pt x="1167512" y="290921"/>
                  </a:lnTo>
                  <a:lnTo>
                    <a:pt x="1127393" y="290921"/>
                  </a:lnTo>
                  <a:lnTo>
                    <a:pt x="1125780" y="290921"/>
                  </a:lnTo>
                  <a:lnTo>
                    <a:pt x="1030708" y="290921"/>
                  </a:lnTo>
                  <a:cubicBezTo>
                    <a:pt x="1030708" y="290921"/>
                    <a:pt x="1030708" y="290921"/>
                    <a:pt x="1024746" y="290921"/>
                  </a:cubicBezTo>
                  <a:lnTo>
                    <a:pt x="1012509" y="290921"/>
                  </a:lnTo>
                  <a:lnTo>
                    <a:pt x="983015" y="290921"/>
                  </a:lnTo>
                  <a:lnTo>
                    <a:pt x="917868" y="290921"/>
                  </a:lnTo>
                  <a:lnTo>
                    <a:pt x="869743" y="290921"/>
                  </a:lnTo>
                  <a:lnTo>
                    <a:pt x="791928" y="290921"/>
                  </a:lnTo>
                  <a:lnTo>
                    <a:pt x="775102" y="290921"/>
                  </a:lnTo>
                  <a:cubicBezTo>
                    <a:pt x="738587" y="290921"/>
                    <a:pt x="696855" y="290921"/>
                    <a:pt x="649162" y="290921"/>
                  </a:cubicBezTo>
                  <a:cubicBezTo>
                    <a:pt x="622590" y="290921"/>
                    <a:pt x="589204" y="310009"/>
                    <a:pt x="575578" y="333186"/>
                  </a:cubicBezTo>
                  <a:cubicBezTo>
                    <a:pt x="575578" y="333186"/>
                    <a:pt x="575578" y="333186"/>
                    <a:pt x="384805" y="663809"/>
                  </a:cubicBezTo>
                  <a:cubicBezTo>
                    <a:pt x="371859" y="686987"/>
                    <a:pt x="371859" y="725162"/>
                    <a:pt x="384805" y="748339"/>
                  </a:cubicBezTo>
                  <a:cubicBezTo>
                    <a:pt x="384805" y="748339"/>
                    <a:pt x="384805" y="748339"/>
                    <a:pt x="575578" y="1078962"/>
                  </a:cubicBezTo>
                  <a:cubicBezTo>
                    <a:pt x="589204" y="1102140"/>
                    <a:pt x="622590" y="1121227"/>
                    <a:pt x="649162" y="1121227"/>
                  </a:cubicBezTo>
                  <a:lnTo>
                    <a:pt x="791928" y="1121227"/>
                  </a:lnTo>
                  <a:lnTo>
                    <a:pt x="1030708" y="1121227"/>
                  </a:lnTo>
                  <a:lnTo>
                    <a:pt x="1127393" y="1121227"/>
                  </a:lnTo>
                  <a:lnTo>
                    <a:pt x="1173474" y="1121227"/>
                  </a:lnTo>
                  <a:lnTo>
                    <a:pt x="1285311" y="1121227"/>
                  </a:lnTo>
                  <a:lnTo>
                    <a:pt x="1508939" y="1121227"/>
                  </a:lnTo>
                  <a:lnTo>
                    <a:pt x="1573863" y="1121227"/>
                  </a:lnTo>
                  <a:lnTo>
                    <a:pt x="1666857" y="1121227"/>
                  </a:lnTo>
                  <a:lnTo>
                    <a:pt x="1933591" y="1121227"/>
                  </a:lnTo>
                  <a:lnTo>
                    <a:pt x="1955409" y="1121227"/>
                  </a:lnTo>
                  <a:lnTo>
                    <a:pt x="2315137" y="1121227"/>
                  </a:lnTo>
                  <a:lnTo>
                    <a:pt x="2319556" y="1119915"/>
                  </a:lnTo>
                  <a:lnTo>
                    <a:pt x="2323948" y="1121227"/>
                  </a:lnTo>
                  <a:lnTo>
                    <a:pt x="2705494" y="1121227"/>
                  </a:lnTo>
                  <a:lnTo>
                    <a:pt x="2709913" y="1119915"/>
                  </a:lnTo>
                  <a:lnTo>
                    <a:pt x="2714305" y="1121227"/>
                  </a:lnTo>
                  <a:lnTo>
                    <a:pt x="2913583" y="1121227"/>
                  </a:lnTo>
                  <a:lnTo>
                    <a:pt x="3095851" y="1121227"/>
                  </a:lnTo>
                  <a:lnTo>
                    <a:pt x="3112861" y="1121227"/>
                  </a:lnTo>
                  <a:lnTo>
                    <a:pt x="3295129" y="1121227"/>
                  </a:lnTo>
                  <a:close/>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FFB850"/>
            </a:solidFill>
            <a:ln w="19050">
              <a:noFill/>
            </a:ln>
            <a:effectLst>
              <a:innerShdw blurRad="101600" dist="63500" dir="2700000">
                <a:prstClr val="black">
                  <a:alpha val="50000"/>
                </a:prstClr>
              </a:innerShdw>
            </a:effectLst>
          </p:spPr>
          <p:txBody>
            <a:bodyPr vert="horz" wrap="square" lIns="121920" tIns="60960" rIns="121920" bIns="60960" numCol="1" anchor="t" anchorCtr="0" compatLnSpc="1">
              <a:noAutofit/>
            </a:bodyPr>
            <a:lstStyle/>
            <a:p>
              <a:endParaRPr lang="zh-CN" altLang="en-US" sz="2400">
                <a:latin typeface="微软雅黑" panose="020B0503020204020204" pitchFamily="34" charset="-122"/>
                <a:ea typeface="微软雅黑" panose="020B0503020204020204" pitchFamily="34" charset="-122"/>
              </a:endParaRPr>
            </a:p>
          </p:txBody>
        </p:sp>
        <p:sp>
          <p:nvSpPr>
            <p:cNvPr id="100" name="任意多边形 99"/>
            <p:cNvSpPr/>
            <p:nvPr/>
          </p:nvSpPr>
          <p:spPr bwMode="auto">
            <a:xfrm rot="10800000">
              <a:off x="2339422" y="1020470"/>
              <a:ext cx="3147691" cy="1074074"/>
            </a:xfrm>
            <a:custGeom>
              <a:avLst/>
              <a:gdLst>
                <a:gd name="connsiteX0" fmla="*/ 3671470 w 4138458"/>
                <a:gd name="connsiteY0" fmla="*/ 1412149 h 1412149"/>
                <a:gd name="connsiteX1" fmla="*/ 3163470 w 4138458"/>
                <a:gd name="connsiteY1" fmla="*/ 1412149 h 1412149"/>
                <a:gd name="connsiteX2" fmla="*/ 3022552 w 4138458"/>
                <a:gd name="connsiteY2" fmla="*/ 1412149 h 1412149"/>
                <a:gd name="connsiteX3" fmla="*/ 2554799 w 4138458"/>
                <a:gd name="connsiteY3" fmla="*/ 1412149 h 1412149"/>
                <a:gd name="connsiteX4" fmla="*/ 2514552 w 4138458"/>
                <a:gd name="connsiteY4" fmla="*/ 1412149 h 1412149"/>
                <a:gd name="connsiteX5" fmla="*/ 2266137 w 4138458"/>
                <a:gd name="connsiteY5" fmla="*/ 1412149 h 1412149"/>
                <a:gd name="connsiteX6" fmla="*/ 1905881 w 4138458"/>
                <a:gd name="connsiteY6" fmla="*/ 1412149 h 1412149"/>
                <a:gd name="connsiteX7" fmla="*/ 1809866 w 4138458"/>
                <a:gd name="connsiteY7" fmla="*/ 1412149 h 1412149"/>
                <a:gd name="connsiteX8" fmla="*/ 1617219 w 4138458"/>
                <a:gd name="connsiteY8" fmla="*/ 1412149 h 1412149"/>
                <a:gd name="connsiteX9" fmla="*/ 1489857 w 4138458"/>
                <a:gd name="connsiteY9" fmla="*/ 1412149 h 1412149"/>
                <a:gd name="connsiteX10" fmla="*/ 1301866 w 4138458"/>
                <a:gd name="connsiteY10" fmla="*/ 1412149 h 1412149"/>
                <a:gd name="connsiteX11" fmla="*/ 1160948 w 4138458"/>
                <a:gd name="connsiteY11" fmla="*/ 1412149 h 1412149"/>
                <a:gd name="connsiteX12" fmla="*/ 1115038 w 4138458"/>
                <a:gd name="connsiteY12" fmla="*/ 1412149 h 1412149"/>
                <a:gd name="connsiteX13" fmla="*/ 840939 w 4138458"/>
                <a:gd name="connsiteY13" fmla="*/ 1412149 h 1412149"/>
                <a:gd name="connsiteX14" fmla="*/ 652948 w 4138458"/>
                <a:gd name="connsiteY14" fmla="*/ 1412149 h 1412149"/>
                <a:gd name="connsiteX15" fmla="*/ 466120 w 4138458"/>
                <a:gd name="connsiteY15" fmla="*/ 1412149 h 1412149"/>
                <a:gd name="connsiteX16" fmla="*/ 340972 w 4138458"/>
                <a:gd name="connsiteY16" fmla="*/ 1340266 h 1412149"/>
                <a:gd name="connsiteX17" fmla="*/ 16513 w 4138458"/>
                <a:gd name="connsiteY17" fmla="*/ 777957 h 1412149"/>
                <a:gd name="connsiteX18" fmla="*/ 16513 w 4138458"/>
                <a:gd name="connsiteY18" fmla="*/ 634192 h 1412149"/>
                <a:gd name="connsiteX19" fmla="*/ 340972 w 4138458"/>
                <a:gd name="connsiteY19" fmla="*/ 71883 h 1412149"/>
                <a:gd name="connsiteX20" fmla="*/ 466120 w 4138458"/>
                <a:gd name="connsiteY20" fmla="*/ 0 h 1412149"/>
                <a:gd name="connsiteX21" fmla="*/ 652948 w 4138458"/>
                <a:gd name="connsiteY21" fmla="*/ 0 h 1412149"/>
                <a:gd name="connsiteX22" fmla="*/ 680314 w 4138458"/>
                <a:gd name="connsiteY22" fmla="*/ 0 h 1412149"/>
                <a:gd name="connsiteX23" fmla="*/ 840939 w 4138458"/>
                <a:gd name="connsiteY23" fmla="*/ 0 h 1412149"/>
                <a:gd name="connsiteX24" fmla="*/ 841276 w 4138458"/>
                <a:gd name="connsiteY24" fmla="*/ 0 h 1412149"/>
                <a:gd name="connsiteX25" fmla="*/ 867142 w 4138458"/>
                <a:gd name="connsiteY25" fmla="*/ 0 h 1412149"/>
                <a:gd name="connsiteX26" fmla="*/ 956611 w 4138458"/>
                <a:gd name="connsiteY26" fmla="*/ 0 h 1412149"/>
                <a:gd name="connsiteX27" fmla="*/ 1028104 w 4138458"/>
                <a:gd name="connsiteY27" fmla="*/ 0 h 1412149"/>
                <a:gd name="connsiteX28" fmla="*/ 1033923 w 4138458"/>
                <a:gd name="connsiteY28" fmla="*/ 0 h 1412149"/>
                <a:gd name="connsiteX29" fmla="*/ 1055133 w 4138458"/>
                <a:gd name="connsiteY29" fmla="*/ 0 h 1412149"/>
                <a:gd name="connsiteX30" fmla="*/ 1080817 w 4138458"/>
                <a:gd name="connsiteY30" fmla="*/ 0 h 1412149"/>
                <a:gd name="connsiteX31" fmla="*/ 1115038 w 4138458"/>
                <a:gd name="connsiteY31" fmla="*/ 0 h 1412149"/>
                <a:gd name="connsiteX32" fmla="*/ 1143439 w 4138458"/>
                <a:gd name="connsiteY32" fmla="*/ 0 h 1412149"/>
                <a:gd name="connsiteX33" fmla="*/ 1160948 w 4138458"/>
                <a:gd name="connsiteY33" fmla="*/ 0 h 1412149"/>
                <a:gd name="connsiteX34" fmla="*/ 1216095 w 4138458"/>
                <a:gd name="connsiteY34" fmla="*/ 0 h 1412149"/>
                <a:gd name="connsiteX35" fmla="*/ 1220751 w 4138458"/>
                <a:gd name="connsiteY35" fmla="*/ 0 h 1412149"/>
                <a:gd name="connsiteX36" fmla="*/ 1267645 w 4138458"/>
                <a:gd name="connsiteY36" fmla="*/ 0 h 1412149"/>
                <a:gd name="connsiteX37" fmla="*/ 1291726 w 4138458"/>
                <a:gd name="connsiteY37" fmla="*/ 0 h 1412149"/>
                <a:gd name="connsiteX38" fmla="*/ 1301866 w 4138458"/>
                <a:gd name="connsiteY38" fmla="*/ 0 h 1412149"/>
                <a:gd name="connsiteX39" fmla="*/ 1331430 w 4138458"/>
                <a:gd name="connsiteY39" fmla="*/ 0 h 1412149"/>
                <a:gd name="connsiteX40" fmla="*/ 1375142 w 4138458"/>
                <a:gd name="connsiteY40" fmla="*/ 0 h 1412149"/>
                <a:gd name="connsiteX41" fmla="*/ 1408742 w 4138458"/>
                <a:gd name="connsiteY41" fmla="*/ 0 h 1412149"/>
                <a:gd name="connsiteX42" fmla="*/ 1455636 w 4138458"/>
                <a:gd name="connsiteY42" fmla="*/ 0 h 1412149"/>
                <a:gd name="connsiteX43" fmla="*/ 1479717 w 4138458"/>
                <a:gd name="connsiteY43" fmla="*/ 0 h 1412149"/>
                <a:gd name="connsiteX44" fmla="*/ 1489857 w 4138458"/>
                <a:gd name="connsiteY44" fmla="*/ 0 h 1412149"/>
                <a:gd name="connsiteX45" fmla="*/ 1536104 w 4138458"/>
                <a:gd name="connsiteY45" fmla="*/ 0 h 1412149"/>
                <a:gd name="connsiteX46" fmla="*/ 1617219 w 4138458"/>
                <a:gd name="connsiteY46" fmla="*/ 0 h 1412149"/>
                <a:gd name="connsiteX47" fmla="*/ 1651439 w 4138458"/>
                <a:gd name="connsiteY47" fmla="*/ 0 h 1412149"/>
                <a:gd name="connsiteX48" fmla="*/ 1728751 w 4138458"/>
                <a:gd name="connsiteY48" fmla="*/ 0 h 1412149"/>
                <a:gd name="connsiteX49" fmla="*/ 1775645 w 4138458"/>
                <a:gd name="connsiteY49" fmla="*/ 0 h 1412149"/>
                <a:gd name="connsiteX50" fmla="*/ 1799726 w 4138458"/>
                <a:gd name="connsiteY50" fmla="*/ 0 h 1412149"/>
                <a:gd name="connsiteX51" fmla="*/ 1809866 w 4138458"/>
                <a:gd name="connsiteY51" fmla="*/ 0 h 1412149"/>
                <a:gd name="connsiteX52" fmla="*/ 1831413 w 4138458"/>
                <a:gd name="connsiteY52" fmla="*/ 0 h 1412149"/>
                <a:gd name="connsiteX53" fmla="*/ 1905881 w 4138458"/>
                <a:gd name="connsiteY53" fmla="*/ 0 h 1412149"/>
                <a:gd name="connsiteX54" fmla="*/ 1992375 w 4138458"/>
                <a:gd name="connsiteY54" fmla="*/ 0 h 1412149"/>
                <a:gd name="connsiteX55" fmla="*/ 2107709 w 4138458"/>
                <a:gd name="connsiteY55" fmla="*/ 0 h 1412149"/>
                <a:gd name="connsiteX56" fmla="*/ 2120075 w 4138458"/>
                <a:gd name="connsiteY56" fmla="*/ 0 h 1412149"/>
                <a:gd name="connsiteX57" fmla="*/ 2185022 w 4138458"/>
                <a:gd name="connsiteY57" fmla="*/ 0 h 1412149"/>
                <a:gd name="connsiteX58" fmla="*/ 2231916 w 4138458"/>
                <a:gd name="connsiteY58" fmla="*/ 0 h 1412149"/>
                <a:gd name="connsiteX59" fmla="*/ 2255997 w 4138458"/>
                <a:gd name="connsiteY59" fmla="*/ 0 h 1412149"/>
                <a:gd name="connsiteX60" fmla="*/ 2266137 w 4138458"/>
                <a:gd name="connsiteY60" fmla="*/ 0 h 1412149"/>
                <a:gd name="connsiteX61" fmla="*/ 2281036 w 4138458"/>
                <a:gd name="connsiteY61" fmla="*/ 0 h 1412149"/>
                <a:gd name="connsiteX62" fmla="*/ 2473684 w 4138458"/>
                <a:gd name="connsiteY62" fmla="*/ 0 h 1412149"/>
                <a:gd name="connsiteX63" fmla="*/ 2514552 w 4138458"/>
                <a:gd name="connsiteY63" fmla="*/ 0 h 1412149"/>
                <a:gd name="connsiteX64" fmla="*/ 2520578 w 4138458"/>
                <a:gd name="connsiteY64" fmla="*/ 0 h 1412149"/>
                <a:gd name="connsiteX65" fmla="*/ 2544659 w 4138458"/>
                <a:gd name="connsiteY65" fmla="*/ 0 h 1412149"/>
                <a:gd name="connsiteX66" fmla="*/ 2554799 w 4138458"/>
                <a:gd name="connsiteY66" fmla="*/ 0 h 1412149"/>
                <a:gd name="connsiteX67" fmla="*/ 2680485 w 4138458"/>
                <a:gd name="connsiteY67" fmla="*/ 0 h 1412149"/>
                <a:gd name="connsiteX68" fmla="*/ 3005042 w 4138458"/>
                <a:gd name="connsiteY68" fmla="*/ 0 h 1412149"/>
                <a:gd name="connsiteX69" fmla="*/ 3022552 w 4138458"/>
                <a:gd name="connsiteY69" fmla="*/ 0 h 1412149"/>
                <a:gd name="connsiteX70" fmla="*/ 3082355 w 4138458"/>
                <a:gd name="connsiteY70" fmla="*/ 0 h 1412149"/>
                <a:gd name="connsiteX71" fmla="*/ 3129249 w 4138458"/>
                <a:gd name="connsiteY71" fmla="*/ 0 h 1412149"/>
                <a:gd name="connsiteX72" fmla="*/ 3153330 w 4138458"/>
                <a:gd name="connsiteY72" fmla="*/ 0 h 1412149"/>
                <a:gd name="connsiteX73" fmla="*/ 3163470 w 4138458"/>
                <a:gd name="connsiteY73" fmla="*/ 0 h 1412149"/>
                <a:gd name="connsiteX74" fmla="*/ 3236746 w 4138458"/>
                <a:gd name="connsiteY74" fmla="*/ 0 h 1412149"/>
                <a:gd name="connsiteX75" fmla="*/ 3671470 w 4138458"/>
                <a:gd name="connsiteY75" fmla="*/ 0 h 1412149"/>
                <a:gd name="connsiteX76" fmla="*/ 3796617 w 4138458"/>
                <a:gd name="connsiteY76" fmla="*/ 71883 h 1412149"/>
                <a:gd name="connsiteX77" fmla="*/ 4121076 w 4138458"/>
                <a:gd name="connsiteY77" fmla="*/ 634192 h 1412149"/>
                <a:gd name="connsiteX78" fmla="*/ 4121076 w 4138458"/>
                <a:gd name="connsiteY78" fmla="*/ 777957 h 1412149"/>
                <a:gd name="connsiteX79" fmla="*/ 3796617 w 4138458"/>
                <a:gd name="connsiteY79" fmla="*/ 1340266 h 1412149"/>
                <a:gd name="connsiteX80" fmla="*/ 3671470 w 4138458"/>
                <a:gd name="connsiteY80" fmla="*/ 1412149 h 1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138458" h="1412149">
                  <a:moveTo>
                    <a:pt x="3671470" y="1412149"/>
                  </a:moveTo>
                  <a:lnTo>
                    <a:pt x="3163470" y="1412149"/>
                  </a:lnTo>
                  <a:lnTo>
                    <a:pt x="3022552" y="1412149"/>
                  </a:lnTo>
                  <a:lnTo>
                    <a:pt x="2554799" y="1412149"/>
                  </a:lnTo>
                  <a:lnTo>
                    <a:pt x="2514552" y="1412149"/>
                  </a:lnTo>
                  <a:lnTo>
                    <a:pt x="2266137" y="1412149"/>
                  </a:lnTo>
                  <a:lnTo>
                    <a:pt x="1905881" y="1412149"/>
                  </a:lnTo>
                  <a:lnTo>
                    <a:pt x="1809866" y="1412149"/>
                  </a:lnTo>
                  <a:lnTo>
                    <a:pt x="1617219" y="1412149"/>
                  </a:lnTo>
                  <a:lnTo>
                    <a:pt x="1489857" y="1412149"/>
                  </a:lnTo>
                  <a:lnTo>
                    <a:pt x="1301866" y="1412149"/>
                  </a:lnTo>
                  <a:lnTo>
                    <a:pt x="1160948" y="1412149"/>
                  </a:lnTo>
                  <a:lnTo>
                    <a:pt x="1115038" y="1412149"/>
                  </a:lnTo>
                  <a:lnTo>
                    <a:pt x="840939" y="1412149"/>
                  </a:lnTo>
                  <a:lnTo>
                    <a:pt x="652948" y="1412149"/>
                  </a:lnTo>
                  <a:lnTo>
                    <a:pt x="466120" y="1412149"/>
                  </a:lnTo>
                  <a:cubicBezTo>
                    <a:pt x="420928" y="1412149"/>
                    <a:pt x="364147" y="1379686"/>
                    <a:pt x="340972" y="1340266"/>
                  </a:cubicBezTo>
                  <a:cubicBezTo>
                    <a:pt x="16513" y="777957"/>
                    <a:pt x="16513" y="777957"/>
                    <a:pt x="16513" y="777957"/>
                  </a:cubicBezTo>
                  <a:cubicBezTo>
                    <a:pt x="-5504" y="738538"/>
                    <a:pt x="-5504" y="673611"/>
                    <a:pt x="16513" y="634192"/>
                  </a:cubicBezTo>
                  <a:cubicBezTo>
                    <a:pt x="340972" y="71883"/>
                    <a:pt x="340972" y="71883"/>
                    <a:pt x="340972" y="71883"/>
                  </a:cubicBezTo>
                  <a:cubicBezTo>
                    <a:pt x="364147" y="32463"/>
                    <a:pt x="420928" y="0"/>
                    <a:pt x="466120" y="0"/>
                  </a:cubicBezTo>
                  <a:lnTo>
                    <a:pt x="652948" y="0"/>
                  </a:lnTo>
                  <a:lnTo>
                    <a:pt x="680314" y="0"/>
                  </a:lnTo>
                  <a:lnTo>
                    <a:pt x="840939" y="0"/>
                  </a:lnTo>
                  <a:lnTo>
                    <a:pt x="841276" y="0"/>
                  </a:lnTo>
                  <a:lnTo>
                    <a:pt x="867142" y="0"/>
                  </a:lnTo>
                  <a:lnTo>
                    <a:pt x="956611" y="0"/>
                  </a:lnTo>
                  <a:lnTo>
                    <a:pt x="1028104" y="0"/>
                  </a:lnTo>
                  <a:lnTo>
                    <a:pt x="1033923" y="0"/>
                  </a:lnTo>
                  <a:lnTo>
                    <a:pt x="1055133" y="0"/>
                  </a:lnTo>
                  <a:lnTo>
                    <a:pt x="1080817" y="0"/>
                  </a:lnTo>
                  <a:cubicBezTo>
                    <a:pt x="1115038" y="0"/>
                    <a:pt x="1115038" y="0"/>
                    <a:pt x="1115038" y="0"/>
                  </a:cubicBezTo>
                  <a:lnTo>
                    <a:pt x="1143439" y="0"/>
                  </a:lnTo>
                  <a:lnTo>
                    <a:pt x="1160948" y="0"/>
                  </a:lnTo>
                  <a:lnTo>
                    <a:pt x="1216095" y="0"/>
                  </a:lnTo>
                  <a:lnTo>
                    <a:pt x="1220751" y="0"/>
                  </a:lnTo>
                  <a:lnTo>
                    <a:pt x="1267645" y="0"/>
                  </a:lnTo>
                  <a:lnTo>
                    <a:pt x="1291726" y="0"/>
                  </a:lnTo>
                  <a:lnTo>
                    <a:pt x="1301866" y="0"/>
                  </a:lnTo>
                  <a:lnTo>
                    <a:pt x="1331430" y="0"/>
                  </a:lnTo>
                  <a:lnTo>
                    <a:pt x="1375142" y="0"/>
                  </a:lnTo>
                  <a:lnTo>
                    <a:pt x="1408742" y="0"/>
                  </a:lnTo>
                  <a:lnTo>
                    <a:pt x="1455636" y="0"/>
                  </a:lnTo>
                  <a:lnTo>
                    <a:pt x="1479717" y="0"/>
                  </a:lnTo>
                  <a:lnTo>
                    <a:pt x="1489857" y="0"/>
                  </a:lnTo>
                  <a:lnTo>
                    <a:pt x="1536104" y="0"/>
                  </a:lnTo>
                  <a:lnTo>
                    <a:pt x="1617219" y="0"/>
                  </a:lnTo>
                  <a:lnTo>
                    <a:pt x="1651439" y="0"/>
                  </a:lnTo>
                  <a:lnTo>
                    <a:pt x="1728751" y="0"/>
                  </a:lnTo>
                  <a:lnTo>
                    <a:pt x="1775645" y="0"/>
                  </a:lnTo>
                  <a:lnTo>
                    <a:pt x="1799726" y="0"/>
                  </a:lnTo>
                  <a:lnTo>
                    <a:pt x="1809866" y="0"/>
                  </a:lnTo>
                  <a:lnTo>
                    <a:pt x="1831413" y="0"/>
                  </a:lnTo>
                  <a:lnTo>
                    <a:pt x="1905881" y="0"/>
                  </a:lnTo>
                  <a:lnTo>
                    <a:pt x="1992375" y="0"/>
                  </a:lnTo>
                  <a:lnTo>
                    <a:pt x="2107709" y="0"/>
                  </a:lnTo>
                  <a:lnTo>
                    <a:pt x="2120075" y="0"/>
                  </a:lnTo>
                  <a:lnTo>
                    <a:pt x="2185022" y="0"/>
                  </a:lnTo>
                  <a:lnTo>
                    <a:pt x="2231916" y="0"/>
                  </a:lnTo>
                  <a:lnTo>
                    <a:pt x="2255997" y="0"/>
                  </a:lnTo>
                  <a:lnTo>
                    <a:pt x="2266137" y="0"/>
                  </a:lnTo>
                  <a:lnTo>
                    <a:pt x="2281036" y="0"/>
                  </a:lnTo>
                  <a:cubicBezTo>
                    <a:pt x="2372290" y="0"/>
                    <a:pt x="2433126" y="0"/>
                    <a:pt x="2473684" y="0"/>
                  </a:cubicBezTo>
                  <a:lnTo>
                    <a:pt x="2514552" y="0"/>
                  </a:lnTo>
                  <a:lnTo>
                    <a:pt x="2520578" y="0"/>
                  </a:lnTo>
                  <a:lnTo>
                    <a:pt x="2544659" y="0"/>
                  </a:lnTo>
                  <a:lnTo>
                    <a:pt x="2554799" y="0"/>
                  </a:lnTo>
                  <a:lnTo>
                    <a:pt x="2680485" y="0"/>
                  </a:lnTo>
                  <a:cubicBezTo>
                    <a:pt x="2830376" y="0"/>
                    <a:pt x="2933750" y="0"/>
                    <a:pt x="3005042" y="0"/>
                  </a:cubicBezTo>
                  <a:lnTo>
                    <a:pt x="3022552" y="0"/>
                  </a:lnTo>
                  <a:lnTo>
                    <a:pt x="3082355" y="0"/>
                  </a:lnTo>
                  <a:lnTo>
                    <a:pt x="3129249" y="0"/>
                  </a:lnTo>
                  <a:lnTo>
                    <a:pt x="3153330" y="0"/>
                  </a:lnTo>
                  <a:lnTo>
                    <a:pt x="3163470" y="0"/>
                  </a:lnTo>
                  <a:lnTo>
                    <a:pt x="3236746" y="0"/>
                  </a:lnTo>
                  <a:cubicBezTo>
                    <a:pt x="3671470" y="0"/>
                    <a:pt x="3671470" y="0"/>
                    <a:pt x="3671470" y="0"/>
                  </a:cubicBezTo>
                  <a:cubicBezTo>
                    <a:pt x="3717821" y="0"/>
                    <a:pt x="3773442" y="32463"/>
                    <a:pt x="3796617" y="71883"/>
                  </a:cubicBezTo>
                  <a:cubicBezTo>
                    <a:pt x="4121076" y="634192"/>
                    <a:pt x="4121076" y="634192"/>
                    <a:pt x="4121076" y="634192"/>
                  </a:cubicBezTo>
                  <a:cubicBezTo>
                    <a:pt x="4144252" y="673611"/>
                    <a:pt x="4144252" y="738538"/>
                    <a:pt x="4121076" y="777957"/>
                  </a:cubicBezTo>
                  <a:cubicBezTo>
                    <a:pt x="3796617" y="1340266"/>
                    <a:pt x="3796617" y="1340266"/>
                    <a:pt x="3796617" y="1340266"/>
                  </a:cubicBezTo>
                  <a:cubicBezTo>
                    <a:pt x="3773442" y="1379686"/>
                    <a:pt x="3717821" y="1412149"/>
                    <a:pt x="3671470" y="1412149"/>
                  </a:cubicBezTo>
                  <a:close/>
                </a:path>
              </a:pathLst>
            </a:custGeom>
            <a:solidFill>
              <a:srgbClr val="FFB850">
                <a:alpha val="0"/>
              </a:srgbClr>
            </a:solidFill>
            <a:ln w="38100">
              <a:gradFill flip="none" rotWithShape="1">
                <a:gsLst>
                  <a:gs pos="0">
                    <a:srgbClr val="F9F9F9"/>
                  </a:gs>
                  <a:gs pos="100000">
                    <a:schemeClr val="bg1">
                      <a:lumMod val="75000"/>
                    </a:schemeClr>
                  </a:gs>
                </a:gsLst>
                <a:lin ang="2700000" scaled="1"/>
                <a:tileRect/>
              </a:gradFill>
            </a:ln>
            <a:effectLst/>
          </p:spPr>
          <p:txBody>
            <a:bodyPr vert="horz" wrap="square" lIns="121920" tIns="60960" rIns="121920" bIns="60960" numCol="1" anchor="t" anchorCtr="0" compatLnSpc="1">
              <a:noAutofit/>
            </a:bodyPr>
            <a:lstStyle/>
            <a:p>
              <a:endParaRPr lang="zh-CN" altLang="en-US" sz="2400">
                <a:latin typeface="微软雅黑" panose="020B0503020204020204" pitchFamily="34" charset="-122"/>
                <a:ea typeface="微软雅黑" panose="020B0503020204020204" pitchFamily="34" charset="-122"/>
              </a:endParaRPr>
            </a:p>
          </p:txBody>
        </p:sp>
        <p:sp>
          <p:nvSpPr>
            <p:cNvPr id="101" name="任意多边形 100"/>
            <p:cNvSpPr/>
            <p:nvPr/>
          </p:nvSpPr>
          <p:spPr bwMode="auto">
            <a:xfrm rot="10800000">
              <a:off x="2622579" y="1241744"/>
              <a:ext cx="2581375" cy="631527"/>
            </a:xfrm>
            <a:custGeom>
              <a:avLst/>
              <a:gdLst>
                <a:gd name="connsiteX0" fmla="*/ 3119312 w 3393888"/>
                <a:gd name="connsiteY0" fmla="*/ 830306 h 830306"/>
                <a:gd name="connsiteX1" fmla="*/ 2920034 w 3393888"/>
                <a:gd name="connsiteY1" fmla="*/ 830306 h 830306"/>
                <a:gd name="connsiteX2" fmla="*/ 2737766 w 3393888"/>
                <a:gd name="connsiteY2" fmla="*/ 830306 h 830306"/>
                <a:gd name="connsiteX3" fmla="*/ 2720756 w 3393888"/>
                <a:gd name="connsiteY3" fmla="*/ 830306 h 830306"/>
                <a:gd name="connsiteX4" fmla="*/ 2538488 w 3393888"/>
                <a:gd name="connsiteY4" fmla="*/ 830306 h 830306"/>
                <a:gd name="connsiteX5" fmla="*/ 2339210 w 3393888"/>
                <a:gd name="connsiteY5" fmla="*/ 830306 h 830306"/>
                <a:gd name="connsiteX6" fmla="*/ 2334818 w 3393888"/>
                <a:gd name="connsiteY6" fmla="*/ 828994 h 830306"/>
                <a:gd name="connsiteX7" fmla="*/ 2330399 w 3393888"/>
                <a:gd name="connsiteY7" fmla="*/ 830306 h 830306"/>
                <a:gd name="connsiteX8" fmla="*/ 1948853 w 3393888"/>
                <a:gd name="connsiteY8" fmla="*/ 830306 h 830306"/>
                <a:gd name="connsiteX9" fmla="*/ 1944461 w 3393888"/>
                <a:gd name="connsiteY9" fmla="*/ 828994 h 830306"/>
                <a:gd name="connsiteX10" fmla="*/ 1940042 w 3393888"/>
                <a:gd name="connsiteY10" fmla="*/ 830306 h 830306"/>
                <a:gd name="connsiteX11" fmla="*/ 1580314 w 3393888"/>
                <a:gd name="connsiteY11" fmla="*/ 830306 h 830306"/>
                <a:gd name="connsiteX12" fmla="*/ 1558496 w 3393888"/>
                <a:gd name="connsiteY12" fmla="*/ 830306 h 830306"/>
                <a:gd name="connsiteX13" fmla="*/ 1291762 w 3393888"/>
                <a:gd name="connsiteY13" fmla="*/ 830306 h 830306"/>
                <a:gd name="connsiteX14" fmla="*/ 1198768 w 3393888"/>
                <a:gd name="connsiteY14" fmla="*/ 830306 h 830306"/>
                <a:gd name="connsiteX15" fmla="*/ 1133844 w 3393888"/>
                <a:gd name="connsiteY15" fmla="*/ 830306 h 830306"/>
                <a:gd name="connsiteX16" fmla="*/ 910216 w 3393888"/>
                <a:gd name="connsiteY16" fmla="*/ 830306 h 830306"/>
                <a:gd name="connsiteX17" fmla="*/ 798379 w 3393888"/>
                <a:gd name="connsiteY17" fmla="*/ 830306 h 830306"/>
                <a:gd name="connsiteX18" fmla="*/ 752298 w 3393888"/>
                <a:gd name="connsiteY18" fmla="*/ 830306 h 830306"/>
                <a:gd name="connsiteX19" fmla="*/ 655613 w 3393888"/>
                <a:gd name="connsiteY19" fmla="*/ 830306 h 830306"/>
                <a:gd name="connsiteX20" fmla="*/ 416833 w 3393888"/>
                <a:gd name="connsiteY20" fmla="*/ 830306 h 830306"/>
                <a:gd name="connsiteX21" fmla="*/ 274067 w 3393888"/>
                <a:gd name="connsiteY21" fmla="*/ 830306 h 830306"/>
                <a:gd name="connsiteX22" fmla="*/ 200483 w 3393888"/>
                <a:gd name="connsiteY22" fmla="*/ 788041 h 830306"/>
                <a:gd name="connsiteX23" fmla="*/ 9710 w 3393888"/>
                <a:gd name="connsiteY23" fmla="*/ 457418 h 830306"/>
                <a:gd name="connsiteX24" fmla="*/ 9710 w 3393888"/>
                <a:gd name="connsiteY24" fmla="*/ 372888 h 830306"/>
                <a:gd name="connsiteX25" fmla="*/ 200483 w 3393888"/>
                <a:gd name="connsiteY25" fmla="*/ 42265 h 830306"/>
                <a:gd name="connsiteX26" fmla="*/ 274067 w 3393888"/>
                <a:gd name="connsiteY26" fmla="*/ 0 h 830306"/>
                <a:gd name="connsiteX27" fmla="*/ 400007 w 3393888"/>
                <a:gd name="connsiteY27" fmla="*/ 0 h 830306"/>
                <a:gd name="connsiteX28" fmla="*/ 416833 w 3393888"/>
                <a:gd name="connsiteY28" fmla="*/ 0 h 830306"/>
                <a:gd name="connsiteX29" fmla="*/ 494648 w 3393888"/>
                <a:gd name="connsiteY29" fmla="*/ 0 h 830306"/>
                <a:gd name="connsiteX30" fmla="*/ 542773 w 3393888"/>
                <a:gd name="connsiteY30" fmla="*/ 0 h 830306"/>
                <a:gd name="connsiteX31" fmla="*/ 607920 w 3393888"/>
                <a:gd name="connsiteY31" fmla="*/ 0 h 830306"/>
                <a:gd name="connsiteX32" fmla="*/ 637414 w 3393888"/>
                <a:gd name="connsiteY32" fmla="*/ 0 h 830306"/>
                <a:gd name="connsiteX33" fmla="*/ 649651 w 3393888"/>
                <a:gd name="connsiteY33" fmla="*/ 0 h 830306"/>
                <a:gd name="connsiteX34" fmla="*/ 655613 w 3393888"/>
                <a:gd name="connsiteY34" fmla="*/ 0 h 830306"/>
                <a:gd name="connsiteX35" fmla="*/ 750685 w 3393888"/>
                <a:gd name="connsiteY35" fmla="*/ 0 h 830306"/>
                <a:gd name="connsiteX36" fmla="*/ 752298 w 3393888"/>
                <a:gd name="connsiteY36" fmla="*/ 0 h 830306"/>
                <a:gd name="connsiteX37" fmla="*/ 792417 w 3393888"/>
                <a:gd name="connsiteY37" fmla="*/ 0 h 830306"/>
                <a:gd name="connsiteX38" fmla="*/ 798379 w 3393888"/>
                <a:gd name="connsiteY38" fmla="*/ 0 h 830306"/>
                <a:gd name="connsiteX39" fmla="*/ 878238 w 3393888"/>
                <a:gd name="connsiteY39" fmla="*/ 0 h 830306"/>
                <a:gd name="connsiteX40" fmla="*/ 910216 w 3393888"/>
                <a:gd name="connsiteY40" fmla="*/ 0 h 830306"/>
                <a:gd name="connsiteX41" fmla="*/ 972879 w 3393888"/>
                <a:gd name="connsiteY41" fmla="*/ 0 h 830306"/>
                <a:gd name="connsiteX42" fmla="*/ 1036156 w 3393888"/>
                <a:gd name="connsiteY42" fmla="*/ 0 h 830306"/>
                <a:gd name="connsiteX43" fmla="*/ 1086151 w 3393888"/>
                <a:gd name="connsiteY43" fmla="*/ 0 h 830306"/>
                <a:gd name="connsiteX44" fmla="*/ 1127882 w 3393888"/>
                <a:gd name="connsiteY44" fmla="*/ 0 h 830306"/>
                <a:gd name="connsiteX45" fmla="*/ 1130797 w 3393888"/>
                <a:gd name="connsiteY45" fmla="*/ 0 h 830306"/>
                <a:gd name="connsiteX46" fmla="*/ 1133844 w 3393888"/>
                <a:gd name="connsiteY46" fmla="*/ 0 h 830306"/>
                <a:gd name="connsiteX47" fmla="*/ 1198768 w 3393888"/>
                <a:gd name="connsiteY47" fmla="*/ 0 h 830306"/>
                <a:gd name="connsiteX48" fmla="*/ 1244068 w 3393888"/>
                <a:gd name="connsiteY48" fmla="*/ 0 h 830306"/>
                <a:gd name="connsiteX49" fmla="*/ 1285800 w 3393888"/>
                <a:gd name="connsiteY49" fmla="*/ 0 h 830306"/>
                <a:gd name="connsiteX50" fmla="*/ 1291762 w 3393888"/>
                <a:gd name="connsiteY50" fmla="*/ 0 h 830306"/>
                <a:gd name="connsiteX51" fmla="*/ 1324708 w 3393888"/>
                <a:gd name="connsiteY51" fmla="*/ 0 h 830306"/>
                <a:gd name="connsiteX52" fmla="*/ 1532621 w 3393888"/>
                <a:gd name="connsiteY52" fmla="*/ 0 h 830306"/>
                <a:gd name="connsiteX53" fmla="*/ 1558496 w 3393888"/>
                <a:gd name="connsiteY53" fmla="*/ 0 h 830306"/>
                <a:gd name="connsiteX54" fmla="*/ 1574352 w 3393888"/>
                <a:gd name="connsiteY54" fmla="*/ 0 h 830306"/>
                <a:gd name="connsiteX55" fmla="*/ 1580314 w 3393888"/>
                <a:gd name="connsiteY55" fmla="*/ 0 h 830306"/>
                <a:gd name="connsiteX56" fmla="*/ 1684436 w 3393888"/>
                <a:gd name="connsiteY56" fmla="*/ 0 h 830306"/>
                <a:gd name="connsiteX57" fmla="*/ 1940042 w 3393888"/>
                <a:gd name="connsiteY57" fmla="*/ 0 h 830306"/>
                <a:gd name="connsiteX58" fmla="*/ 1944461 w 3393888"/>
                <a:gd name="connsiteY58" fmla="*/ 1312 h 830306"/>
                <a:gd name="connsiteX59" fmla="*/ 1948853 w 3393888"/>
                <a:gd name="connsiteY59" fmla="*/ 0 h 830306"/>
                <a:gd name="connsiteX60" fmla="*/ 2330399 w 3393888"/>
                <a:gd name="connsiteY60" fmla="*/ 0 h 830306"/>
                <a:gd name="connsiteX61" fmla="*/ 2334818 w 3393888"/>
                <a:gd name="connsiteY61" fmla="*/ 1312 h 830306"/>
                <a:gd name="connsiteX62" fmla="*/ 2339210 w 3393888"/>
                <a:gd name="connsiteY62" fmla="*/ 0 h 830306"/>
                <a:gd name="connsiteX63" fmla="*/ 2465150 w 3393888"/>
                <a:gd name="connsiteY63" fmla="*/ 0 h 830306"/>
                <a:gd name="connsiteX64" fmla="*/ 2538488 w 3393888"/>
                <a:gd name="connsiteY64" fmla="*/ 0 h 830306"/>
                <a:gd name="connsiteX65" fmla="*/ 2559791 w 3393888"/>
                <a:gd name="connsiteY65" fmla="*/ 0 h 830306"/>
                <a:gd name="connsiteX66" fmla="*/ 2664428 w 3393888"/>
                <a:gd name="connsiteY66" fmla="*/ 0 h 830306"/>
                <a:gd name="connsiteX67" fmla="*/ 2673062 w 3393888"/>
                <a:gd name="connsiteY67" fmla="*/ 0 h 830306"/>
                <a:gd name="connsiteX68" fmla="*/ 2714794 w 3393888"/>
                <a:gd name="connsiteY68" fmla="*/ 0 h 830306"/>
                <a:gd name="connsiteX69" fmla="*/ 2720756 w 3393888"/>
                <a:gd name="connsiteY69" fmla="*/ 0 h 830306"/>
                <a:gd name="connsiteX70" fmla="*/ 2737766 w 3393888"/>
                <a:gd name="connsiteY70" fmla="*/ 0 h 830306"/>
                <a:gd name="connsiteX71" fmla="*/ 2759069 w 3393888"/>
                <a:gd name="connsiteY71" fmla="*/ 0 h 830306"/>
                <a:gd name="connsiteX72" fmla="*/ 2863706 w 3393888"/>
                <a:gd name="connsiteY72" fmla="*/ 0 h 830306"/>
                <a:gd name="connsiteX73" fmla="*/ 2872340 w 3393888"/>
                <a:gd name="connsiteY73" fmla="*/ 0 h 830306"/>
                <a:gd name="connsiteX74" fmla="*/ 2914072 w 3393888"/>
                <a:gd name="connsiteY74" fmla="*/ 0 h 830306"/>
                <a:gd name="connsiteX75" fmla="*/ 2920034 w 3393888"/>
                <a:gd name="connsiteY75" fmla="*/ 0 h 830306"/>
                <a:gd name="connsiteX76" fmla="*/ 2958347 w 3393888"/>
                <a:gd name="connsiteY76" fmla="*/ 0 h 830306"/>
                <a:gd name="connsiteX77" fmla="*/ 3119312 w 3393888"/>
                <a:gd name="connsiteY77" fmla="*/ 0 h 830306"/>
                <a:gd name="connsiteX78" fmla="*/ 3192896 w 3393888"/>
                <a:gd name="connsiteY78" fmla="*/ 42265 h 830306"/>
                <a:gd name="connsiteX79" fmla="*/ 3383669 w 3393888"/>
                <a:gd name="connsiteY79" fmla="*/ 372888 h 830306"/>
                <a:gd name="connsiteX80" fmla="*/ 3383669 w 3393888"/>
                <a:gd name="connsiteY80" fmla="*/ 457418 h 830306"/>
                <a:gd name="connsiteX81" fmla="*/ 3192896 w 3393888"/>
                <a:gd name="connsiteY81" fmla="*/ 788041 h 830306"/>
                <a:gd name="connsiteX82" fmla="*/ 3119312 w 3393888"/>
                <a:gd name="connsiteY82" fmla="*/ 830306 h 8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93888" h="830306">
                  <a:moveTo>
                    <a:pt x="3119312" y="830306"/>
                  </a:moveTo>
                  <a:lnTo>
                    <a:pt x="2920034" y="830306"/>
                  </a:lnTo>
                  <a:lnTo>
                    <a:pt x="2737766" y="830306"/>
                  </a:lnTo>
                  <a:lnTo>
                    <a:pt x="2720756" y="830306"/>
                  </a:lnTo>
                  <a:lnTo>
                    <a:pt x="2538488" y="830306"/>
                  </a:lnTo>
                  <a:lnTo>
                    <a:pt x="2339210" y="830306"/>
                  </a:lnTo>
                  <a:lnTo>
                    <a:pt x="2334818" y="828994"/>
                  </a:lnTo>
                  <a:lnTo>
                    <a:pt x="2330399" y="830306"/>
                  </a:lnTo>
                  <a:lnTo>
                    <a:pt x="1948853" y="830306"/>
                  </a:lnTo>
                  <a:lnTo>
                    <a:pt x="1944461" y="828994"/>
                  </a:lnTo>
                  <a:lnTo>
                    <a:pt x="1940042" y="830306"/>
                  </a:lnTo>
                  <a:lnTo>
                    <a:pt x="1580314" y="830306"/>
                  </a:lnTo>
                  <a:lnTo>
                    <a:pt x="1558496" y="830306"/>
                  </a:lnTo>
                  <a:lnTo>
                    <a:pt x="1291762" y="830306"/>
                  </a:lnTo>
                  <a:lnTo>
                    <a:pt x="1198768" y="830306"/>
                  </a:lnTo>
                  <a:lnTo>
                    <a:pt x="1133844" y="830306"/>
                  </a:lnTo>
                  <a:lnTo>
                    <a:pt x="910216" y="830306"/>
                  </a:lnTo>
                  <a:lnTo>
                    <a:pt x="798379" y="830306"/>
                  </a:lnTo>
                  <a:lnTo>
                    <a:pt x="752298" y="830306"/>
                  </a:lnTo>
                  <a:lnTo>
                    <a:pt x="655613" y="830306"/>
                  </a:lnTo>
                  <a:lnTo>
                    <a:pt x="416833" y="830306"/>
                  </a:lnTo>
                  <a:lnTo>
                    <a:pt x="274067" y="830306"/>
                  </a:lnTo>
                  <a:cubicBezTo>
                    <a:pt x="247495" y="830306"/>
                    <a:pt x="214109" y="811219"/>
                    <a:pt x="200483" y="788041"/>
                  </a:cubicBezTo>
                  <a:cubicBezTo>
                    <a:pt x="9710" y="457418"/>
                    <a:pt x="9710" y="457418"/>
                    <a:pt x="9710" y="457418"/>
                  </a:cubicBezTo>
                  <a:cubicBezTo>
                    <a:pt x="-3236" y="434241"/>
                    <a:pt x="-3236" y="396066"/>
                    <a:pt x="9710" y="372888"/>
                  </a:cubicBezTo>
                  <a:cubicBezTo>
                    <a:pt x="200483" y="42265"/>
                    <a:pt x="200483" y="42265"/>
                    <a:pt x="200483" y="42265"/>
                  </a:cubicBezTo>
                  <a:cubicBezTo>
                    <a:pt x="214109" y="19088"/>
                    <a:pt x="247495" y="0"/>
                    <a:pt x="274067" y="0"/>
                  </a:cubicBezTo>
                  <a:cubicBezTo>
                    <a:pt x="321760" y="0"/>
                    <a:pt x="363492" y="0"/>
                    <a:pt x="400007" y="0"/>
                  </a:cubicBezTo>
                  <a:lnTo>
                    <a:pt x="416833" y="0"/>
                  </a:lnTo>
                  <a:lnTo>
                    <a:pt x="494648" y="0"/>
                  </a:lnTo>
                  <a:lnTo>
                    <a:pt x="542773" y="0"/>
                  </a:lnTo>
                  <a:lnTo>
                    <a:pt x="607920" y="0"/>
                  </a:lnTo>
                  <a:lnTo>
                    <a:pt x="637414" y="0"/>
                  </a:lnTo>
                  <a:lnTo>
                    <a:pt x="649651" y="0"/>
                  </a:lnTo>
                  <a:cubicBezTo>
                    <a:pt x="655613" y="0"/>
                    <a:pt x="655613" y="0"/>
                    <a:pt x="655613" y="0"/>
                  </a:cubicBezTo>
                  <a:lnTo>
                    <a:pt x="750685" y="0"/>
                  </a:lnTo>
                  <a:lnTo>
                    <a:pt x="752298" y="0"/>
                  </a:lnTo>
                  <a:lnTo>
                    <a:pt x="792417" y="0"/>
                  </a:lnTo>
                  <a:lnTo>
                    <a:pt x="798379" y="0"/>
                  </a:lnTo>
                  <a:lnTo>
                    <a:pt x="878238" y="0"/>
                  </a:lnTo>
                  <a:lnTo>
                    <a:pt x="910216" y="0"/>
                  </a:lnTo>
                  <a:lnTo>
                    <a:pt x="972879" y="0"/>
                  </a:lnTo>
                  <a:lnTo>
                    <a:pt x="1036156" y="0"/>
                  </a:lnTo>
                  <a:lnTo>
                    <a:pt x="1086151" y="0"/>
                  </a:lnTo>
                  <a:lnTo>
                    <a:pt x="1127882" y="0"/>
                  </a:lnTo>
                  <a:lnTo>
                    <a:pt x="1130797" y="0"/>
                  </a:lnTo>
                  <a:lnTo>
                    <a:pt x="1133844" y="0"/>
                  </a:lnTo>
                  <a:lnTo>
                    <a:pt x="1198768" y="0"/>
                  </a:lnTo>
                  <a:lnTo>
                    <a:pt x="1244068" y="0"/>
                  </a:lnTo>
                  <a:lnTo>
                    <a:pt x="1285800" y="0"/>
                  </a:lnTo>
                  <a:lnTo>
                    <a:pt x="1291762" y="0"/>
                  </a:lnTo>
                  <a:lnTo>
                    <a:pt x="1324708" y="0"/>
                  </a:lnTo>
                  <a:cubicBezTo>
                    <a:pt x="1434253" y="0"/>
                    <a:pt x="1496851" y="0"/>
                    <a:pt x="1532621" y="0"/>
                  </a:cubicBezTo>
                  <a:lnTo>
                    <a:pt x="1558496" y="0"/>
                  </a:lnTo>
                  <a:lnTo>
                    <a:pt x="1574352" y="0"/>
                  </a:lnTo>
                  <a:lnTo>
                    <a:pt x="1580314" y="0"/>
                  </a:lnTo>
                  <a:lnTo>
                    <a:pt x="1684436" y="0"/>
                  </a:lnTo>
                  <a:cubicBezTo>
                    <a:pt x="1940042" y="0"/>
                    <a:pt x="1940042" y="0"/>
                    <a:pt x="1940042" y="0"/>
                  </a:cubicBezTo>
                  <a:lnTo>
                    <a:pt x="1944461" y="1312"/>
                  </a:lnTo>
                  <a:lnTo>
                    <a:pt x="1948853" y="0"/>
                  </a:lnTo>
                  <a:cubicBezTo>
                    <a:pt x="2330399" y="0"/>
                    <a:pt x="2330399" y="0"/>
                    <a:pt x="2330399" y="0"/>
                  </a:cubicBezTo>
                  <a:lnTo>
                    <a:pt x="2334818" y="1312"/>
                  </a:lnTo>
                  <a:lnTo>
                    <a:pt x="2339210" y="0"/>
                  </a:lnTo>
                  <a:cubicBezTo>
                    <a:pt x="2386903" y="0"/>
                    <a:pt x="2428635" y="0"/>
                    <a:pt x="2465150" y="0"/>
                  </a:cubicBezTo>
                  <a:lnTo>
                    <a:pt x="2538488" y="0"/>
                  </a:lnTo>
                  <a:lnTo>
                    <a:pt x="2559791" y="0"/>
                  </a:lnTo>
                  <a:lnTo>
                    <a:pt x="2664428" y="0"/>
                  </a:lnTo>
                  <a:lnTo>
                    <a:pt x="2673062" y="0"/>
                  </a:lnTo>
                  <a:lnTo>
                    <a:pt x="2714794" y="0"/>
                  </a:lnTo>
                  <a:lnTo>
                    <a:pt x="2720756" y="0"/>
                  </a:lnTo>
                  <a:lnTo>
                    <a:pt x="2737766" y="0"/>
                  </a:lnTo>
                  <a:lnTo>
                    <a:pt x="2759069" y="0"/>
                  </a:lnTo>
                  <a:lnTo>
                    <a:pt x="2863706" y="0"/>
                  </a:lnTo>
                  <a:lnTo>
                    <a:pt x="2872340" y="0"/>
                  </a:lnTo>
                  <a:lnTo>
                    <a:pt x="2914072" y="0"/>
                  </a:lnTo>
                  <a:lnTo>
                    <a:pt x="2920034" y="0"/>
                  </a:lnTo>
                  <a:lnTo>
                    <a:pt x="2958347" y="0"/>
                  </a:lnTo>
                  <a:cubicBezTo>
                    <a:pt x="3119312" y="0"/>
                    <a:pt x="3119312" y="0"/>
                    <a:pt x="3119312" y="0"/>
                  </a:cubicBezTo>
                  <a:cubicBezTo>
                    <a:pt x="3146565" y="0"/>
                    <a:pt x="3179269" y="19088"/>
                    <a:pt x="3192896" y="42265"/>
                  </a:cubicBezTo>
                  <a:cubicBezTo>
                    <a:pt x="3383669" y="372888"/>
                    <a:pt x="3383669" y="372888"/>
                    <a:pt x="3383669" y="372888"/>
                  </a:cubicBezTo>
                  <a:cubicBezTo>
                    <a:pt x="3397295" y="396066"/>
                    <a:pt x="3397295" y="434241"/>
                    <a:pt x="3383669" y="457418"/>
                  </a:cubicBezTo>
                  <a:cubicBezTo>
                    <a:pt x="3192896" y="788041"/>
                    <a:pt x="3192896" y="788041"/>
                    <a:pt x="3192896" y="788041"/>
                  </a:cubicBezTo>
                  <a:cubicBezTo>
                    <a:pt x="3179269" y="811219"/>
                    <a:pt x="3146565" y="830306"/>
                    <a:pt x="3119312" y="830306"/>
                  </a:cubicBezTo>
                  <a:close/>
                </a:path>
              </a:pathLst>
            </a:custGeom>
            <a:solidFill>
              <a:schemeClr val="bg1">
                <a:alpha val="0"/>
              </a:schemeClr>
            </a:solidFill>
            <a:ln w="38100">
              <a:gradFill flip="none" rotWithShape="1">
                <a:gsLst>
                  <a:gs pos="100000">
                    <a:schemeClr val="bg1"/>
                  </a:gs>
                  <a:gs pos="0">
                    <a:srgbClr val="B6B6B6"/>
                  </a:gs>
                </a:gsLst>
                <a:lin ang="2700000" scaled="1"/>
                <a:tileRect/>
              </a:gradFill>
            </a:ln>
            <a:effectLst/>
          </p:spPr>
          <p:txBody>
            <a:bodyPr vert="horz" wrap="square" lIns="121920" tIns="60960" rIns="121920" bIns="60960" numCol="1" anchor="t" anchorCtr="0" compatLnSpc="1">
              <a:noAutofit/>
            </a:bodyPr>
            <a:lstStyle/>
            <a:p>
              <a:endParaRPr lang="zh-CN" altLang="en-US" sz="2400">
                <a:latin typeface="微软雅黑" panose="020B0503020204020204" pitchFamily="34" charset="-122"/>
                <a:ea typeface="微软雅黑" panose="020B0503020204020204" pitchFamily="34" charset="-122"/>
              </a:endParaRPr>
            </a:p>
          </p:txBody>
        </p:sp>
      </p:grpSp>
      <p:sp>
        <p:nvSpPr>
          <p:cNvPr id="102" name="文本框 101"/>
          <p:cNvSpPr txBox="1"/>
          <p:nvPr/>
        </p:nvSpPr>
        <p:spPr>
          <a:xfrm>
            <a:off x="7941093" y="6104624"/>
            <a:ext cx="2603598" cy="307777"/>
          </a:xfrm>
          <a:prstGeom prst="rect">
            <a:avLst/>
          </a:prstGeom>
          <a:noFill/>
        </p:spPr>
        <p:txBody>
          <a:bodyPr wrap="none" rtlCol="0">
            <a:spAutoFit/>
          </a:bodyPr>
          <a:lstStyle/>
          <a:p>
            <a:pPr algn="ctr"/>
            <a:r>
              <a:rPr lang="zh-CN" altLang="en-US" sz="1400" b="1" dirty="0" smtClean="0">
                <a:latin typeface="微软雅黑" panose="020B0503020204020204" pitchFamily="34" charset="-122"/>
                <a:ea typeface="微软雅黑" panose="020B0503020204020204" pitchFamily="34" charset="-122"/>
                <a:cs typeface="Roboto Black" panose="02000000000000000000" charset="0"/>
              </a:rPr>
              <a:t>资产运营  产业运营  资产</a:t>
            </a:r>
            <a:r>
              <a:rPr lang="zh-CN" altLang="en-US" sz="1400" b="1" dirty="0">
                <a:latin typeface="微软雅黑" panose="020B0503020204020204" pitchFamily="34" charset="-122"/>
                <a:ea typeface="微软雅黑" panose="020B0503020204020204" pitchFamily="34" charset="-122"/>
                <a:cs typeface="Roboto Black" panose="02000000000000000000" charset="0"/>
              </a:rPr>
              <a:t>运营 </a:t>
            </a:r>
          </a:p>
        </p:txBody>
      </p:sp>
      <p:sp>
        <p:nvSpPr>
          <p:cNvPr id="103" name="右箭头 102"/>
          <p:cNvSpPr/>
          <p:nvPr/>
        </p:nvSpPr>
        <p:spPr>
          <a:xfrm>
            <a:off x="8753240" y="6209699"/>
            <a:ext cx="156698" cy="8465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4" name="右箭头 103"/>
          <p:cNvSpPr/>
          <p:nvPr/>
        </p:nvSpPr>
        <p:spPr>
          <a:xfrm>
            <a:off x="9586619" y="6207844"/>
            <a:ext cx="156698" cy="8465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61739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_5d1acfaea8c82"/>
          <p:cNvPicPr>
            <a:picLocks noChangeAspect="1"/>
          </p:cNvPicPr>
          <p:nvPr/>
        </p:nvPicPr>
        <p:blipFill>
          <a:blip r:embed="rId3"/>
          <a:stretch>
            <a:fillRect/>
          </a:stretch>
        </p:blipFill>
        <p:spPr>
          <a:xfrm>
            <a:off x="-1" y="1097635"/>
            <a:ext cx="12169775" cy="5643733"/>
          </a:xfrm>
          <a:prstGeom prst="rect">
            <a:avLst/>
          </a:prstGeom>
        </p:spPr>
      </p:pic>
      <p:sp>
        <p:nvSpPr>
          <p:cNvPr id="3" name="2"/>
          <p:cNvSpPr txBox="1"/>
          <p:nvPr/>
        </p:nvSpPr>
        <p:spPr>
          <a:xfrm>
            <a:off x="1476375" y="188640"/>
            <a:ext cx="8712968" cy="565461"/>
          </a:xfrm>
          <a:prstGeom prst="rect">
            <a:avLst/>
          </a:prstGeom>
          <a:noFill/>
        </p:spPr>
        <p:txBody>
          <a:bodyPr wrap="square" lIns="72312" tIns="36156" rIns="72312" bIns="36156" rtlCol="0">
            <a:spAutoFit/>
          </a:bodyPr>
          <a:lstStyle/>
          <a:p>
            <a:r>
              <a:rPr lang="en-US" altLang="zh-CN" sz="3200" b="1" dirty="0">
                <a:solidFill>
                  <a:srgbClr val="0070C0"/>
                </a:solidFill>
                <a:latin typeface="微软雅黑" panose="020B0503020204020204" pitchFamily="34" charset="-122"/>
                <a:ea typeface="微软雅黑" panose="020B0503020204020204" pitchFamily="34" charset="-122"/>
              </a:rPr>
              <a:t>4</a:t>
            </a:r>
            <a:r>
              <a:rPr lang="en-US" altLang="zh-CN" sz="3200" b="1" dirty="0" smtClean="0">
                <a:solidFill>
                  <a:srgbClr val="0070C0"/>
                </a:solidFill>
                <a:latin typeface="微软雅黑" panose="020B0503020204020204" pitchFamily="34" charset="-122"/>
                <a:ea typeface="微软雅黑" panose="020B0503020204020204" pitchFamily="34" charset="-122"/>
              </a:rPr>
              <a:t>.5 </a:t>
            </a:r>
            <a:r>
              <a:rPr lang="zh-CN" altLang="en-US" sz="3200" b="1" dirty="0" smtClean="0">
                <a:solidFill>
                  <a:srgbClr val="0070C0"/>
                </a:solidFill>
                <a:latin typeface="微软雅黑" panose="020B0503020204020204" pitchFamily="34" charset="-122"/>
                <a:ea typeface="微软雅黑" panose="020B0503020204020204" pitchFamily="34" charset="-122"/>
              </a:rPr>
              <a:t>五层人才结构，党建引领、全方位服务</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4" name="组合 75"/>
          <p:cNvGrpSpPr/>
          <p:nvPr/>
        </p:nvGrpSpPr>
        <p:grpSpPr>
          <a:xfrm>
            <a:off x="1" y="260648"/>
            <a:ext cx="1403584" cy="387627"/>
            <a:chOff x="0" y="188640"/>
            <a:chExt cx="1664323" cy="459635"/>
          </a:xfrm>
        </p:grpSpPr>
        <p:sp>
          <p:nvSpPr>
            <p:cNvPr id="5" name="五边形 4"/>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sp>
          <p:nvSpPr>
            <p:cNvPr id="6" name="燕尾形 5"/>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endParaRPr>
            </a:p>
          </p:txBody>
        </p:sp>
        <p:sp>
          <p:nvSpPr>
            <p:cNvPr id="7" name="燕尾形 6"/>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endParaRPr>
            </a:p>
          </p:txBody>
        </p:sp>
      </p:grpSp>
      <p:cxnSp>
        <p:nvCxnSpPr>
          <p:cNvPr id="8" name="直接连接符 7"/>
          <p:cNvCxnSpPr/>
          <p:nvPr/>
        </p:nvCxnSpPr>
        <p:spPr>
          <a:xfrm>
            <a:off x="1548383" y="692696"/>
            <a:ext cx="8424936"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3195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8287" b="13936"/>
          <a:stretch/>
        </p:blipFill>
        <p:spPr>
          <a:xfrm>
            <a:off x="-1" y="908720"/>
            <a:ext cx="12169775" cy="5965168"/>
          </a:xfrm>
          <a:prstGeom prst="rect">
            <a:avLst/>
          </a:prstGeom>
        </p:spPr>
      </p:pic>
      <p:sp>
        <p:nvSpPr>
          <p:cNvPr id="12" name="2"/>
          <p:cNvSpPr txBox="1"/>
          <p:nvPr/>
        </p:nvSpPr>
        <p:spPr>
          <a:xfrm>
            <a:off x="1476375" y="188640"/>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4.6 </a:t>
            </a:r>
            <a:r>
              <a:rPr lang="zh-CN" altLang="en-US" sz="3200" b="1" dirty="0">
                <a:solidFill>
                  <a:srgbClr val="0070C0"/>
                </a:solidFill>
                <a:latin typeface="微软雅黑" panose="020B0503020204020204" pitchFamily="34" charset="-122"/>
                <a:ea typeface="微软雅黑" panose="020B0503020204020204" pitchFamily="34" charset="-122"/>
              </a:rPr>
              <a:t>园区未来发展</a:t>
            </a:r>
            <a:r>
              <a:rPr lang="en-US" altLang="zh-CN" sz="3200" b="1" dirty="0">
                <a:solidFill>
                  <a:srgbClr val="0070C0"/>
                </a:solidFill>
                <a:latin typeface="微软雅黑" panose="020B0503020204020204" pitchFamily="34" charset="-122"/>
                <a:ea typeface="微软雅黑" panose="020B0503020204020204" pitchFamily="34" charset="-122"/>
              </a:rPr>
              <a:t>-1</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16" name="组合 75"/>
          <p:cNvGrpSpPr/>
          <p:nvPr/>
        </p:nvGrpSpPr>
        <p:grpSpPr>
          <a:xfrm>
            <a:off x="1" y="260648"/>
            <a:ext cx="1403584" cy="387627"/>
            <a:chOff x="0" y="188640"/>
            <a:chExt cx="1664323" cy="459635"/>
          </a:xfrm>
        </p:grpSpPr>
        <p:sp>
          <p:nvSpPr>
            <p:cNvPr id="17" name="五边形 16"/>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燕尾形 17"/>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9" name="燕尾形 18"/>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0" name="直接连接符 19"/>
          <p:cNvCxnSpPr/>
          <p:nvPr/>
        </p:nvCxnSpPr>
        <p:spPr>
          <a:xfrm>
            <a:off x="1491324" y="692696"/>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8317135" y="1556792"/>
            <a:ext cx="1512168" cy="360040"/>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4860751" y="1916832"/>
            <a:ext cx="1368152" cy="432048"/>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1" name="圆角矩形 20"/>
          <p:cNvSpPr/>
          <p:nvPr/>
        </p:nvSpPr>
        <p:spPr>
          <a:xfrm>
            <a:off x="7237015" y="1916832"/>
            <a:ext cx="1080120" cy="360040"/>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4" name="圆角矩形 23"/>
          <p:cNvSpPr/>
          <p:nvPr/>
        </p:nvSpPr>
        <p:spPr>
          <a:xfrm>
            <a:off x="4068663" y="2348880"/>
            <a:ext cx="720080" cy="360040"/>
          </a:xfrm>
          <a:prstGeom prst="roundRect">
            <a:avLst>
              <a:gd name="adj" fmla="val 50000"/>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3" name="矩形 12"/>
          <p:cNvSpPr/>
          <p:nvPr/>
        </p:nvSpPr>
        <p:spPr>
          <a:xfrm>
            <a:off x="0" y="1124744"/>
            <a:ext cx="12169775" cy="1620765"/>
          </a:xfrm>
          <a:prstGeom prst="rect">
            <a:avLst/>
          </a:prstGeom>
          <a:noFill/>
        </p:spPr>
        <p:txBody>
          <a:bodyPr wrap="square">
            <a:spAutoFit/>
          </a:bodyPr>
          <a:lstStyle/>
          <a:p>
            <a:pPr lvl="0" algn="ctr">
              <a:lnSpc>
                <a:spcPts val="3000"/>
              </a:lnSpc>
              <a:defRPr/>
            </a:pPr>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北科</a:t>
            </a:r>
            <a:r>
              <a:rPr lang="zh-CN" altLang="en-US" sz="2400" kern="0" dirty="0" smtClean="0">
                <a:solidFill>
                  <a:srgbClr val="0070C0"/>
                </a:solidFill>
                <a:latin typeface="微软雅黑" panose="020B0503020204020204" pitchFamily="34" charset="-122"/>
                <a:ea typeface="微软雅黑" panose="020B0503020204020204" pitchFamily="34" charset="-122"/>
                <a:cs typeface="+mn-ea"/>
                <a:sym typeface="+mn-lt"/>
              </a:rPr>
              <a:t>建</a:t>
            </a:r>
            <a:r>
              <a:rPr lang="en-US" altLang="zh-CN" sz="2400" kern="0" dirty="0" smtClean="0">
                <a:solidFill>
                  <a:srgbClr val="0070C0"/>
                </a:solidFill>
                <a:latin typeface="微软雅黑" panose="020B0503020204020204" pitchFamily="34" charset="-122"/>
                <a:ea typeface="微软雅黑" panose="020B0503020204020204" pitchFamily="34" charset="-122"/>
                <a:cs typeface="+mn-ea"/>
                <a:sym typeface="+mn-lt"/>
              </a:rPr>
              <a:t>·</a:t>
            </a:r>
            <a:r>
              <a:rPr lang="zh-CN" altLang="en-US" sz="2400" kern="0" dirty="0" smtClean="0">
                <a:solidFill>
                  <a:srgbClr val="0070C0"/>
                </a:solidFill>
                <a:latin typeface="微软雅黑" panose="020B0503020204020204" pitchFamily="34" charset="-122"/>
                <a:ea typeface="微软雅黑" panose="020B0503020204020204" pitchFamily="34" charset="-122"/>
                <a:cs typeface="+mn-ea"/>
                <a:sym typeface="+mn-lt"/>
              </a:rPr>
              <a:t>北湖</a:t>
            </a:r>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科技园预计将于</a:t>
            </a:r>
            <a:r>
              <a:rPr lang="en-US" altLang="zh-CN" sz="2400" kern="0" dirty="0" smtClean="0">
                <a:solidFill>
                  <a:srgbClr val="0070C0"/>
                </a:solidFill>
                <a:latin typeface="微软雅黑" panose="020B0503020204020204" pitchFamily="34" charset="-122"/>
                <a:ea typeface="微软雅黑" panose="020B0503020204020204" pitchFamily="34" charset="-122"/>
                <a:cs typeface="+mn-ea"/>
                <a:sym typeface="+mn-lt"/>
              </a:rPr>
              <a:t>2025</a:t>
            </a:r>
            <a:r>
              <a:rPr lang="zh-CN" altLang="en-US" sz="2400" kern="0" dirty="0" smtClean="0">
                <a:solidFill>
                  <a:srgbClr val="0070C0"/>
                </a:solidFill>
                <a:latin typeface="微软雅黑" panose="020B0503020204020204" pitchFamily="34" charset="-122"/>
                <a:ea typeface="微软雅黑" panose="020B0503020204020204" pitchFamily="34" charset="-122"/>
                <a:cs typeface="+mn-ea"/>
                <a:sym typeface="+mn-lt"/>
              </a:rPr>
              <a:t>年</a:t>
            </a:r>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完成全部开发建设任务，</a:t>
            </a:r>
          </a:p>
          <a:p>
            <a:pPr lvl="0" algn="ctr">
              <a:lnSpc>
                <a:spcPts val="3000"/>
              </a:lnSpc>
              <a:defRPr/>
            </a:pPr>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预计将吸引孵化和加速科技+双创型中小微企业 </a:t>
            </a:r>
            <a:r>
              <a:rPr lang="en-US" altLang="zh-CN" sz="2400" b="1" dirty="0" smtClean="0">
                <a:solidFill>
                  <a:srgbClr val="FF0000"/>
                </a:solidFill>
                <a:latin typeface="微软雅黑" panose="020B0503020204020204" pitchFamily="34" charset="-122"/>
                <a:ea typeface="微软雅黑" panose="020B0503020204020204" pitchFamily="34" charset="-122"/>
                <a:sym typeface="+mn-lt"/>
              </a:rPr>
              <a:t>1500 </a:t>
            </a:r>
            <a:r>
              <a:rPr lang="zh-CN" altLang="en-US" sz="2400" b="1" dirty="0" smtClean="0">
                <a:solidFill>
                  <a:srgbClr val="FF0000"/>
                </a:solidFill>
                <a:latin typeface="微软雅黑" panose="020B0503020204020204" pitchFamily="34" charset="-122"/>
                <a:ea typeface="微软雅黑" panose="020B0503020204020204" pitchFamily="34" charset="-122"/>
                <a:sym typeface="+mn-lt"/>
              </a:rPr>
              <a:t>余家</a:t>
            </a:r>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a:t>
            </a:r>
            <a:endParaRPr lang="en-US" altLang="zh-CN" sz="2400" kern="0" dirty="0">
              <a:solidFill>
                <a:srgbClr val="0070C0"/>
              </a:solidFill>
              <a:latin typeface="微软雅黑" panose="020B0503020204020204" pitchFamily="34" charset="-122"/>
              <a:ea typeface="微软雅黑" panose="020B0503020204020204" pitchFamily="34" charset="-122"/>
              <a:cs typeface="+mn-ea"/>
              <a:sym typeface="+mn-lt"/>
            </a:endParaRPr>
          </a:p>
          <a:p>
            <a:pPr lvl="0" algn="ctr">
              <a:lnSpc>
                <a:spcPts val="3000"/>
              </a:lnSpc>
              <a:defRPr/>
            </a:pPr>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年产值达  </a:t>
            </a:r>
            <a:r>
              <a:rPr lang="en-US" altLang="zh-CN" sz="2400" b="1" dirty="0">
                <a:solidFill>
                  <a:srgbClr val="FF0000"/>
                </a:solidFill>
                <a:latin typeface="微软雅黑" panose="020B0503020204020204" pitchFamily="34" charset="-122"/>
                <a:ea typeface="微软雅黑" panose="020B0503020204020204" pitchFamily="34" charset="-122"/>
                <a:sym typeface="+mn-lt"/>
              </a:rPr>
              <a:t>150</a:t>
            </a:r>
            <a:r>
              <a:rPr lang="zh-CN" altLang="en-US" sz="2400" b="1" dirty="0">
                <a:solidFill>
                  <a:srgbClr val="FF0000"/>
                </a:solidFill>
                <a:latin typeface="微软雅黑" panose="020B0503020204020204" pitchFamily="34" charset="-122"/>
                <a:ea typeface="微软雅黑" panose="020B0503020204020204" pitchFamily="34" charset="-122"/>
                <a:sym typeface="+mn-lt"/>
              </a:rPr>
              <a:t>亿元</a:t>
            </a:r>
            <a:r>
              <a:rPr lang="en-US" altLang="zh-CN" sz="2400" b="1" dirty="0">
                <a:solidFill>
                  <a:srgbClr val="FF0000"/>
                </a:solidFill>
                <a:latin typeface="微软雅黑" panose="020B0503020204020204" pitchFamily="34" charset="-122"/>
                <a:ea typeface="微软雅黑" panose="020B0503020204020204" pitchFamily="34" charset="-122"/>
                <a:sym typeface="+mn-lt"/>
              </a:rPr>
              <a:t> </a:t>
            </a:r>
            <a:r>
              <a:rPr lang="en-US" altLang="zh-CN" sz="2400" dirty="0">
                <a:solidFill>
                  <a:srgbClr val="FF0000"/>
                </a:solidFill>
                <a:latin typeface="微软雅黑" panose="020B0503020204020204" pitchFamily="34" charset="-122"/>
                <a:ea typeface="微软雅黑" panose="020B0503020204020204" pitchFamily="34" charset="-122"/>
                <a:sym typeface="+mn-lt"/>
              </a:rPr>
              <a:t> </a:t>
            </a:r>
            <a:r>
              <a:rPr lang="zh-CN" altLang="en-US" sz="2400" dirty="0" smtClean="0">
                <a:solidFill>
                  <a:srgbClr val="0081E2"/>
                </a:solidFill>
                <a:latin typeface="微软雅黑" panose="020B0503020204020204" pitchFamily="34" charset="-122"/>
                <a:ea typeface="微软雅黑" panose="020B0503020204020204" pitchFamily="34" charset="-122"/>
                <a:sym typeface="+mn-lt"/>
              </a:rPr>
              <a:t>，利</a:t>
            </a:r>
            <a:r>
              <a:rPr lang="zh-CN" altLang="en-US" sz="2400" kern="0" dirty="0" smtClean="0">
                <a:solidFill>
                  <a:srgbClr val="0070C0"/>
                </a:solidFill>
                <a:latin typeface="微软雅黑" panose="020B0503020204020204" pitchFamily="34" charset="-122"/>
                <a:ea typeface="微软雅黑" panose="020B0503020204020204" pitchFamily="34" charset="-122"/>
                <a:cs typeface="+mn-ea"/>
                <a:sym typeface="+mn-lt"/>
              </a:rPr>
              <a:t>税  </a:t>
            </a:r>
            <a:r>
              <a:rPr lang="en-US" altLang="zh-CN" sz="2400" b="1" dirty="0">
                <a:solidFill>
                  <a:srgbClr val="FF0000"/>
                </a:solidFill>
                <a:latin typeface="微软雅黑" panose="020B0503020204020204" pitchFamily="34" charset="-122"/>
                <a:ea typeface="微软雅黑" panose="020B0503020204020204" pitchFamily="34" charset="-122"/>
                <a:sym typeface="+mn-lt"/>
              </a:rPr>
              <a:t>15</a:t>
            </a:r>
            <a:r>
              <a:rPr lang="zh-CN" altLang="en-US" sz="2400" b="1" dirty="0">
                <a:solidFill>
                  <a:srgbClr val="FF0000"/>
                </a:solidFill>
                <a:latin typeface="微软雅黑" panose="020B0503020204020204" pitchFamily="34" charset="-122"/>
                <a:ea typeface="微软雅黑" panose="020B0503020204020204" pitchFamily="34" charset="-122"/>
                <a:sym typeface="+mn-lt"/>
              </a:rPr>
              <a:t>亿元</a:t>
            </a:r>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a:t>
            </a:r>
            <a:endParaRPr lang="en-US" altLang="zh-CN" sz="2400" kern="0" dirty="0">
              <a:solidFill>
                <a:srgbClr val="0070C0"/>
              </a:solidFill>
              <a:latin typeface="微软雅黑" panose="020B0503020204020204" pitchFamily="34" charset="-122"/>
              <a:ea typeface="微软雅黑" panose="020B0503020204020204" pitchFamily="34" charset="-122"/>
              <a:cs typeface="+mn-ea"/>
              <a:sym typeface="+mn-lt"/>
            </a:endParaRPr>
          </a:p>
          <a:p>
            <a:pPr lvl="0" algn="ctr">
              <a:lnSpc>
                <a:spcPts val="3000"/>
              </a:lnSpc>
              <a:defRPr/>
            </a:pPr>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并直接创造  </a:t>
            </a:r>
            <a:r>
              <a:rPr lang="en-US" altLang="zh-CN" sz="2400" b="1" dirty="0">
                <a:solidFill>
                  <a:srgbClr val="FF0000"/>
                </a:solidFill>
                <a:latin typeface="微软雅黑" panose="020B0503020204020204" pitchFamily="34" charset="-122"/>
                <a:ea typeface="微软雅黑" panose="020B0503020204020204" pitchFamily="34" charset="-122"/>
                <a:sym typeface="+mn-lt"/>
              </a:rPr>
              <a:t>1</a:t>
            </a:r>
            <a:r>
              <a:rPr lang="zh-CN" altLang="en-US" sz="2400" b="1" dirty="0" smtClean="0">
                <a:solidFill>
                  <a:srgbClr val="FF0000"/>
                </a:solidFill>
                <a:latin typeface="微软雅黑" panose="020B0503020204020204" pitchFamily="34" charset="-122"/>
                <a:ea typeface="微软雅黑" panose="020B0503020204020204" pitchFamily="34" charset="-122"/>
                <a:sym typeface="+mn-lt"/>
              </a:rPr>
              <a:t>万</a:t>
            </a:r>
            <a:r>
              <a:rPr lang="zh-CN" altLang="en-US" sz="2400" b="1" kern="0" dirty="0" smtClean="0">
                <a:solidFill>
                  <a:srgbClr val="002060"/>
                </a:solidFill>
                <a:latin typeface="微软雅黑" panose="020B0503020204020204" pitchFamily="34" charset="-122"/>
                <a:ea typeface="微软雅黑" panose="020B0503020204020204" pitchFamily="34" charset="-122"/>
                <a:cs typeface="+mn-ea"/>
                <a:sym typeface="+mn-lt"/>
              </a:rPr>
              <a:t>  </a:t>
            </a:r>
            <a:r>
              <a:rPr lang="zh-CN" altLang="en-US" sz="2400" kern="0" dirty="0">
                <a:solidFill>
                  <a:srgbClr val="0070C0"/>
                </a:solidFill>
                <a:latin typeface="微软雅黑" panose="020B0503020204020204" pitchFamily="34" charset="-122"/>
                <a:ea typeface="微软雅黑" panose="020B0503020204020204" pitchFamily="34" charset="-122"/>
                <a:cs typeface="+mn-ea"/>
                <a:sym typeface="+mn-lt"/>
              </a:rPr>
              <a:t>个以上中高端人才创业、就业机会。</a:t>
            </a:r>
            <a:endParaRPr lang="en-US" altLang="zh-CN" sz="2400" kern="0" dirty="0">
              <a:solidFill>
                <a:srgbClr val="0070C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2015年开始照片\平面图片\产业1期东南路 panorama-1.jpg"/>
          <p:cNvPicPr>
            <a:picLocks noChangeAspect="1" noChangeArrowheads="1"/>
          </p:cNvPicPr>
          <p:nvPr/>
        </p:nvPicPr>
        <p:blipFill>
          <a:blip r:embed="rId2" cstate="print"/>
          <a:srcRect b="17844"/>
          <a:stretch>
            <a:fillRect/>
          </a:stretch>
        </p:blipFill>
        <p:spPr bwMode="auto">
          <a:xfrm>
            <a:off x="0" y="908720"/>
            <a:ext cx="12169775" cy="5949280"/>
          </a:xfrm>
          <a:prstGeom prst="rect">
            <a:avLst/>
          </a:prstGeom>
          <a:noFill/>
        </p:spPr>
      </p:pic>
      <p:sp>
        <p:nvSpPr>
          <p:cNvPr id="12" name="2"/>
          <p:cNvSpPr txBox="1"/>
          <p:nvPr/>
        </p:nvSpPr>
        <p:spPr>
          <a:xfrm>
            <a:off x="1476375" y="188640"/>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4.6 </a:t>
            </a:r>
            <a:r>
              <a:rPr lang="zh-CN" altLang="en-US" sz="3200" b="1" dirty="0">
                <a:solidFill>
                  <a:srgbClr val="0070C0"/>
                </a:solidFill>
                <a:latin typeface="微软雅黑" panose="020B0503020204020204" pitchFamily="34" charset="-122"/>
                <a:ea typeface="微软雅黑" panose="020B0503020204020204" pitchFamily="34" charset="-122"/>
              </a:rPr>
              <a:t>园区未来发展</a:t>
            </a:r>
            <a:r>
              <a:rPr lang="en-US" altLang="zh-CN" sz="3200" b="1" dirty="0">
                <a:solidFill>
                  <a:srgbClr val="0070C0"/>
                </a:solidFill>
                <a:latin typeface="微软雅黑" panose="020B0503020204020204" pitchFamily="34" charset="-122"/>
                <a:ea typeface="微软雅黑" panose="020B0503020204020204" pitchFamily="34" charset="-122"/>
              </a:rPr>
              <a:t>-2</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2" name="组合 75"/>
          <p:cNvGrpSpPr/>
          <p:nvPr/>
        </p:nvGrpSpPr>
        <p:grpSpPr>
          <a:xfrm>
            <a:off x="1" y="260648"/>
            <a:ext cx="1403584" cy="387627"/>
            <a:chOff x="0" y="188640"/>
            <a:chExt cx="1664323" cy="459635"/>
          </a:xfrm>
        </p:grpSpPr>
        <p:sp>
          <p:nvSpPr>
            <p:cNvPr id="17" name="五边形 16"/>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燕尾形 17"/>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9" name="燕尾形 18"/>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0" name="直接连接符 19"/>
          <p:cNvCxnSpPr/>
          <p:nvPr/>
        </p:nvCxnSpPr>
        <p:spPr>
          <a:xfrm>
            <a:off x="1491324" y="692696"/>
            <a:ext cx="811446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0" y="1049386"/>
            <a:ext cx="12205567" cy="3170099"/>
          </a:xfrm>
          <a:prstGeom prst="rect">
            <a:avLst/>
          </a:prstGeom>
          <a:noFill/>
        </p:spPr>
        <p:txBody>
          <a:bodyPr wrap="square" rtlCol="0">
            <a:spAutoFit/>
          </a:bodyPr>
          <a:lstStyle/>
          <a:p>
            <a:pPr algn="ctr">
              <a:lnSpc>
                <a:spcPts val="2400"/>
              </a:lnSpc>
            </a:pP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面对未来，长春北湖科技园已开启十四五新征程，</a:t>
            </a:r>
            <a:endParaRPr lang="en-US" altLang="zh-CN" sz="2200" kern="0" dirty="0" smtClean="0">
              <a:solidFill>
                <a:srgbClr val="002060"/>
              </a:solidFill>
              <a:latin typeface="微软雅黑" panose="020B0503020204020204" pitchFamily="34" charset="-122"/>
              <a:ea typeface="微软雅黑" panose="020B0503020204020204" pitchFamily="34" charset="-122"/>
              <a:cs typeface="+mn-ea"/>
              <a:sym typeface="+mn-lt"/>
            </a:endParaRPr>
          </a:p>
          <a:p>
            <a:pPr algn="ctr">
              <a:lnSpc>
                <a:spcPts val="2400"/>
              </a:lnSpc>
            </a:pP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重点围绕</a:t>
            </a:r>
            <a:r>
              <a:rPr lang="zh-CN" altLang="en-US" sz="2200" kern="0" dirty="0" smtClean="0">
                <a:solidFill>
                  <a:srgbClr val="FF0000"/>
                </a:solidFill>
                <a:latin typeface="微软雅黑" panose="020B0503020204020204" pitchFamily="34" charset="-122"/>
                <a:ea typeface="微软雅黑" panose="020B0503020204020204" pitchFamily="34" charset="-122"/>
                <a:cs typeface="+mn-ea"/>
                <a:sym typeface="+mn-lt"/>
              </a:rPr>
              <a:t>新经济、新赛道、新动能</a:t>
            </a: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，不断引进和培育</a:t>
            </a:r>
            <a:r>
              <a:rPr lang="zh-CN" altLang="en-US" sz="2200" kern="0" dirty="0" smtClean="0">
                <a:solidFill>
                  <a:srgbClr val="FF0000"/>
                </a:solidFill>
                <a:latin typeface="微软雅黑" panose="020B0503020204020204" pitchFamily="34" charset="-122"/>
                <a:ea typeface="微软雅黑" panose="020B0503020204020204" pitchFamily="34" charset="-122"/>
                <a:cs typeface="+mn-ea"/>
                <a:sym typeface="+mn-lt"/>
              </a:rPr>
              <a:t>新技术、新产业、新业态、新模式</a:t>
            </a: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a:t>
            </a:r>
            <a:endParaRPr lang="en-US" altLang="zh-CN" sz="2200" kern="0" dirty="0" smtClean="0">
              <a:solidFill>
                <a:srgbClr val="002060"/>
              </a:solidFill>
              <a:latin typeface="微软雅黑" panose="020B0503020204020204" pitchFamily="34" charset="-122"/>
              <a:ea typeface="微软雅黑" panose="020B0503020204020204" pitchFamily="34" charset="-122"/>
              <a:cs typeface="+mn-ea"/>
              <a:sym typeface="+mn-lt"/>
            </a:endParaRPr>
          </a:p>
          <a:p>
            <a:pPr algn="ctr">
              <a:lnSpc>
                <a:spcPts val="2400"/>
              </a:lnSpc>
            </a:pP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集聚高端智力资源，汇聚创新创业新动能；</a:t>
            </a:r>
            <a:endParaRPr lang="en-US" altLang="zh-CN" sz="2200" kern="0" dirty="0" smtClean="0">
              <a:solidFill>
                <a:srgbClr val="002060"/>
              </a:solidFill>
              <a:latin typeface="微软雅黑" panose="020B0503020204020204" pitchFamily="34" charset="-122"/>
              <a:ea typeface="微软雅黑" panose="020B0503020204020204" pitchFamily="34" charset="-122"/>
              <a:cs typeface="+mn-ea"/>
              <a:sym typeface="+mn-lt"/>
            </a:endParaRPr>
          </a:p>
          <a:p>
            <a:pPr algn="ctr">
              <a:lnSpc>
                <a:spcPts val="2400"/>
              </a:lnSpc>
            </a:pP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突出</a:t>
            </a:r>
            <a:r>
              <a:rPr lang="zh-CN" altLang="en-US" sz="2200" kern="0" dirty="0">
                <a:solidFill>
                  <a:srgbClr val="FF0000"/>
                </a:solidFill>
                <a:latin typeface="微软雅黑" panose="020B0503020204020204" pitchFamily="34" charset="-122"/>
                <a:ea typeface="微软雅黑" panose="020B0503020204020204" pitchFamily="34" charset="-122"/>
                <a:cs typeface="+mn-ea"/>
                <a:sym typeface="+mn-lt"/>
              </a:rPr>
              <a:t>产业集群</a:t>
            </a:r>
            <a:r>
              <a:rPr lang="zh-CN" altLang="en-US" sz="2200" kern="0" dirty="0" smtClean="0">
                <a:solidFill>
                  <a:srgbClr val="FF0000"/>
                </a:solidFill>
                <a:latin typeface="微软雅黑" panose="020B0503020204020204" pitchFamily="34" charset="-122"/>
                <a:ea typeface="微软雅黑" panose="020B0503020204020204" pitchFamily="34" charset="-122"/>
                <a:cs typeface="+mn-ea"/>
                <a:sym typeface="+mn-lt"/>
              </a:rPr>
              <a:t>化</a:t>
            </a:r>
            <a:r>
              <a:rPr lang="zh-CN" altLang="en-US" sz="2200" kern="0" dirty="0">
                <a:solidFill>
                  <a:srgbClr val="FF0000"/>
                </a:solidFill>
                <a:latin typeface="微软雅黑" panose="020B0503020204020204" pitchFamily="34" charset="-122"/>
                <a:ea typeface="微软雅黑" panose="020B0503020204020204" pitchFamily="34" charset="-122"/>
                <a:cs typeface="+mn-ea"/>
                <a:sym typeface="+mn-lt"/>
              </a:rPr>
              <a:t>、</a:t>
            </a:r>
            <a:r>
              <a:rPr lang="zh-CN" altLang="en-US" sz="2200" kern="0" dirty="0" smtClean="0">
                <a:solidFill>
                  <a:srgbClr val="FF0000"/>
                </a:solidFill>
                <a:latin typeface="微软雅黑" panose="020B0503020204020204" pitchFamily="34" charset="-122"/>
                <a:ea typeface="微软雅黑" panose="020B0503020204020204" pitchFamily="34" charset="-122"/>
                <a:cs typeface="+mn-ea"/>
                <a:sym typeface="+mn-lt"/>
              </a:rPr>
              <a:t>招商</a:t>
            </a:r>
            <a:r>
              <a:rPr lang="zh-CN" altLang="en-US" sz="2200" kern="0" dirty="0">
                <a:solidFill>
                  <a:srgbClr val="FF0000"/>
                </a:solidFill>
                <a:latin typeface="微软雅黑" panose="020B0503020204020204" pitchFamily="34" charset="-122"/>
                <a:ea typeface="微软雅黑" panose="020B0503020204020204" pitchFamily="34" charset="-122"/>
                <a:cs typeface="+mn-ea"/>
                <a:sym typeface="+mn-lt"/>
              </a:rPr>
              <a:t>基金</a:t>
            </a:r>
            <a:r>
              <a:rPr lang="zh-CN" altLang="en-US" sz="2200" kern="0" dirty="0" smtClean="0">
                <a:solidFill>
                  <a:srgbClr val="FF0000"/>
                </a:solidFill>
                <a:latin typeface="微软雅黑" panose="020B0503020204020204" pitchFamily="34" charset="-122"/>
                <a:ea typeface="微软雅黑" panose="020B0503020204020204" pitchFamily="34" charset="-122"/>
                <a:cs typeface="+mn-ea"/>
                <a:sym typeface="+mn-lt"/>
              </a:rPr>
              <a:t>化、服务</a:t>
            </a:r>
            <a:r>
              <a:rPr lang="zh-CN" altLang="en-US" sz="2200" kern="0" dirty="0">
                <a:solidFill>
                  <a:srgbClr val="FF0000"/>
                </a:solidFill>
                <a:latin typeface="微软雅黑" panose="020B0503020204020204" pitchFamily="34" charset="-122"/>
                <a:ea typeface="微软雅黑" panose="020B0503020204020204" pitchFamily="34" charset="-122"/>
                <a:cs typeface="+mn-ea"/>
                <a:sym typeface="+mn-lt"/>
              </a:rPr>
              <a:t>平台</a:t>
            </a:r>
            <a:r>
              <a:rPr lang="zh-CN" altLang="en-US" sz="2200" kern="0" dirty="0" smtClean="0">
                <a:solidFill>
                  <a:srgbClr val="FF0000"/>
                </a:solidFill>
                <a:latin typeface="微软雅黑" panose="020B0503020204020204" pitchFamily="34" charset="-122"/>
                <a:ea typeface="微软雅黑" panose="020B0503020204020204" pitchFamily="34" charset="-122"/>
                <a:cs typeface="+mn-ea"/>
                <a:sym typeface="+mn-lt"/>
              </a:rPr>
              <a:t>化、创新社群化、运</a:t>
            </a:r>
            <a:r>
              <a:rPr lang="zh-CN" altLang="en-US" sz="2200" kern="0" dirty="0">
                <a:solidFill>
                  <a:srgbClr val="FF0000"/>
                </a:solidFill>
                <a:latin typeface="微软雅黑" panose="020B0503020204020204" pitchFamily="34" charset="-122"/>
                <a:ea typeface="微软雅黑" panose="020B0503020204020204" pitchFamily="34" charset="-122"/>
                <a:cs typeface="+mn-ea"/>
                <a:sym typeface="+mn-lt"/>
              </a:rPr>
              <a:t>维</a:t>
            </a:r>
            <a:r>
              <a:rPr lang="zh-CN" altLang="en-US" sz="2200" kern="0" dirty="0" smtClean="0">
                <a:solidFill>
                  <a:srgbClr val="FF0000"/>
                </a:solidFill>
                <a:latin typeface="微软雅黑" panose="020B0503020204020204" pitchFamily="34" charset="-122"/>
                <a:ea typeface="微软雅黑" panose="020B0503020204020204" pitchFamily="34" charset="-122"/>
                <a:cs typeface="+mn-ea"/>
                <a:sym typeface="+mn-lt"/>
              </a:rPr>
              <a:t>数字化、资产</a:t>
            </a:r>
            <a:r>
              <a:rPr lang="zh-CN" altLang="en-US" sz="2200" kern="0" dirty="0">
                <a:solidFill>
                  <a:srgbClr val="FF0000"/>
                </a:solidFill>
                <a:latin typeface="微软雅黑" panose="020B0503020204020204" pitchFamily="34" charset="-122"/>
                <a:ea typeface="微软雅黑" panose="020B0503020204020204" pitchFamily="34" charset="-122"/>
                <a:cs typeface="+mn-ea"/>
                <a:sym typeface="+mn-lt"/>
              </a:rPr>
              <a:t>证券化</a:t>
            </a: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的发展模式，</a:t>
            </a:r>
            <a:endParaRPr lang="en-US" altLang="zh-CN" sz="2200" kern="0" dirty="0" smtClean="0">
              <a:solidFill>
                <a:srgbClr val="002060"/>
              </a:solidFill>
              <a:latin typeface="微软雅黑" panose="020B0503020204020204" pitchFamily="34" charset="-122"/>
              <a:ea typeface="微软雅黑" panose="020B0503020204020204" pitchFamily="34" charset="-122"/>
              <a:cs typeface="+mn-ea"/>
              <a:sym typeface="+mn-lt"/>
            </a:endParaRPr>
          </a:p>
          <a:p>
            <a:pPr algn="ctr">
              <a:lnSpc>
                <a:spcPts val="2400"/>
              </a:lnSpc>
            </a:pP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向高科技园区</a:t>
            </a:r>
            <a:r>
              <a:rPr lang="zh-CN" altLang="en-US" sz="2200" kern="0" dirty="0" smtClean="0">
                <a:solidFill>
                  <a:srgbClr val="FF0000"/>
                </a:solidFill>
                <a:latin typeface="微软雅黑" panose="020B0503020204020204" pitchFamily="34" charset="-122"/>
                <a:ea typeface="微软雅黑" panose="020B0503020204020204" pitchFamily="34" charset="-122"/>
                <a:cs typeface="+mn-ea"/>
                <a:sym typeface="+mn-lt"/>
              </a:rPr>
              <a:t>“资产运营”和“产业运营”</a:t>
            </a: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升级，不断塑造发展新动能新优势，</a:t>
            </a:r>
            <a:endParaRPr lang="en-US" altLang="zh-CN" sz="2200" kern="0" dirty="0" smtClean="0">
              <a:solidFill>
                <a:srgbClr val="002060"/>
              </a:solidFill>
              <a:latin typeface="微软雅黑" panose="020B0503020204020204" pitchFamily="34" charset="-122"/>
              <a:ea typeface="微软雅黑" panose="020B0503020204020204" pitchFamily="34" charset="-122"/>
              <a:cs typeface="+mn-ea"/>
              <a:sym typeface="+mn-lt"/>
            </a:endParaRPr>
          </a:p>
          <a:p>
            <a:pPr algn="ctr">
              <a:lnSpc>
                <a:spcPts val="2400"/>
              </a:lnSpc>
            </a:pP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助力长春新区科技创新、产业发展；</a:t>
            </a:r>
            <a:endParaRPr lang="en-US" altLang="zh-CN" sz="2200" kern="0" dirty="0" smtClean="0">
              <a:solidFill>
                <a:srgbClr val="002060"/>
              </a:solidFill>
              <a:latin typeface="微软雅黑" panose="020B0503020204020204" pitchFamily="34" charset="-122"/>
              <a:ea typeface="微软雅黑" panose="020B0503020204020204" pitchFamily="34" charset="-122"/>
              <a:cs typeface="+mn-ea"/>
              <a:sym typeface="+mn-lt"/>
            </a:endParaRPr>
          </a:p>
          <a:p>
            <a:pPr algn="ctr">
              <a:lnSpc>
                <a:spcPts val="2400"/>
              </a:lnSpc>
            </a:pP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以北科建集团“科技地产”新发展理念，夯实“北湖产城”模式，</a:t>
            </a:r>
            <a:endParaRPr lang="en-US" altLang="zh-CN" sz="2200" kern="0" dirty="0" smtClean="0">
              <a:solidFill>
                <a:srgbClr val="002060"/>
              </a:solidFill>
              <a:latin typeface="微软雅黑" panose="020B0503020204020204" pitchFamily="34" charset="-122"/>
              <a:ea typeface="微软雅黑" panose="020B0503020204020204" pitchFamily="34" charset="-122"/>
              <a:cs typeface="+mn-ea"/>
              <a:sym typeface="+mn-lt"/>
            </a:endParaRPr>
          </a:p>
          <a:p>
            <a:pPr algn="ctr">
              <a:lnSpc>
                <a:spcPts val="2400"/>
              </a:lnSpc>
            </a:pP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践行“赋能科技创新，助推城市发展，共创美好生活”的国企责任和担当，</a:t>
            </a:r>
            <a:endParaRPr lang="en-US" altLang="zh-CN" sz="2200" kern="0" dirty="0" smtClean="0">
              <a:solidFill>
                <a:srgbClr val="002060"/>
              </a:solidFill>
              <a:latin typeface="微软雅黑" panose="020B0503020204020204" pitchFamily="34" charset="-122"/>
              <a:ea typeface="微软雅黑" panose="020B0503020204020204" pitchFamily="34" charset="-122"/>
              <a:cs typeface="+mn-ea"/>
              <a:sym typeface="+mn-lt"/>
            </a:endParaRPr>
          </a:p>
          <a:p>
            <a:pPr algn="ctr">
              <a:lnSpc>
                <a:spcPts val="2400"/>
              </a:lnSpc>
            </a:pP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为高新技术企业创新发展赋能，推动长春科技创新城和吉林省创新型省份建设，</a:t>
            </a:r>
            <a:endParaRPr lang="en-US" altLang="zh-CN" sz="2200" kern="0" dirty="0" smtClean="0">
              <a:solidFill>
                <a:srgbClr val="002060"/>
              </a:solidFill>
              <a:latin typeface="微软雅黑" panose="020B0503020204020204" pitchFamily="34" charset="-122"/>
              <a:ea typeface="微软雅黑" panose="020B0503020204020204" pitchFamily="34" charset="-122"/>
              <a:cs typeface="+mn-ea"/>
              <a:sym typeface="+mn-lt"/>
            </a:endParaRPr>
          </a:p>
          <a:p>
            <a:pPr algn="ctr">
              <a:lnSpc>
                <a:spcPts val="2400"/>
              </a:lnSpc>
            </a:pPr>
            <a:r>
              <a:rPr lang="zh-CN" altLang="en-US" sz="2200" kern="0" dirty="0" smtClean="0">
                <a:solidFill>
                  <a:srgbClr val="002060"/>
                </a:solidFill>
                <a:latin typeface="微软雅黑" panose="020B0503020204020204" pitchFamily="34" charset="-122"/>
                <a:ea typeface="微软雅黑" panose="020B0503020204020204" pitchFamily="34" charset="-122"/>
                <a:cs typeface="+mn-ea"/>
                <a:sym typeface="+mn-lt"/>
              </a:rPr>
              <a:t>为吉林省全面振兴、全方位振兴贡献力量。</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b="13468"/>
          <a:stretch>
            <a:fillRect/>
          </a:stretch>
        </p:blipFill>
        <p:spPr>
          <a:xfrm>
            <a:off x="-11607" y="1169501"/>
            <a:ext cx="12256630" cy="5688631"/>
          </a:xfrm>
          <a:prstGeom prst="rect">
            <a:avLst/>
          </a:prstGeom>
        </p:spPr>
      </p:pic>
      <p:grpSp>
        <p:nvGrpSpPr>
          <p:cNvPr id="13" name="组合 12"/>
          <p:cNvGrpSpPr/>
          <p:nvPr/>
        </p:nvGrpSpPr>
        <p:grpSpPr>
          <a:xfrm>
            <a:off x="1" y="2990246"/>
            <a:ext cx="12169776" cy="929234"/>
            <a:chOff x="2245415" y="1030910"/>
            <a:chExt cx="5284418" cy="696926"/>
          </a:xfrm>
        </p:grpSpPr>
        <p:sp>
          <p:nvSpPr>
            <p:cNvPr id="14" name="同心圆 69"/>
            <p:cNvSpPr/>
            <p:nvPr/>
          </p:nvSpPr>
          <p:spPr>
            <a:xfrm>
              <a:off x="3996818" y="1030910"/>
              <a:ext cx="696926" cy="6969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15" name="TextBox 9"/>
            <p:cNvSpPr txBox="1"/>
            <p:nvPr/>
          </p:nvSpPr>
          <p:spPr>
            <a:xfrm>
              <a:off x="2245415" y="1436447"/>
              <a:ext cx="5284418" cy="240275"/>
            </a:xfrm>
            <a:prstGeom prst="rect">
              <a:avLst/>
            </a:prstGeom>
          </p:spPr>
          <p:txBody>
            <a:bodyPr vert="horz" wrap="square" lIns="480000" tIns="0" rIns="0" bIns="0" anchor="ctr" anchorCtr="0">
              <a:normAutofit/>
            </a:bodyPr>
            <a:lstStyle/>
            <a:p>
              <a:pPr lvl="0" algn="ctr">
                <a:lnSpc>
                  <a:spcPct val="120000"/>
                </a:lnSpc>
                <a:defRPr/>
              </a:pPr>
              <a:endPar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9" name="组合 18"/>
          <p:cNvGrpSpPr/>
          <p:nvPr/>
        </p:nvGrpSpPr>
        <p:grpSpPr>
          <a:xfrm>
            <a:off x="-179808" y="1663201"/>
            <a:ext cx="12349582" cy="2485879"/>
            <a:chOff x="114191" y="177982"/>
            <a:chExt cx="3880743" cy="781165"/>
          </a:xfrm>
        </p:grpSpPr>
        <p:sp>
          <p:nvSpPr>
            <p:cNvPr id="24" name="等腰三角形 23"/>
            <p:cNvSpPr/>
            <p:nvPr/>
          </p:nvSpPr>
          <p:spPr>
            <a:xfrm>
              <a:off x="1161834" y="177982"/>
              <a:ext cx="355284" cy="356514"/>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等腰三角形 24"/>
            <p:cNvSpPr/>
            <p:nvPr/>
          </p:nvSpPr>
          <p:spPr>
            <a:xfrm flipV="1">
              <a:off x="114191" y="602633"/>
              <a:ext cx="355284" cy="356514"/>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 name="矩形 25"/>
            <p:cNvSpPr/>
            <p:nvPr/>
          </p:nvSpPr>
          <p:spPr>
            <a:xfrm>
              <a:off x="170694" y="261768"/>
              <a:ext cx="3824240" cy="6119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平行四边形 26"/>
            <p:cNvSpPr/>
            <p:nvPr/>
          </p:nvSpPr>
          <p:spPr>
            <a:xfrm>
              <a:off x="295214" y="178257"/>
              <a:ext cx="1036076" cy="779005"/>
            </a:xfrm>
            <a:prstGeom prst="parallelogram">
              <a:avLst>
                <a:gd name="adj" fmla="val 4820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8" name="文本框 6"/>
            <p:cNvSpPr txBox="1"/>
            <p:nvPr/>
          </p:nvSpPr>
          <p:spPr>
            <a:xfrm>
              <a:off x="612003" y="336377"/>
              <a:ext cx="569115" cy="447312"/>
            </a:xfrm>
            <a:prstGeom prst="rect">
              <a:avLst/>
            </a:prstGeom>
            <a:noFill/>
          </p:spPr>
          <p:txBody>
            <a:bodyPr wrap="square" lIns="68580" tIns="34290" rIns="68580" bIns="34290" rtlCol="0">
              <a:spAutoFit/>
              <a:scene3d>
                <a:camera prst="orthographicFront"/>
                <a:lightRig rig="threePt" dir="t"/>
              </a:scene3d>
              <a:sp3d extrusionH="57150">
                <a:bevelT w="57150" h="38100" prst="hardEdge"/>
              </a:sp3d>
            </a:bodyPr>
            <a:lstStyle/>
            <a:p>
              <a:r>
                <a:rPr lang="en-US" altLang="zh-CN" sz="8800" dirty="0" smtClean="0">
                  <a:solidFill>
                    <a:schemeClr val="bg1">
                      <a:lumMod val="95000"/>
                    </a:schemeClr>
                  </a:solidFill>
                  <a:latin typeface="微软雅黑" panose="020B0503020204020204" pitchFamily="34" charset="-122"/>
                  <a:ea typeface="微软雅黑" panose="020B0503020204020204" pitchFamily="34" charset="-122"/>
                </a:rPr>
                <a:t>01</a:t>
              </a:r>
              <a:endParaRPr lang="zh-CN" altLang="en-US" sz="8800" dirty="0">
                <a:solidFill>
                  <a:schemeClr val="bg1">
                    <a:lumMod val="95000"/>
                  </a:schemeClr>
                </a:solidFill>
                <a:latin typeface="微软雅黑" panose="020B0503020204020204" pitchFamily="34" charset="-122"/>
                <a:ea typeface="微软雅黑" panose="020B0503020204020204" pitchFamily="34" charset="-122"/>
              </a:endParaRPr>
            </a:p>
          </p:txBody>
        </p:sp>
      </p:grpSp>
      <p:sp>
        <p:nvSpPr>
          <p:cNvPr id="30" name="矩形 29"/>
          <p:cNvSpPr/>
          <p:nvPr/>
        </p:nvSpPr>
        <p:spPr>
          <a:xfrm>
            <a:off x="3515519" y="3234647"/>
            <a:ext cx="8665862" cy="400110"/>
          </a:xfrm>
          <a:prstGeom prst="rect">
            <a:avLst/>
          </a:prstGeom>
        </p:spPr>
        <p:txBody>
          <a:bodyPr wrap="square">
            <a:spAutoFit/>
          </a:bodyPr>
          <a:lstStyle/>
          <a:p>
            <a:r>
              <a:rPr lang="zh-CN" altLang="en-US" sz="2000" kern="0" dirty="0">
                <a:solidFill>
                  <a:srgbClr val="0070C0"/>
                </a:solidFill>
                <a:latin typeface="微软雅黑" panose="020B0503020204020204" pitchFamily="34" charset="-122"/>
                <a:ea typeface="微软雅黑" panose="020B0503020204020204" pitchFamily="34" charset="-122"/>
                <a:cs typeface="+mn-ea"/>
                <a:sym typeface="+mn-lt"/>
              </a:rPr>
              <a:t>产业集群</a:t>
            </a:r>
            <a:r>
              <a:rPr lang="zh-CN" altLang="en-US" sz="2000" kern="0" dirty="0" smtClean="0">
                <a:solidFill>
                  <a:srgbClr val="0070C0"/>
                </a:solidFill>
                <a:latin typeface="微软雅黑" panose="020B0503020204020204" pitchFamily="34" charset="-122"/>
                <a:ea typeface="微软雅黑" panose="020B0503020204020204" pitchFamily="34" charset="-122"/>
                <a:cs typeface="+mn-ea"/>
                <a:sym typeface="+mn-lt"/>
              </a:rPr>
              <a:t>化  招商</a:t>
            </a:r>
            <a:r>
              <a:rPr lang="zh-CN" altLang="en-US" sz="2000" kern="0" dirty="0">
                <a:solidFill>
                  <a:srgbClr val="0070C0"/>
                </a:solidFill>
                <a:latin typeface="微软雅黑" panose="020B0503020204020204" pitchFamily="34" charset="-122"/>
                <a:ea typeface="微软雅黑" panose="020B0503020204020204" pitchFamily="34" charset="-122"/>
                <a:cs typeface="+mn-ea"/>
                <a:sym typeface="+mn-lt"/>
              </a:rPr>
              <a:t>基金</a:t>
            </a:r>
            <a:r>
              <a:rPr lang="zh-CN" altLang="en-US" sz="2000" kern="0" dirty="0" smtClean="0">
                <a:solidFill>
                  <a:srgbClr val="0070C0"/>
                </a:solidFill>
                <a:latin typeface="微软雅黑" panose="020B0503020204020204" pitchFamily="34" charset="-122"/>
                <a:ea typeface="微软雅黑" panose="020B0503020204020204" pitchFamily="34" charset="-122"/>
                <a:cs typeface="+mn-ea"/>
                <a:sym typeface="+mn-lt"/>
              </a:rPr>
              <a:t>化  服务</a:t>
            </a:r>
            <a:r>
              <a:rPr lang="zh-CN" altLang="en-US" sz="2000" kern="0" dirty="0">
                <a:solidFill>
                  <a:srgbClr val="0070C0"/>
                </a:solidFill>
                <a:latin typeface="微软雅黑" panose="020B0503020204020204" pitchFamily="34" charset="-122"/>
                <a:ea typeface="微软雅黑" panose="020B0503020204020204" pitchFamily="34" charset="-122"/>
                <a:cs typeface="+mn-ea"/>
                <a:sym typeface="+mn-lt"/>
              </a:rPr>
              <a:t>平台</a:t>
            </a:r>
            <a:r>
              <a:rPr lang="zh-CN" altLang="en-US" sz="2000" kern="0" dirty="0" smtClean="0">
                <a:solidFill>
                  <a:srgbClr val="0070C0"/>
                </a:solidFill>
                <a:latin typeface="微软雅黑" panose="020B0503020204020204" pitchFamily="34" charset="-122"/>
                <a:ea typeface="微软雅黑" panose="020B0503020204020204" pitchFamily="34" charset="-122"/>
                <a:cs typeface="+mn-ea"/>
                <a:sym typeface="+mn-lt"/>
              </a:rPr>
              <a:t>化  创新社群化  运</a:t>
            </a:r>
            <a:r>
              <a:rPr lang="zh-CN" altLang="en-US" sz="2000" kern="0" dirty="0">
                <a:solidFill>
                  <a:srgbClr val="0070C0"/>
                </a:solidFill>
                <a:latin typeface="微软雅黑" panose="020B0503020204020204" pitchFamily="34" charset="-122"/>
                <a:ea typeface="微软雅黑" panose="020B0503020204020204" pitchFamily="34" charset="-122"/>
                <a:cs typeface="+mn-ea"/>
                <a:sym typeface="+mn-lt"/>
              </a:rPr>
              <a:t>维</a:t>
            </a:r>
            <a:r>
              <a:rPr lang="zh-CN" altLang="en-US" sz="2000" kern="0" dirty="0" smtClean="0">
                <a:solidFill>
                  <a:srgbClr val="0070C0"/>
                </a:solidFill>
                <a:latin typeface="微软雅黑" panose="020B0503020204020204" pitchFamily="34" charset="-122"/>
                <a:ea typeface="微软雅黑" panose="020B0503020204020204" pitchFamily="34" charset="-122"/>
                <a:cs typeface="+mn-ea"/>
                <a:sym typeface="+mn-lt"/>
              </a:rPr>
              <a:t>数字化  资产</a:t>
            </a:r>
            <a:r>
              <a:rPr lang="zh-CN" altLang="en-US" sz="2000" kern="0" dirty="0">
                <a:solidFill>
                  <a:srgbClr val="0070C0"/>
                </a:solidFill>
                <a:latin typeface="微软雅黑" panose="020B0503020204020204" pitchFamily="34" charset="-122"/>
                <a:ea typeface="微软雅黑" panose="020B0503020204020204" pitchFamily="34" charset="-122"/>
                <a:cs typeface="+mn-ea"/>
                <a:sym typeface="+mn-lt"/>
              </a:rPr>
              <a:t>证券化</a:t>
            </a:r>
          </a:p>
        </p:txBody>
      </p:sp>
      <p:sp>
        <p:nvSpPr>
          <p:cNvPr id="16" name="文本框 15"/>
          <p:cNvSpPr txBox="1"/>
          <p:nvPr>
            <p:custDataLst>
              <p:tags r:id="rId2"/>
            </p:custDataLst>
          </p:nvPr>
        </p:nvSpPr>
        <p:spPr>
          <a:xfrm>
            <a:off x="3545902" y="1969469"/>
            <a:ext cx="6626232" cy="1314206"/>
          </a:xfrm>
          <a:prstGeom prst="rect">
            <a:avLst/>
          </a:prstGeom>
          <a:noFill/>
        </p:spPr>
        <p:txBody>
          <a:bodyPr wrap="square" rtlCol="0">
            <a:spAutoFit/>
          </a:bodyPr>
          <a:lstStyle/>
          <a:p>
            <a:pPr>
              <a:lnSpc>
                <a:spcPct val="150000"/>
              </a:lnSpc>
              <a:spcBef>
                <a:spcPts val="1200"/>
              </a:spcBef>
            </a:pPr>
            <a:r>
              <a:rPr lang="zh-CN" altLang="en-US" sz="5800" b="1" dirty="0">
                <a:solidFill>
                  <a:srgbClr val="0068B7"/>
                </a:solidFill>
                <a:latin typeface="微软雅黑" panose="020B0503020204020204" pitchFamily="34" charset="-122"/>
                <a:ea typeface="微软雅黑" panose="020B0503020204020204" pitchFamily="34" charset="-122"/>
              </a:rPr>
              <a:t>北科</a:t>
            </a:r>
            <a:r>
              <a:rPr lang="zh-CN" altLang="en-US" sz="5800" b="1" dirty="0" smtClean="0">
                <a:solidFill>
                  <a:srgbClr val="0068B7"/>
                </a:solidFill>
                <a:latin typeface="微软雅黑" panose="020B0503020204020204" pitchFamily="34" charset="-122"/>
                <a:ea typeface="微软雅黑" panose="020B0503020204020204" pitchFamily="34" charset="-122"/>
              </a:rPr>
              <a:t>建</a:t>
            </a:r>
            <a:r>
              <a:rPr lang="en-US" altLang="zh-CN" sz="5800" b="1" dirty="0" smtClean="0">
                <a:solidFill>
                  <a:srgbClr val="0068B7"/>
                </a:solidFill>
                <a:latin typeface="微软雅黑" panose="020B0503020204020204" pitchFamily="34" charset="-122"/>
                <a:ea typeface="微软雅黑" panose="020B0503020204020204" pitchFamily="34" charset="-122"/>
              </a:rPr>
              <a:t>·</a:t>
            </a:r>
            <a:r>
              <a:rPr lang="zh-CN" altLang="en-US" sz="5800" b="1" dirty="0" smtClean="0">
                <a:solidFill>
                  <a:srgbClr val="0068B7"/>
                </a:solidFill>
                <a:latin typeface="微软雅黑" panose="020B0503020204020204" pitchFamily="34" charset="-122"/>
                <a:ea typeface="微软雅黑" panose="020B0503020204020204" pitchFamily="34" charset="-122"/>
              </a:rPr>
              <a:t>北湖</a:t>
            </a:r>
            <a:r>
              <a:rPr lang="zh-CN" altLang="en-US" sz="5800" b="1" dirty="0">
                <a:solidFill>
                  <a:srgbClr val="0068B7"/>
                </a:solidFill>
                <a:latin typeface="微软雅黑" panose="020B0503020204020204" pitchFamily="34" charset="-122"/>
                <a:ea typeface="微软雅黑" panose="020B0503020204020204" pitchFamily="34" charset="-122"/>
              </a:rPr>
              <a:t>科技</a:t>
            </a:r>
            <a:r>
              <a:rPr lang="zh-CN" altLang="en-US" sz="5800" b="1" dirty="0" smtClean="0">
                <a:solidFill>
                  <a:srgbClr val="0068B7"/>
                </a:solidFill>
                <a:latin typeface="微软雅黑" panose="020B0503020204020204" pitchFamily="34" charset="-122"/>
                <a:ea typeface="微软雅黑" panose="020B0503020204020204" pitchFamily="34" charset="-122"/>
              </a:rPr>
              <a:t>园</a:t>
            </a:r>
            <a:endParaRPr lang="zh-CN" altLang="en-US" sz="5800" b="1" dirty="0">
              <a:solidFill>
                <a:srgbClr val="0068B7"/>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684287" y="692696"/>
            <a:ext cx="10896071" cy="2592288"/>
            <a:chOff x="1154615" y="1569017"/>
            <a:chExt cx="6696744" cy="1593225"/>
          </a:xfrm>
        </p:grpSpPr>
        <p:sp>
          <p:nvSpPr>
            <p:cNvPr id="58" name="TextBox 57"/>
            <p:cNvSpPr txBox="1">
              <a:spLocks noChangeArrowheads="1"/>
            </p:cNvSpPr>
            <p:nvPr/>
          </p:nvSpPr>
          <p:spPr bwMode="auto">
            <a:xfrm>
              <a:off x="2682875" y="1808435"/>
              <a:ext cx="3124293" cy="8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en-US" altLang="zh-CN" sz="8800" b="1" dirty="0">
                  <a:solidFill>
                    <a:schemeClr val="accent1"/>
                  </a:solidFill>
                  <a:latin typeface="微软雅黑" panose="020B0503020204020204" pitchFamily="34" charset="-122"/>
                  <a:ea typeface="微软雅黑" panose="020B0503020204020204" pitchFamily="34" charset="-122"/>
                </a:rPr>
                <a:t>THANKS</a:t>
              </a:r>
            </a:p>
          </p:txBody>
        </p:sp>
        <p:sp>
          <p:nvSpPr>
            <p:cNvPr id="59" name="空心弧 58"/>
            <p:cNvSpPr/>
            <p:nvPr/>
          </p:nvSpPr>
          <p:spPr bwMode="auto">
            <a:xfrm rot="7086271">
              <a:off x="4967288" y="1569017"/>
              <a:ext cx="1482725" cy="1482725"/>
            </a:xfrm>
            <a:prstGeom prst="blockArc">
              <a:avLst>
                <a:gd name="adj1" fmla="val 5502533"/>
                <a:gd name="adj2" fmla="val 1980318"/>
                <a:gd name="adj3" fmla="val 1053"/>
              </a:avLst>
            </a:pr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60" name="TextBox 8"/>
            <p:cNvSpPr txBox="1">
              <a:spLocks noChangeArrowheads="1"/>
            </p:cNvSpPr>
            <p:nvPr/>
          </p:nvSpPr>
          <p:spPr bwMode="auto">
            <a:xfrm>
              <a:off x="2830513" y="2653279"/>
              <a:ext cx="2192337" cy="22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charset="0"/>
                  <a:ea typeface="宋体" panose="02010600030101010101" pitchFamily="2" charset="-122"/>
                </a:defRPr>
              </a:lvl1pPr>
              <a:lvl2pPr marL="742950" indent="-285750">
                <a:defRPr sz="2400">
                  <a:solidFill>
                    <a:schemeClr val="tx1"/>
                  </a:solidFill>
                  <a:latin typeface="Calibri" panose="020F0502020204030204" charset="0"/>
                  <a:ea typeface="宋体" panose="02010600030101010101" pitchFamily="2" charset="-122"/>
                </a:defRPr>
              </a:lvl2pPr>
              <a:lvl3pPr>
                <a:defRPr sz="2000">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dist" eaLnBrk="1" hangingPunct="1">
                <a:defRP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谢谢聆听</a:t>
              </a:r>
            </a:p>
          </p:txBody>
        </p:sp>
        <p:cxnSp>
          <p:nvCxnSpPr>
            <p:cNvPr id="61" name="直接连接符 60"/>
            <p:cNvCxnSpPr/>
            <p:nvPr/>
          </p:nvCxnSpPr>
          <p:spPr>
            <a:xfrm>
              <a:off x="1154615" y="3162242"/>
              <a:ext cx="6696744" cy="0"/>
            </a:xfrm>
            <a:prstGeom prst="line">
              <a:avLst/>
            </a:prstGeom>
            <a:ln w="3175" cmpd="sng">
              <a:solidFill>
                <a:schemeClr val="bg1">
                  <a:lumMod val="75000"/>
                </a:schemeClr>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grpSp>
      <p:pic>
        <p:nvPicPr>
          <p:cNvPr id="1028" name="Picture 4"/>
          <p:cNvPicPr>
            <a:picLocks noChangeAspect="1" noChangeArrowheads="1"/>
          </p:cNvPicPr>
          <p:nvPr/>
        </p:nvPicPr>
        <p:blipFill>
          <a:blip r:embed="rId2" cstate="print"/>
          <a:srcRect l="9615" t="7710" r="13462" b="4914"/>
          <a:stretch>
            <a:fillRect/>
          </a:stretch>
        </p:blipFill>
        <p:spPr bwMode="auto">
          <a:xfrm>
            <a:off x="8677175" y="3789040"/>
            <a:ext cx="2880320" cy="2448272"/>
          </a:xfrm>
          <a:prstGeom prst="rect">
            <a:avLst/>
          </a:prstGeom>
          <a:noFill/>
          <a:ln w="9525">
            <a:noFill/>
            <a:miter lim="800000"/>
            <a:headEnd/>
            <a:tailEnd/>
          </a:ln>
        </p:spPr>
      </p:pic>
      <p:sp>
        <p:nvSpPr>
          <p:cNvPr id="65" name="矩形 64"/>
          <p:cNvSpPr/>
          <p:nvPr/>
        </p:nvSpPr>
        <p:spPr>
          <a:xfrm>
            <a:off x="8677175" y="3789040"/>
            <a:ext cx="2880320" cy="2448272"/>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029" name="Picture 5"/>
          <p:cNvPicPr>
            <a:picLocks noChangeAspect="1" noChangeArrowheads="1"/>
          </p:cNvPicPr>
          <p:nvPr/>
        </p:nvPicPr>
        <p:blipFill>
          <a:blip r:embed="rId3" cstate="print"/>
          <a:srcRect/>
          <a:stretch>
            <a:fillRect/>
          </a:stretch>
        </p:blipFill>
        <p:spPr bwMode="auto">
          <a:xfrm>
            <a:off x="682755" y="3929992"/>
            <a:ext cx="1587240" cy="1587240"/>
          </a:xfrm>
          <a:prstGeom prst="rect">
            <a:avLst/>
          </a:prstGeom>
          <a:noFill/>
          <a:ln w="9525">
            <a:noFill/>
            <a:miter lim="800000"/>
            <a:headEnd/>
            <a:tailEnd/>
          </a:ln>
        </p:spPr>
      </p:pic>
      <p:sp>
        <p:nvSpPr>
          <p:cNvPr id="68" name="TextBox 67"/>
          <p:cNvSpPr txBox="1"/>
          <p:nvPr/>
        </p:nvSpPr>
        <p:spPr>
          <a:xfrm>
            <a:off x="4059392" y="3556380"/>
            <a:ext cx="4680520" cy="2746906"/>
          </a:xfrm>
          <a:prstGeom prst="rect">
            <a:avLst/>
          </a:prstGeom>
          <a:noFill/>
        </p:spPr>
        <p:txBody>
          <a:bodyPr wrap="square" rtlCol="0">
            <a:spAutoFit/>
          </a:bodyPr>
          <a:lstStyle/>
          <a:p>
            <a:pPr>
              <a:lnSpc>
                <a:spcPct val="150000"/>
              </a:lnSpc>
            </a:pPr>
            <a:r>
              <a:rPr lang="zh-CN" altLang="en-US" sz="2300" b="1" dirty="0" smtClean="0">
                <a:solidFill>
                  <a:srgbClr val="0070C0"/>
                </a:solidFill>
                <a:latin typeface="微软雅黑" panose="020B0503020204020204" pitchFamily="34" charset="-122"/>
                <a:ea typeface="微软雅黑" panose="020B0503020204020204" pitchFamily="34" charset="-122"/>
              </a:rPr>
              <a:t>北科建集团</a:t>
            </a:r>
            <a:endParaRPr lang="en-US" altLang="zh-CN" sz="2300" b="1" dirty="0" smtClean="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2300" b="1" dirty="0" smtClean="0">
                <a:solidFill>
                  <a:srgbClr val="0070C0"/>
                </a:solidFill>
                <a:latin typeface="微软雅黑" panose="020B0503020204020204" pitchFamily="34" charset="-122"/>
                <a:ea typeface="微软雅黑" panose="020B0503020204020204" pitchFamily="34" charset="-122"/>
              </a:rPr>
              <a:t>长春北湖科技园发展有限责任公司</a:t>
            </a:r>
            <a:endParaRPr lang="en-US" altLang="zh-CN" sz="23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2300" b="1" dirty="0">
                <a:solidFill>
                  <a:srgbClr val="0070C0"/>
                </a:solidFill>
                <a:latin typeface="微软雅黑" panose="020B0503020204020204" pitchFamily="34" charset="-122"/>
                <a:ea typeface="微软雅黑" panose="020B0503020204020204" pitchFamily="34" charset="-122"/>
              </a:rPr>
              <a:t>项目地址：长春北湖科技开发区盛北大街</a:t>
            </a:r>
            <a:r>
              <a:rPr lang="en-US" altLang="zh-CN" sz="2300" b="1" dirty="0">
                <a:solidFill>
                  <a:srgbClr val="0070C0"/>
                </a:solidFill>
                <a:latin typeface="微软雅黑" panose="020B0503020204020204" pitchFamily="34" charset="-122"/>
                <a:ea typeface="微软雅黑" panose="020B0503020204020204" pitchFamily="34" charset="-122"/>
              </a:rPr>
              <a:t>3333</a:t>
            </a:r>
            <a:r>
              <a:rPr lang="zh-CN" altLang="en-US" sz="2300" b="1" dirty="0">
                <a:solidFill>
                  <a:srgbClr val="0070C0"/>
                </a:solidFill>
                <a:latin typeface="微软雅黑" panose="020B0503020204020204" pitchFamily="34" charset="-122"/>
                <a:ea typeface="微软雅黑" panose="020B0503020204020204" pitchFamily="34" charset="-122"/>
              </a:rPr>
              <a:t>号 </a:t>
            </a:r>
            <a:endParaRPr lang="en-US" altLang="zh-CN" sz="2300"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2300" b="1" dirty="0" smtClean="0">
                <a:solidFill>
                  <a:srgbClr val="0070C0"/>
                </a:solidFill>
                <a:latin typeface="微软雅黑" panose="020B0503020204020204" pitchFamily="34" charset="-122"/>
                <a:ea typeface="微软雅黑" panose="020B0503020204020204" pitchFamily="34" charset="-122"/>
              </a:rPr>
              <a:t>科创热线</a:t>
            </a:r>
            <a:r>
              <a:rPr lang="zh-CN" altLang="en-US" sz="2300" b="1" dirty="0">
                <a:solidFill>
                  <a:srgbClr val="0070C0"/>
                </a:solidFill>
                <a:latin typeface="微软雅黑" panose="020B0503020204020204" pitchFamily="34" charset="-122"/>
                <a:ea typeface="微软雅黑" panose="020B0503020204020204" pitchFamily="34" charset="-122"/>
              </a:rPr>
              <a:t>：</a:t>
            </a:r>
            <a:r>
              <a:rPr lang="en-US" altLang="zh-CN" sz="2300" b="1" dirty="0">
                <a:solidFill>
                  <a:srgbClr val="0070C0"/>
                </a:solidFill>
                <a:latin typeface="微软雅黑" panose="020B0503020204020204" pitchFamily="34" charset="-122"/>
                <a:ea typeface="微软雅黑" panose="020B0503020204020204" pitchFamily="34" charset="-122"/>
              </a:rPr>
              <a:t>0431-89368937</a:t>
            </a:r>
            <a:endParaRPr lang="zh-CN" altLang="en-US" sz="2300" b="1" dirty="0">
              <a:solidFill>
                <a:srgbClr val="0070C0"/>
              </a:solidFill>
              <a:latin typeface="微软雅黑" panose="020B0503020204020204" pitchFamily="34" charset="-122"/>
              <a:ea typeface="微软雅黑" panose="020B0503020204020204" pitchFamily="34" charset="-122"/>
            </a:endParaRPr>
          </a:p>
        </p:txBody>
      </p:sp>
      <p:pic>
        <p:nvPicPr>
          <p:cNvPr id="1030" name="Picture 6" descr="E:\14-非工程管理请示审批\13-2020年招采工作\1-线上售楼处-单一来源采购\合同\正式启用发布\小程序二维码.jpg"/>
          <p:cNvPicPr>
            <a:picLocks noChangeAspect="1" noChangeArrowheads="1"/>
          </p:cNvPicPr>
          <p:nvPr/>
        </p:nvPicPr>
        <p:blipFill>
          <a:blip r:embed="rId4" cstate="print"/>
          <a:srcRect/>
          <a:stretch>
            <a:fillRect/>
          </a:stretch>
        </p:blipFill>
        <p:spPr bwMode="auto">
          <a:xfrm>
            <a:off x="2412479" y="4002001"/>
            <a:ext cx="1440160" cy="1440160"/>
          </a:xfrm>
          <a:prstGeom prst="rect">
            <a:avLst/>
          </a:prstGeom>
          <a:noFill/>
        </p:spPr>
      </p:pic>
      <p:sp>
        <p:nvSpPr>
          <p:cNvPr id="70" name="矩形 69"/>
          <p:cNvSpPr/>
          <p:nvPr/>
        </p:nvSpPr>
        <p:spPr>
          <a:xfrm>
            <a:off x="684287" y="3929992"/>
            <a:ext cx="1584176" cy="1584176"/>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1" name="矩形 70"/>
          <p:cNvSpPr/>
          <p:nvPr/>
        </p:nvSpPr>
        <p:spPr>
          <a:xfrm>
            <a:off x="2340471" y="3929992"/>
            <a:ext cx="1584176" cy="1584176"/>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9525" y="-217"/>
            <a:ext cx="12190907" cy="255758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TextBox 4"/>
          <p:cNvSpPr txBox="1"/>
          <p:nvPr/>
        </p:nvSpPr>
        <p:spPr>
          <a:xfrm>
            <a:off x="-52314" y="895613"/>
            <a:ext cx="12176325" cy="584775"/>
          </a:xfrm>
          <a:prstGeom prst="rect">
            <a:avLst/>
          </a:prstGeom>
          <a:noFill/>
        </p:spPr>
        <p:txBody>
          <a:bodyPr wrap="square" rtlCol="0">
            <a:spAutoFit/>
          </a:bodyPr>
          <a:lstStyle/>
          <a:p>
            <a:pPr algn="ctr"/>
            <a:r>
              <a:rPr lang="zh-CN" altLang="en-US" sz="3200" b="1" dirty="0" smtClean="0">
                <a:solidFill>
                  <a:srgbClr val="0070C0"/>
                </a:solidFill>
                <a:latin typeface="微软雅黑" panose="020B0503020204020204" pitchFamily="34" charset="-122"/>
                <a:ea typeface="微软雅黑" panose="020B0503020204020204" pitchFamily="34" charset="-122"/>
              </a:rPr>
              <a:t>“北湖产城”模式</a:t>
            </a:r>
            <a:r>
              <a:rPr lang="en-US" altLang="zh-CN" sz="3200" b="1" dirty="0" smtClean="0">
                <a:solidFill>
                  <a:srgbClr val="0070C0"/>
                </a:solidFill>
                <a:latin typeface="微软雅黑" panose="020B0503020204020204" pitchFamily="34" charset="-122"/>
                <a:ea typeface="微软雅黑" panose="020B0503020204020204" pitchFamily="34" charset="-122"/>
              </a:rPr>
              <a:t>——</a:t>
            </a:r>
            <a:r>
              <a:rPr lang="zh-CN" altLang="en-US" sz="3200" b="1" dirty="0" smtClean="0">
                <a:solidFill>
                  <a:srgbClr val="0070C0"/>
                </a:solidFill>
                <a:latin typeface="微软雅黑" panose="020B0503020204020204" pitchFamily="34" charset="-122"/>
                <a:ea typeface="微软雅黑" panose="020B0503020204020204" pitchFamily="34" charset="-122"/>
              </a:rPr>
              <a:t>科技地产生动</a:t>
            </a:r>
            <a:r>
              <a:rPr lang="zh-CN" altLang="en-US" sz="3200" b="1" dirty="0">
                <a:solidFill>
                  <a:srgbClr val="0070C0"/>
                </a:solidFill>
                <a:latin typeface="微软雅黑" panose="020B0503020204020204" pitchFamily="34" charset="-122"/>
                <a:ea typeface="微软雅黑" panose="020B0503020204020204" pitchFamily="34" charset="-122"/>
              </a:rPr>
              <a:t>实践</a:t>
            </a:r>
          </a:p>
        </p:txBody>
      </p:sp>
      <p:sp>
        <p:nvSpPr>
          <p:cNvPr id="6" name="文本框 2"/>
          <p:cNvSpPr txBox="1"/>
          <p:nvPr/>
        </p:nvSpPr>
        <p:spPr>
          <a:xfrm>
            <a:off x="-52314" y="433547"/>
            <a:ext cx="12169775" cy="400110"/>
          </a:xfrm>
          <a:prstGeom prst="rect">
            <a:avLst/>
          </a:prstGeom>
          <a:noFill/>
        </p:spPr>
        <p:txBody>
          <a:bodyPr wrap="square" rtlCol="0">
            <a:spAutoFit/>
          </a:bodyPr>
          <a:lstStyle>
            <a:defPPr>
              <a:defRPr lang="zh-CN"/>
            </a:defPPr>
            <a:lvl1pPr algn="ctr">
              <a:defRPr sz="2400" b="1" kern="0">
                <a:solidFill>
                  <a:srgbClr val="002060"/>
                </a:solidFill>
                <a:latin typeface="微软雅黑" panose="020B0503020204020204" pitchFamily="34" charset="-122"/>
                <a:ea typeface="微软雅黑" panose="020B0503020204020204" pitchFamily="34" charset="-122"/>
                <a:cs typeface="+mn-ea"/>
              </a:defRPr>
            </a:lvl1pPr>
          </a:lstStyle>
          <a:p>
            <a:r>
              <a:rPr lang="zh-TW" altLang="zh-CN" sz="2000" dirty="0" smtClean="0"/>
              <a:t>北</a:t>
            </a:r>
            <a:r>
              <a:rPr lang="zh-TW" altLang="zh-CN" sz="2000" dirty="0"/>
              <a:t>科建集团总结</a:t>
            </a:r>
            <a:r>
              <a:rPr lang="zh-CN" altLang="zh-CN" sz="2000" dirty="0"/>
              <a:t>十余年科技</a:t>
            </a:r>
            <a:r>
              <a:rPr lang="zh-TW" altLang="zh-CN" sz="2000" dirty="0"/>
              <a:t>园区建设和运营经验</a:t>
            </a:r>
            <a:endParaRPr lang="en-US" altLang="zh-TW" sz="2000" dirty="0"/>
          </a:p>
        </p:txBody>
      </p:sp>
      <p:sp>
        <p:nvSpPr>
          <p:cNvPr id="9" name="TextBox 8"/>
          <p:cNvSpPr txBox="1"/>
          <p:nvPr/>
        </p:nvSpPr>
        <p:spPr>
          <a:xfrm>
            <a:off x="4295982" y="3525855"/>
            <a:ext cx="3185488" cy="923330"/>
          </a:xfrm>
          <a:prstGeom prst="rect">
            <a:avLst/>
          </a:prstGeom>
        </p:spPr>
        <p:txBody>
          <a:bodyPr wrap="none">
            <a:spAutoFit/>
          </a:bodyPr>
          <a:lstStyle>
            <a:defPPr>
              <a:defRPr lang="zh-CN"/>
            </a:defPPr>
            <a:lvl1pPr algn="ctr">
              <a:lnSpc>
                <a:spcPct val="150000"/>
              </a:lnSpc>
              <a:defRPr b="1" kern="0">
                <a:solidFill>
                  <a:srgbClr val="FF0000"/>
                </a:solidFill>
                <a:latin typeface="微软雅黑" panose="020B0503020204020204" pitchFamily="34" charset="-122"/>
                <a:ea typeface="微软雅黑" panose="020B0503020204020204" pitchFamily="34" charset="-122"/>
                <a:cs typeface="+mn-ea"/>
              </a:defRPr>
            </a:lvl1pPr>
          </a:lstStyle>
          <a:p>
            <a:r>
              <a:rPr lang="zh-CN" altLang="en-US" dirty="0">
                <a:solidFill>
                  <a:srgbClr val="0070C0"/>
                </a:solidFill>
                <a:sym typeface="+mn-lt"/>
              </a:rPr>
              <a:t>依托 智慧</a:t>
            </a:r>
            <a:r>
              <a:rPr lang="zh-CN" altLang="en-US" dirty="0">
                <a:solidFill>
                  <a:srgbClr val="0070C0"/>
                </a:solidFill>
                <a:sym typeface="+mn-lt"/>
              </a:rPr>
              <a:t>服务</a:t>
            </a:r>
            <a:r>
              <a:rPr lang="zh-CN" altLang="en-US" dirty="0">
                <a:solidFill>
                  <a:srgbClr val="0070C0"/>
                </a:solidFill>
                <a:sym typeface="+mn-lt"/>
              </a:rPr>
              <a:t>平台 </a:t>
            </a:r>
            <a:endParaRPr lang="en-US" altLang="zh-CN" dirty="0">
              <a:solidFill>
                <a:srgbClr val="0070C0"/>
              </a:solidFill>
              <a:sym typeface="+mn-lt"/>
            </a:endParaRPr>
          </a:p>
          <a:p>
            <a:r>
              <a:rPr lang="zh-CN" altLang="en-US" dirty="0">
                <a:solidFill>
                  <a:srgbClr val="0070C0"/>
                </a:solidFill>
                <a:sym typeface="+mn-lt"/>
              </a:rPr>
              <a:t>精</a:t>
            </a:r>
            <a:r>
              <a:rPr lang="zh-CN" altLang="en-US" dirty="0" smtClean="0">
                <a:solidFill>
                  <a:srgbClr val="0070C0"/>
                </a:solidFill>
                <a:sym typeface="+mn-lt"/>
              </a:rPr>
              <a:t>益四</a:t>
            </a:r>
            <a:r>
              <a:rPr lang="zh-CN" altLang="en-US" dirty="0">
                <a:solidFill>
                  <a:srgbClr val="0070C0"/>
                </a:solidFill>
                <a:sym typeface="+mn-lt"/>
              </a:rPr>
              <a:t>个</a:t>
            </a:r>
            <a:r>
              <a:rPr lang="zh-CN" altLang="en-US" dirty="0" smtClean="0">
                <a:solidFill>
                  <a:srgbClr val="0070C0"/>
                </a:solidFill>
                <a:sym typeface="+mn-lt"/>
              </a:rPr>
              <a:t>中心、八</a:t>
            </a:r>
            <a:r>
              <a:rPr lang="zh-CN" altLang="en-US" dirty="0">
                <a:solidFill>
                  <a:srgbClr val="0070C0"/>
                </a:solidFill>
                <a:sym typeface="+mn-lt"/>
              </a:rPr>
              <a:t>项客户服务</a:t>
            </a:r>
            <a:endParaRPr lang="en-US" altLang="zh-CN" dirty="0">
              <a:solidFill>
                <a:srgbClr val="0070C0"/>
              </a:solidFill>
              <a:sym typeface="+mn-lt"/>
            </a:endParaRPr>
          </a:p>
        </p:txBody>
      </p:sp>
      <p:sp>
        <p:nvSpPr>
          <p:cNvPr id="11" name="文本框 10"/>
          <p:cNvSpPr txBox="1"/>
          <p:nvPr/>
        </p:nvSpPr>
        <p:spPr>
          <a:xfrm>
            <a:off x="-14214" y="1417859"/>
            <a:ext cx="12169775" cy="1107996"/>
          </a:xfrm>
          <a:prstGeom prst="rect">
            <a:avLst/>
          </a:prstGeom>
          <a:noFill/>
        </p:spPr>
        <p:txBody>
          <a:bodyPr wrap="square" rtlCol="0">
            <a:spAutoFit/>
          </a:bodyPr>
          <a:lstStyle/>
          <a:p>
            <a:pPr algn="ctr">
              <a:lnSpc>
                <a:spcPct val="150000"/>
              </a:lnSpc>
            </a:pPr>
            <a:r>
              <a:rPr lang="zh-CN" altLang="en-US" sz="2000" b="1" kern="0" dirty="0" smtClean="0">
                <a:solidFill>
                  <a:srgbClr val="002060"/>
                </a:solidFill>
                <a:latin typeface="微软雅黑" panose="020B0503020204020204" pitchFamily="34" charset="-122"/>
                <a:ea typeface="微软雅黑" panose="020B0503020204020204" pitchFamily="34" charset="-122"/>
                <a:cs typeface="+mn-ea"/>
                <a:sym typeface="+mn-lt"/>
              </a:rPr>
              <a:t>打造</a:t>
            </a:r>
            <a:r>
              <a:rPr lang="zh-CN" altLang="en-US" sz="2000" b="1" kern="0" dirty="0">
                <a:solidFill>
                  <a:srgbClr val="002060"/>
                </a:solidFill>
                <a:latin typeface="微软雅黑" panose="020B0503020204020204" pitchFamily="34" charset="-122"/>
                <a:ea typeface="微软雅黑" panose="020B0503020204020204" pitchFamily="34" charset="-122"/>
                <a:cs typeface="+mn-ea"/>
                <a:sym typeface="+mn-lt"/>
              </a:rPr>
              <a:t>了环境清新优美、空间布局合理的高科技园区硬件</a:t>
            </a:r>
            <a:r>
              <a:rPr lang="zh-CN" altLang="en-US" sz="2000" b="1" kern="0" dirty="0" smtClean="0">
                <a:solidFill>
                  <a:srgbClr val="002060"/>
                </a:solidFill>
                <a:latin typeface="微软雅黑" panose="020B0503020204020204" pitchFamily="34" charset="-122"/>
                <a:ea typeface="微软雅黑" panose="020B0503020204020204" pitchFamily="34" charset="-122"/>
                <a:cs typeface="+mn-ea"/>
                <a:sym typeface="+mn-lt"/>
              </a:rPr>
              <a:t>载体</a:t>
            </a:r>
            <a:endParaRPr lang="en-US" altLang="zh-CN" sz="2000" b="1" kern="0" dirty="0" smtClean="0">
              <a:solidFill>
                <a:srgbClr val="002060"/>
              </a:solidFill>
              <a:latin typeface="微软雅黑" panose="020B0503020204020204" pitchFamily="34" charset="-122"/>
              <a:ea typeface="微软雅黑" panose="020B0503020204020204" pitchFamily="34" charset="-122"/>
              <a:cs typeface="+mn-ea"/>
              <a:sym typeface="+mn-lt"/>
            </a:endParaRPr>
          </a:p>
          <a:p>
            <a:pPr algn="ctr">
              <a:lnSpc>
                <a:spcPct val="150000"/>
              </a:lnSpc>
            </a:pPr>
            <a:r>
              <a:rPr lang="zh-CN" altLang="en-US" sz="2400" b="1" kern="0" dirty="0">
                <a:solidFill>
                  <a:srgbClr val="FF0000"/>
                </a:solidFill>
                <a:latin typeface="微软雅黑" panose="020B0503020204020204" pitchFamily="34" charset="-122"/>
                <a:ea typeface="微软雅黑" panose="020B0503020204020204" pitchFamily="34" charset="-122"/>
                <a:cs typeface="+mn-ea"/>
                <a:sym typeface="+mn-lt"/>
              </a:rPr>
              <a:t>一体化的科技园区开发模式  科研、生产、生活、生态功能</a:t>
            </a:r>
            <a:r>
              <a:rPr lang="zh-CN" altLang="en-US" sz="2400" b="1" kern="0" dirty="0" smtClean="0">
                <a:solidFill>
                  <a:srgbClr val="FF0000"/>
                </a:solidFill>
                <a:latin typeface="微软雅黑" panose="020B0503020204020204" pitchFamily="34" charset="-122"/>
                <a:ea typeface="微软雅黑" panose="020B0503020204020204" pitchFamily="34" charset="-122"/>
                <a:cs typeface="+mn-ea"/>
                <a:sym typeface="+mn-lt"/>
              </a:rPr>
              <a:t>布置</a:t>
            </a:r>
            <a:endParaRPr lang="zh-CN" altLang="en-US" sz="2400" dirty="0">
              <a:solidFill>
                <a:srgbClr val="FF0000"/>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584692" y="3019981"/>
            <a:ext cx="3468310" cy="400110"/>
          </a:xfrm>
          <a:prstGeom prst="rect">
            <a:avLst/>
          </a:prstGeom>
          <a:noFill/>
        </p:spPr>
        <p:txBody>
          <a:bodyPr wrap="square" rtlCol="0">
            <a:spAutoFit/>
          </a:bodyPr>
          <a:lstStyle/>
          <a:p>
            <a:pPr algn="ctr"/>
            <a:r>
              <a:rPr lang="zh-CN" altLang="zh-CN" b="1" kern="0" dirty="0">
                <a:solidFill>
                  <a:srgbClr val="002060"/>
                </a:solidFill>
                <a:latin typeface="微软雅黑" panose="020B0503020204020204" pitchFamily="34" charset="-122"/>
                <a:ea typeface="微软雅黑" panose="020B0503020204020204" pitchFamily="34" charset="-122"/>
                <a:cs typeface="+mn-ea"/>
                <a:sym typeface="+mn-lt"/>
              </a:rPr>
              <a:t>深耕</a:t>
            </a:r>
            <a:r>
              <a:rPr lang="en-US" altLang="zh-CN" sz="2000" b="1" kern="0" dirty="0">
                <a:solidFill>
                  <a:srgbClr val="002060"/>
                </a:solidFill>
                <a:latin typeface="微软雅黑" panose="020B0503020204020204" pitchFamily="34" charset="-122"/>
                <a:ea typeface="微软雅黑" panose="020B0503020204020204" pitchFamily="34" charset="-122"/>
                <a:cs typeface="+mn-ea"/>
                <a:sym typeface="+mn-lt"/>
              </a:rPr>
              <a:t>“</a:t>
            </a:r>
            <a:r>
              <a:rPr lang="zh-CN" altLang="zh-CN" sz="2000" b="1" kern="0" dirty="0">
                <a:solidFill>
                  <a:srgbClr val="002060"/>
                </a:solidFill>
                <a:latin typeface="微软雅黑" panose="020B0503020204020204" pitchFamily="34" charset="-122"/>
                <a:ea typeface="微软雅黑" panose="020B0503020204020204" pitchFamily="34" charset="-122"/>
                <a:cs typeface="+mn-ea"/>
                <a:sym typeface="+mn-lt"/>
              </a:rPr>
              <a:t>四位一体</a:t>
            </a:r>
            <a:r>
              <a:rPr lang="en-US" altLang="zh-CN" sz="2000" b="1" kern="0" dirty="0" smtClean="0">
                <a:solidFill>
                  <a:srgbClr val="002060"/>
                </a:solidFill>
                <a:latin typeface="微软雅黑" panose="020B0503020204020204" pitchFamily="34" charset="-122"/>
                <a:ea typeface="微软雅黑" panose="020B0503020204020204" pitchFamily="34" charset="-122"/>
                <a:cs typeface="+mn-ea"/>
                <a:sym typeface="+mn-lt"/>
              </a:rPr>
              <a:t>”</a:t>
            </a:r>
            <a:r>
              <a:rPr lang="zh-CN" altLang="zh-CN" b="1" kern="0" dirty="0" smtClean="0">
                <a:solidFill>
                  <a:srgbClr val="002060"/>
                </a:solidFill>
                <a:latin typeface="微软雅黑" panose="020B0503020204020204" pitchFamily="34" charset="-122"/>
                <a:ea typeface="微软雅黑" panose="020B0503020204020204" pitchFamily="34" charset="-122"/>
                <a:cs typeface="+mn-ea"/>
                <a:sym typeface="+mn-lt"/>
              </a:rPr>
              <a:t>产业服务</a:t>
            </a:r>
            <a:endParaRPr lang="en-US" altLang="zh-CN" b="1" kern="0" dirty="0">
              <a:solidFill>
                <a:srgbClr val="002060"/>
              </a:solidFill>
              <a:latin typeface="微软雅黑" panose="020B0503020204020204" pitchFamily="34" charset="-122"/>
              <a:ea typeface="微软雅黑" panose="020B0503020204020204" pitchFamily="34" charset="-122"/>
              <a:cs typeface="+mn-ea"/>
              <a:sym typeface="+mn-lt"/>
            </a:endParaRPr>
          </a:p>
        </p:txBody>
      </p:sp>
      <p:sp>
        <p:nvSpPr>
          <p:cNvPr id="37" name="矩形 36"/>
          <p:cNvSpPr/>
          <p:nvPr/>
        </p:nvSpPr>
        <p:spPr>
          <a:xfrm>
            <a:off x="0" y="5171708"/>
            <a:ext cx="12169775" cy="17136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8" name="TextBox 37"/>
          <p:cNvSpPr txBox="1"/>
          <p:nvPr/>
        </p:nvSpPr>
        <p:spPr>
          <a:xfrm>
            <a:off x="2183523" y="5270286"/>
            <a:ext cx="9613280" cy="1569660"/>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b="1" kern="0" dirty="0" smtClean="0">
                <a:solidFill>
                  <a:srgbClr val="002060"/>
                </a:solidFill>
                <a:latin typeface="微软雅黑" panose="020B0503020204020204" pitchFamily="34" charset="-122"/>
                <a:ea typeface="微软雅黑" panose="020B0503020204020204" pitchFamily="34" charset="-122"/>
                <a:cs typeface="+mn-ea"/>
                <a:sym typeface="+mn-lt"/>
              </a:rPr>
              <a:t>被科技部火炬中心评为：</a:t>
            </a:r>
            <a:r>
              <a:rPr lang="zh-CN" altLang="en-US" sz="1600" b="1" kern="0" dirty="0" smtClean="0">
                <a:solidFill>
                  <a:srgbClr val="0081E2"/>
                </a:solidFill>
                <a:latin typeface="微软雅黑" panose="020B0503020204020204" pitchFamily="34" charset="-122"/>
                <a:ea typeface="微软雅黑" panose="020B0503020204020204" pitchFamily="34" charset="-122"/>
                <a:cs typeface="+mn-ea"/>
                <a:sym typeface="+mn-lt"/>
              </a:rPr>
              <a:t>优秀（</a:t>
            </a:r>
            <a:r>
              <a:rPr lang="en-US" altLang="zh-CN" sz="1600" b="1" kern="0" dirty="0" smtClean="0">
                <a:solidFill>
                  <a:srgbClr val="0081E2"/>
                </a:solidFill>
                <a:latin typeface="微软雅黑" panose="020B0503020204020204" pitchFamily="34" charset="-122"/>
                <a:ea typeface="微软雅黑" panose="020B0503020204020204" pitchFamily="34" charset="-122"/>
                <a:cs typeface="+mn-ea"/>
                <a:sym typeface="+mn-lt"/>
              </a:rPr>
              <a:t>A</a:t>
            </a:r>
            <a:r>
              <a:rPr lang="zh-CN" altLang="en-US" sz="1600" b="1" kern="0" dirty="0" smtClean="0">
                <a:solidFill>
                  <a:srgbClr val="0081E2"/>
                </a:solidFill>
                <a:latin typeface="微软雅黑" panose="020B0503020204020204" pitchFamily="34" charset="-122"/>
                <a:ea typeface="微软雅黑" panose="020B0503020204020204" pitchFamily="34" charset="-122"/>
                <a:cs typeface="+mn-ea"/>
                <a:sym typeface="+mn-lt"/>
              </a:rPr>
              <a:t>类）国家级</a:t>
            </a:r>
            <a:r>
              <a:rPr lang="zh-CN" altLang="en-US" sz="1600" b="1" kern="0" dirty="0" smtClean="0">
                <a:solidFill>
                  <a:srgbClr val="0081E2"/>
                </a:solidFill>
                <a:latin typeface="微软雅黑" panose="020B0503020204020204" pitchFamily="34" charset="-122"/>
                <a:ea typeface="微软雅黑" panose="020B0503020204020204" pitchFamily="34" charset="-122"/>
                <a:cs typeface="+mn-ea"/>
                <a:sym typeface="+mn-lt"/>
              </a:rPr>
              <a:t>孵化器</a:t>
            </a:r>
            <a:endParaRPr lang="en-US" altLang="zh-CN" sz="1600" b="1" kern="0" dirty="0">
              <a:solidFill>
                <a:srgbClr val="0081E2"/>
              </a:solidFill>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n"/>
            </a:pPr>
            <a:r>
              <a:rPr lang="en-US" altLang="zh-CN" sz="1600" b="1" kern="0" dirty="0" smtClean="0">
                <a:solidFill>
                  <a:srgbClr val="1F497D"/>
                </a:solidFill>
                <a:latin typeface="微软雅黑" panose="020B0503020204020204" pitchFamily="34" charset="-122"/>
                <a:ea typeface="微软雅黑" panose="020B0503020204020204" pitchFamily="34" charset="-122"/>
                <a:cs typeface="+mn-ea"/>
                <a:sym typeface="+mn-lt"/>
              </a:rPr>
              <a:t>2021-2023</a:t>
            </a:r>
            <a:r>
              <a:rPr lang="zh-CN" altLang="en-US" sz="1600" b="1" kern="0" dirty="0" smtClean="0">
                <a:solidFill>
                  <a:srgbClr val="1F497D"/>
                </a:solidFill>
                <a:latin typeface="微软雅黑" panose="020B0503020204020204" pitchFamily="34" charset="-122"/>
                <a:ea typeface="微软雅黑" panose="020B0503020204020204" pitchFamily="34" charset="-122"/>
                <a:cs typeface="+mn-ea"/>
                <a:sym typeface="+mn-lt"/>
              </a:rPr>
              <a:t>年连续</a:t>
            </a:r>
            <a:r>
              <a:rPr lang="en-US" altLang="zh-CN" sz="1600" b="1" kern="0" dirty="0" smtClean="0">
                <a:solidFill>
                  <a:srgbClr val="1F497D"/>
                </a:solidFill>
                <a:latin typeface="微软雅黑" panose="020B0503020204020204" pitchFamily="34" charset="-122"/>
                <a:ea typeface="微软雅黑" panose="020B0503020204020204" pitchFamily="34" charset="-122"/>
                <a:cs typeface="+mn-ea"/>
                <a:sym typeface="+mn-lt"/>
              </a:rPr>
              <a:t>3</a:t>
            </a:r>
            <a:r>
              <a:rPr lang="zh-CN" altLang="en-US" sz="1600" b="1" kern="0" dirty="0" smtClean="0">
                <a:solidFill>
                  <a:srgbClr val="1F497D"/>
                </a:solidFill>
                <a:latin typeface="微软雅黑" panose="020B0503020204020204" pitchFamily="34" charset="-122"/>
                <a:ea typeface="微软雅黑" panose="020B0503020204020204" pitchFamily="34" charset="-122"/>
                <a:cs typeface="+mn-ea"/>
                <a:sym typeface="+mn-lt"/>
              </a:rPr>
              <a:t>年被吉林省科技厅评为：</a:t>
            </a:r>
            <a:r>
              <a:rPr lang="zh-CN" altLang="en-US" sz="1600" b="1" kern="0" dirty="0" smtClean="0">
                <a:solidFill>
                  <a:srgbClr val="0081E2"/>
                </a:solidFill>
                <a:latin typeface="微软雅黑" panose="020B0503020204020204" pitchFamily="34" charset="-122"/>
                <a:ea typeface="微软雅黑" panose="020B0503020204020204" pitchFamily="34" charset="-122"/>
                <a:cs typeface="+mn-ea"/>
                <a:sym typeface="+mn-lt"/>
              </a:rPr>
              <a:t>吉林省省级</a:t>
            </a:r>
            <a:r>
              <a:rPr lang="en-US" altLang="zh-CN" sz="1600" b="1" kern="0" dirty="0" smtClean="0">
                <a:solidFill>
                  <a:srgbClr val="0081E2"/>
                </a:solidFill>
                <a:latin typeface="微软雅黑" panose="020B0503020204020204" pitchFamily="34" charset="-122"/>
                <a:ea typeface="微软雅黑" panose="020B0503020204020204" pitchFamily="34" charset="-122"/>
                <a:cs typeface="+mn-ea"/>
                <a:sym typeface="+mn-lt"/>
              </a:rPr>
              <a:t>A</a:t>
            </a:r>
            <a:r>
              <a:rPr lang="zh-CN" altLang="en-US" sz="1600" b="1" kern="0" dirty="0" smtClean="0">
                <a:solidFill>
                  <a:srgbClr val="0081E2"/>
                </a:solidFill>
                <a:latin typeface="微软雅黑" panose="020B0503020204020204" pitchFamily="34" charset="-122"/>
                <a:ea typeface="微软雅黑" panose="020B0503020204020204" pitchFamily="34" charset="-122"/>
                <a:cs typeface="+mn-ea"/>
                <a:sym typeface="+mn-lt"/>
              </a:rPr>
              <a:t>类（优秀）科技企业</a:t>
            </a:r>
            <a:r>
              <a:rPr lang="zh-CN" altLang="en-US" sz="1600" b="1" kern="0" dirty="0" smtClean="0">
                <a:solidFill>
                  <a:srgbClr val="0081E2"/>
                </a:solidFill>
                <a:latin typeface="微软雅黑" panose="020B0503020204020204" pitchFamily="34" charset="-122"/>
                <a:ea typeface="微软雅黑" panose="020B0503020204020204" pitchFamily="34" charset="-122"/>
                <a:cs typeface="+mn-ea"/>
                <a:sym typeface="+mn-lt"/>
              </a:rPr>
              <a:t>孵化器</a:t>
            </a:r>
            <a:endParaRPr lang="en-US" altLang="zh-CN" sz="1600" b="1" kern="0" dirty="0">
              <a:solidFill>
                <a:srgbClr val="0081E2"/>
              </a:solidFill>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n"/>
            </a:pPr>
            <a:r>
              <a:rPr lang="zh-CN" altLang="en-US" sz="1600" b="1" kern="0" dirty="0" smtClean="0">
                <a:solidFill>
                  <a:srgbClr val="1F497D"/>
                </a:solidFill>
                <a:latin typeface="微软雅黑" panose="020B0503020204020204" pitchFamily="34" charset="-122"/>
                <a:ea typeface="微软雅黑" panose="020B0503020204020204" pitchFamily="34" charset="-122"/>
                <a:cs typeface="+mn-ea"/>
                <a:sym typeface="+mn-lt"/>
              </a:rPr>
              <a:t>吉林省</a:t>
            </a:r>
            <a:r>
              <a:rPr lang="zh-CN" altLang="en-US" sz="1600" b="1" kern="0" dirty="0" smtClean="0">
                <a:solidFill>
                  <a:srgbClr val="1F497D"/>
                </a:solidFill>
                <a:latin typeface="微软雅黑" panose="020B0503020204020204" pitchFamily="34" charset="-122"/>
                <a:ea typeface="微软雅黑" panose="020B0503020204020204" pitchFamily="34" charset="-122"/>
                <a:cs typeface="+mn-ea"/>
                <a:sym typeface="+mn-lt"/>
              </a:rPr>
              <a:t>发改委评为：</a:t>
            </a:r>
            <a:r>
              <a:rPr lang="en-US" altLang="zh-CN" sz="1600" b="1" kern="0" dirty="0" smtClean="0">
                <a:solidFill>
                  <a:srgbClr val="0081E2"/>
                </a:solidFill>
                <a:latin typeface="微软雅黑" panose="020B0503020204020204" pitchFamily="34" charset="-122"/>
                <a:ea typeface="微软雅黑" panose="020B0503020204020204" pitchFamily="34" charset="-122"/>
                <a:cs typeface="+mn-ea"/>
                <a:sym typeface="+mn-lt"/>
              </a:rPr>
              <a:t>2022</a:t>
            </a:r>
            <a:r>
              <a:rPr lang="zh-CN" altLang="en-US" sz="1600" b="1" kern="0" dirty="0" smtClean="0">
                <a:solidFill>
                  <a:srgbClr val="0081E2"/>
                </a:solidFill>
                <a:latin typeface="微软雅黑" panose="020B0503020204020204" pitchFamily="34" charset="-122"/>
                <a:ea typeface="微软雅黑" panose="020B0503020204020204" pitchFamily="34" charset="-122"/>
                <a:cs typeface="+mn-ea"/>
                <a:sym typeface="+mn-lt"/>
              </a:rPr>
              <a:t>年度吉林省大众创业万众创新示范基地</a:t>
            </a:r>
            <a:r>
              <a:rPr lang="zh-CN" altLang="en-US" sz="1600" b="1" kern="0" dirty="0" smtClean="0">
                <a:solidFill>
                  <a:srgbClr val="0081E2"/>
                </a:solidFill>
                <a:latin typeface="微软雅黑" panose="020B0503020204020204" pitchFamily="34" charset="-122"/>
                <a:ea typeface="微软雅黑" panose="020B0503020204020204" pitchFamily="34" charset="-122"/>
                <a:cs typeface="+mn-ea"/>
                <a:sym typeface="+mn-lt"/>
              </a:rPr>
              <a:t>“优秀”</a:t>
            </a:r>
            <a:endParaRPr lang="en-US" altLang="zh-CN" sz="1600" b="1" kern="0" dirty="0">
              <a:solidFill>
                <a:srgbClr val="0081E2"/>
              </a:solidFill>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n"/>
            </a:pPr>
            <a:r>
              <a:rPr lang="en-US" altLang="zh-CN" sz="1600" b="1" kern="0" dirty="0" smtClean="0">
                <a:solidFill>
                  <a:srgbClr val="1F497D"/>
                </a:solidFill>
                <a:latin typeface="微软雅黑" panose="020B0503020204020204" pitchFamily="34" charset="-122"/>
                <a:ea typeface="微软雅黑" panose="020B0503020204020204" pitchFamily="34" charset="-122"/>
                <a:cs typeface="+mn-ea"/>
                <a:sym typeface="+mn-lt"/>
              </a:rPr>
              <a:t>2023</a:t>
            </a:r>
            <a:r>
              <a:rPr lang="zh-CN" altLang="en-US" sz="1600" b="1" kern="0" dirty="0">
                <a:solidFill>
                  <a:srgbClr val="1F497D"/>
                </a:solidFill>
                <a:latin typeface="微软雅黑" panose="020B0503020204020204" pitchFamily="34" charset="-122"/>
                <a:ea typeface="微软雅黑" panose="020B0503020204020204" pitchFamily="34" charset="-122"/>
                <a:cs typeface="+mn-ea"/>
                <a:sym typeface="+mn-lt"/>
              </a:rPr>
              <a:t>年被认定为</a:t>
            </a:r>
            <a:r>
              <a:rPr lang="zh-CN" altLang="en-US" sz="1600" b="1" kern="0" dirty="0">
                <a:solidFill>
                  <a:srgbClr val="0081E2"/>
                </a:solidFill>
                <a:latin typeface="微软雅黑" panose="020B0503020204020204" pitchFamily="34" charset="-122"/>
                <a:ea typeface="微软雅黑" panose="020B0503020204020204" pitchFamily="34" charset="-122"/>
                <a:cs typeface="+mn-ea"/>
                <a:sym typeface="+mn-lt"/>
              </a:rPr>
              <a:t>首批吉林省专精特新产业孵化</a:t>
            </a:r>
            <a:r>
              <a:rPr lang="zh-CN" altLang="en-US" sz="1600" b="1" kern="0" dirty="0" smtClean="0">
                <a:solidFill>
                  <a:srgbClr val="0081E2"/>
                </a:solidFill>
                <a:latin typeface="微软雅黑" panose="020B0503020204020204" pitchFamily="34" charset="-122"/>
                <a:ea typeface="微软雅黑" panose="020B0503020204020204" pitchFamily="34" charset="-122"/>
                <a:cs typeface="+mn-ea"/>
                <a:sym typeface="+mn-lt"/>
              </a:rPr>
              <a:t>园</a:t>
            </a:r>
            <a:endParaRPr lang="en-US" altLang="zh-CN" sz="1600" b="1" kern="0" dirty="0" smtClean="0">
              <a:solidFill>
                <a:srgbClr val="0081E2"/>
              </a:solidFill>
              <a:latin typeface="微软雅黑" panose="020B0503020204020204" pitchFamily="34" charset="-122"/>
              <a:ea typeface="微软雅黑" panose="020B0503020204020204" pitchFamily="34" charset="-122"/>
              <a:cs typeface="+mn-ea"/>
              <a:sym typeface="+mn-lt"/>
            </a:endParaRPr>
          </a:p>
        </p:txBody>
      </p:sp>
      <p:sp>
        <p:nvSpPr>
          <p:cNvPr id="39" name="TextBox 38"/>
          <p:cNvSpPr txBox="1"/>
          <p:nvPr/>
        </p:nvSpPr>
        <p:spPr>
          <a:xfrm>
            <a:off x="8755417" y="3598763"/>
            <a:ext cx="2262158" cy="1289905"/>
          </a:xfrm>
          <a:prstGeom prst="rect">
            <a:avLst/>
          </a:prstGeom>
        </p:spPr>
        <p:txBody>
          <a:bodyPr wrap="none">
            <a:spAutoFit/>
          </a:bodyPr>
          <a:lstStyle>
            <a:defPPr>
              <a:defRPr lang="zh-CN"/>
            </a:defPPr>
            <a:lvl1pPr algn="ctr">
              <a:lnSpc>
                <a:spcPct val="150000"/>
              </a:lnSpc>
              <a:defRPr b="1" kern="0">
                <a:solidFill>
                  <a:srgbClr val="0070C0"/>
                </a:solidFill>
                <a:latin typeface="微软雅黑" panose="020B0503020204020204" pitchFamily="34" charset="-122"/>
                <a:ea typeface="微软雅黑" panose="020B0503020204020204" pitchFamily="34" charset="-122"/>
                <a:cs typeface="+mn-ea"/>
              </a:defRPr>
            </a:lvl1pPr>
          </a:lstStyle>
          <a:p>
            <a:r>
              <a:rPr lang="zh-CN" altLang="en-US" dirty="0" smtClean="0">
                <a:sym typeface="+mn-lt"/>
              </a:rPr>
              <a:t>为</a:t>
            </a:r>
            <a:r>
              <a:rPr lang="zh-CN" altLang="en-US" dirty="0">
                <a:sym typeface="+mn-lt"/>
              </a:rPr>
              <a:t>企业提供增值</a:t>
            </a:r>
            <a:r>
              <a:rPr lang="zh-CN" altLang="en-US" dirty="0" smtClean="0">
                <a:sym typeface="+mn-lt"/>
              </a:rPr>
              <a:t>服务</a:t>
            </a:r>
            <a:endParaRPr lang="en-US" altLang="zh-CN" dirty="0" smtClean="0">
              <a:sym typeface="+mn-lt"/>
            </a:endParaRPr>
          </a:p>
          <a:p>
            <a:r>
              <a:rPr lang="zh-CN" altLang="en-US" dirty="0" smtClean="0">
                <a:sym typeface="+mn-lt"/>
              </a:rPr>
              <a:t>为</a:t>
            </a:r>
            <a:r>
              <a:rPr lang="zh-CN" altLang="en-US" dirty="0">
                <a:sym typeface="+mn-lt"/>
              </a:rPr>
              <a:t>市场强化协同</a:t>
            </a:r>
            <a:r>
              <a:rPr lang="zh-CN" altLang="en-US" dirty="0" smtClean="0">
                <a:sym typeface="+mn-lt"/>
              </a:rPr>
              <a:t>创新</a:t>
            </a:r>
            <a:endParaRPr lang="en-US" altLang="zh-CN" dirty="0" smtClean="0">
              <a:sym typeface="+mn-lt"/>
            </a:endParaRPr>
          </a:p>
          <a:p>
            <a:r>
              <a:rPr lang="zh-CN" altLang="en-US" dirty="0" smtClean="0">
                <a:sym typeface="+mn-lt"/>
              </a:rPr>
              <a:t>为</a:t>
            </a:r>
            <a:r>
              <a:rPr lang="zh-CN" altLang="en-US" dirty="0">
                <a:sym typeface="+mn-lt"/>
              </a:rPr>
              <a:t>政府培育产业主体</a:t>
            </a:r>
            <a:endParaRPr lang="zh-CN" altLang="en-US" dirty="0"/>
          </a:p>
        </p:txBody>
      </p:sp>
      <p:grpSp>
        <p:nvGrpSpPr>
          <p:cNvPr id="8" name="组合 7"/>
          <p:cNvGrpSpPr/>
          <p:nvPr/>
        </p:nvGrpSpPr>
        <p:grpSpPr>
          <a:xfrm>
            <a:off x="330532" y="2990773"/>
            <a:ext cx="363384" cy="446196"/>
            <a:chOff x="240315" y="321138"/>
            <a:chExt cx="695527" cy="612000"/>
          </a:xfrm>
        </p:grpSpPr>
        <p:sp>
          <p:nvSpPr>
            <p:cNvPr id="20" name="菱形 19"/>
            <p:cNvSpPr/>
            <p:nvPr/>
          </p:nvSpPr>
          <p:spPr>
            <a:xfrm>
              <a:off x="321372" y="321138"/>
              <a:ext cx="614470" cy="612000"/>
            </a:xfrm>
            <a:prstGeom prst="diamond">
              <a:avLst/>
            </a:prstGeom>
            <a:noFill/>
            <a:ln w="1905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sp>
          <p:nvSpPr>
            <p:cNvPr id="21" name="菱形 20"/>
            <p:cNvSpPr/>
            <p:nvPr/>
          </p:nvSpPr>
          <p:spPr>
            <a:xfrm>
              <a:off x="240315" y="321138"/>
              <a:ext cx="614470" cy="612000"/>
            </a:xfrm>
            <a:prstGeom prst="diamond">
              <a:avLst/>
            </a:prstGeom>
            <a:solidFill>
              <a:srgbClr val="0068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n"/>
              </a:pP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grpSp>
      <p:cxnSp>
        <p:nvCxnSpPr>
          <p:cNvPr id="23" name="直接连接符 22"/>
          <p:cNvCxnSpPr/>
          <p:nvPr/>
        </p:nvCxnSpPr>
        <p:spPr bwMode="auto">
          <a:xfrm>
            <a:off x="3885801" y="2993569"/>
            <a:ext cx="0" cy="1800000"/>
          </a:xfrm>
          <a:prstGeom prst="line">
            <a:avLst/>
          </a:prstGeom>
          <a:ln w="28575">
            <a:gradFill>
              <a:gsLst>
                <a:gs pos="0">
                  <a:srgbClr val="0068B7"/>
                </a:gs>
                <a:gs pos="50000">
                  <a:schemeClr val="accent1">
                    <a:tint val="44500"/>
                    <a:satMod val="160000"/>
                  </a:schemeClr>
                </a:gs>
                <a:gs pos="100000">
                  <a:srgbClr val="F39800"/>
                </a:gs>
              </a:gsLst>
              <a:lin ang="5400000" scaled="0"/>
            </a:gra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7" name="矩形 6"/>
          <p:cNvSpPr/>
          <p:nvPr/>
        </p:nvSpPr>
        <p:spPr>
          <a:xfrm>
            <a:off x="950567" y="3492099"/>
            <a:ext cx="2383986" cy="923330"/>
          </a:xfrm>
          <a:prstGeom prst="rect">
            <a:avLst/>
          </a:prstGeom>
        </p:spPr>
        <p:txBody>
          <a:bodyPr wrap="none">
            <a:spAutoFit/>
          </a:bodyPr>
          <a:lstStyle/>
          <a:p>
            <a:pPr algn="ctr">
              <a:lnSpc>
                <a:spcPct val="150000"/>
              </a:lnSpc>
            </a:pPr>
            <a:r>
              <a:rPr lang="zh-CN" altLang="zh-CN" b="1" kern="0" dirty="0">
                <a:solidFill>
                  <a:srgbClr val="0070C0"/>
                </a:solidFill>
                <a:latin typeface="微软雅黑" panose="020B0503020204020204" pitchFamily="34" charset="-122"/>
                <a:ea typeface="微软雅黑" panose="020B0503020204020204" pitchFamily="34" charset="-122"/>
                <a:cs typeface="+mn-ea"/>
                <a:sym typeface="+mn-lt"/>
              </a:rPr>
              <a:t>公共</a:t>
            </a:r>
            <a:r>
              <a:rPr lang="zh-CN" altLang="zh-CN" b="1" kern="0" dirty="0" smtClean="0">
                <a:solidFill>
                  <a:srgbClr val="0070C0"/>
                </a:solidFill>
                <a:latin typeface="微软雅黑" panose="020B0503020204020204" pitchFamily="34" charset="-122"/>
                <a:ea typeface="微软雅黑" panose="020B0503020204020204" pitchFamily="34" charset="-122"/>
                <a:cs typeface="+mn-ea"/>
                <a:sym typeface="+mn-lt"/>
              </a:rPr>
              <a:t>技术</a:t>
            </a:r>
            <a:r>
              <a:rPr lang="en-US" altLang="zh-CN" b="1" kern="0" dirty="0">
                <a:solidFill>
                  <a:srgbClr val="0070C0"/>
                </a:solidFill>
                <a:latin typeface="微软雅黑" panose="020B0503020204020204" pitchFamily="34" charset="-122"/>
                <a:ea typeface="微软雅黑" panose="020B0503020204020204" pitchFamily="34" charset="-122"/>
                <a:cs typeface="+mn-ea"/>
                <a:sym typeface="+mn-lt"/>
              </a:rPr>
              <a:t>+</a:t>
            </a:r>
            <a:r>
              <a:rPr lang="zh-CN" altLang="zh-CN" b="1" kern="0" dirty="0" smtClean="0">
                <a:solidFill>
                  <a:srgbClr val="0070C0"/>
                </a:solidFill>
                <a:latin typeface="微软雅黑" panose="020B0503020204020204" pitchFamily="34" charset="-122"/>
                <a:ea typeface="微软雅黑" panose="020B0503020204020204" pitchFamily="34" charset="-122"/>
                <a:cs typeface="+mn-ea"/>
                <a:sym typeface="+mn-lt"/>
              </a:rPr>
              <a:t>金融投资</a:t>
            </a:r>
            <a:endParaRPr lang="en-US" altLang="zh-CN" b="1" kern="0" dirty="0" smtClean="0">
              <a:solidFill>
                <a:srgbClr val="0070C0"/>
              </a:solidFill>
              <a:latin typeface="微软雅黑" panose="020B0503020204020204" pitchFamily="34" charset="-122"/>
              <a:ea typeface="微软雅黑" panose="020B0503020204020204" pitchFamily="34" charset="-122"/>
              <a:cs typeface="+mn-ea"/>
              <a:sym typeface="+mn-lt"/>
            </a:endParaRPr>
          </a:p>
          <a:p>
            <a:pPr algn="ctr">
              <a:lnSpc>
                <a:spcPct val="150000"/>
              </a:lnSpc>
            </a:pPr>
            <a:r>
              <a:rPr lang="en-US" altLang="zh-CN" b="1" kern="0" dirty="0" smtClean="0">
                <a:solidFill>
                  <a:srgbClr val="0070C0"/>
                </a:solidFill>
                <a:latin typeface="微软雅黑" panose="020B0503020204020204" pitchFamily="34" charset="-122"/>
                <a:ea typeface="微软雅黑" panose="020B0503020204020204" pitchFamily="34" charset="-122"/>
                <a:cs typeface="+mn-ea"/>
                <a:sym typeface="+mn-lt"/>
              </a:rPr>
              <a:t>+</a:t>
            </a:r>
            <a:r>
              <a:rPr lang="zh-CN" altLang="zh-CN" b="1" kern="0" dirty="0" smtClean="0">
                <a:solidFill>
                  <a:srgbClr val="0070C0"/>
                </a:solidFill>
                <a:latin typeface="微软雅黑" panose="020B0503020204020204" pitchFamily="34" charset="-122"/>
                <a:ea typeface="微软雅黑" panose="020B0503020204020204" pitchFamily="34" charset="-122"/>
                <a:cs typeface="+mn-ea"/>
                <a:sym typeface="+mn-lt"/>
              </a:rPr>
              <a:t>知识产权</a:t>
            </a:r>
            <a:r>
              <a:rPr lang="en-US" altLang="zh-CN" b="1" kern="0" dirty="0" smtClean="0">
                <a:solidFill>
                  <a:srgbClr val="0070C0"/>
                </a:solidFill>
                <a:latin typeface="微软雅黑" panose="020B0503020204020204" pitchFamily="34" charset="-122"/>
                <a:ea typeface="微软雅黑" panose="020B0503020204020204" pitchFamily="34" charset="-122"/>
                <a:cs typeface="+mn-ea"/>
                <a:sym typeface="+mn-lt"/>
              </a:rPr>
              <a:t>+</a:t>
            </a:r>
            <a:r>
              <a:rPr lang="zh-CN" altLang="zh-CN" b="1" kern="0" dirty="0" smtClean="0">
                <a:solidFill>
                  <a:srgbClr val="0070C0"/>
                </a:solidFill>
                <a:latin typeface="微软雅黑" panose="020B0503020204020204" pitchFamily="34" charset="-122"/>
                <a:ea typeface="微软雅黑" panose="020B0503020204020204" pitchFamily="34" charset="-122"/>
                <a:cs typeface="+mn-ea"/>
                <a:sym typeface="+mn-lt"/>
              </a:rPr>
              <a:t>市场</a:t>
            </a:r>
            <a:r>
              <a:rPr lang="zh-CN" altLang="zh-CN" b="1" kern="0" dirty="0">
                <a:solidFill>
                  <a:srgbClr val="0070C0"/>
                </a:solidFill>
                <a:latin typeface="微软雅黑" panose="020B0503020204020204" pitchFamily="34" charset="-122"/>
                <a:ea typeface="微软雅黑" panose="020B0503020204020204" pitchFamily="34" charset="-122"/>
                <a:cs typeface="+mn-ea"/>
                <a:sym typeface="+mn-lt"/>
              </a:rPr>
              <a:t>对接</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24" name="TextBox 25"/>
          <p:cNvSpPr txBox="1"/>
          <p:nvPr/>
        </p:nvSpPr>
        <p:spPr>
          <a:xfrm>
            <a:off x="4202063" y="3036859"/>
            <a:ext cx="3468310" cy="400110"/>
          </a:xfrm>
          <a:prstGeom prst="rect">
            <a:avLst/>
          </a:prstGeom>
          <a:noFill/>
        </p:spPr>
        <p:txBody>
          <a:bodyPr wrap="square" rtlCol="0">
            <a:spAutoFit/>
          </a:bodyPr>
          <a:lstStyle/>
          <a:p>
            <a:pPr algn="ct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升级</a:t>
            </a:r>
            <a:r>
              <a:rPr lang="en-US" altLang="zh-CN" sz="2000" b="1" kern="0" dirty="0" smtClean="0">
                <a:solidFill>
                  <a:srgbClr val="002060"/>
                </a:solidFill>
                <a:latin typeface="微软雅黑" panose="020B0503020204020204" pitchFamily="34" charset="-122"/>
                <a:ea typeface="微软雅黑" panose="020B0503020204020204" pitchFamily="34" charset="-122"/>
                <a:cs typeface="+mn-ea"/>
                <a:sym typeface="+mn-lt"/>
              </a:rPr>
              <a:t>“11448”</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客户</a:t>
            </a:r>
            <a:r>
              <a:rPr lang="zh-CN" altLang="zh-CN" b="1" kern="0" dirty="0" smtClean="0">
                <a:solidFill>
                  <a:srgbClr val="002060"/>
                </a:solidFill>
                <a:latin typeface="微软雅黑" panose="020B0503020204020204" pitchFamily="34" charset="-122"/>
                <a:ea typeface="微软雅黑" panose="020B0503020204020204" pitchFamily="34" charset="-122"/>
                <a:cs typeface="+mn-ea"/>
                <a:sym typeface="+mn-lt"/>
              </a:rPr>
              <a:t>服务</a:t>
            </a:r>
            <a:endParaRPr lang="en-US" altLang="zh-CN" b="1" kern="0" dirty="0">
              <a:solidFill>
                <a:srgbClr val="002060"/>
              </a:solidFill>
              <a:latin typeface="微软雅黑" panose="020B0503020204020204" pitchFamily="34" charset="-122"/>
              <a:ea typeface="微软雅黑" panose="020B0503020204020204" pitchFamily="34" charset="-122"/>
              <a:cs typeface="+mn-ea"/>
              <a:sym typeface="+mn-lt"/>
            </a:endParaRPr>
          </a:p>
        </p:txBody>
      </p:sp>
      <p:grpSp>
        <p:nvGrpSpPr>
          <p:cNvPr id="25" name="组合 24"/>
          <p:cNvGrpSpPr/>
          <p:nvPr/>
        </p:nvGrpSpPr>
        <p:grpSpPr>
          <a:xfrm>
            <a:off x="3947903" y="3007651"/>
            <a:ext cx="363384" cy="446196"/>
            <a:chOff x="240315" y="321138"/>
            <a:chExt cx="695527" cy="612000"/>
          </a:xfrm>
        </p:grpSpPr>
        <p:sp>
          <p:nvSpPr>
            <p:cNvPr id="27" name="菱形 26"/>
            <p:cNvSpPr/>
            <p:nvPr/>
          </p:nvSpPr>
          <p:spPr>
            <a:xfrm>
              <a:off x="321372" y="321138"/>
              <a:ext cx="614470" cy="612000"/>
            </a:xfrm>
            <a:prstGeom prst="diamond">
              <a:avLst/>
            </a:prstGeom>
            <a:noFill/>
            <a:ln w="1905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sp>
          <p:nvSpPr>
            <p:cNvPr id="28" name="菱形 27"/>
            <p:cNvSpPr/>
            <p:nvPr/>
          </p:nvSpPr>
          <p:spPr>
            <a:xfrm>
              <a:off x="240315" y="321138"/>
              <a:ext cx="614470" cy="612000"/>
            </a:xfrm>
            <a:prstGeom prst="diamond">
              <a:avLst/>
            </a:prstGeom>
            <a:solidFill>
              <a:srgbClr val="0068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n"/>
              </a:pP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grpSp>
      <p:cxnSp>
        <p:nvCxnSpPr>
          <p:cNvPr id="29" name="直接连接符 28"/>
          <p:cNvCxnSpPr/>
          <p:nvPr/>
        </p:nvCxnSpPr>
        <p:spPr bwMode="auto">
          <a:xfrm>
            <a:off x="7670373" y="3053764"/>
            <a:ext cx="0" cy="1800000"/>
          </a:xfrm>
          <a:prstGeom prst="line">
            <a:avLst/>
          </a:prstGeom>
          <a:ln w="28575">
            <a:gradFill>
              <a:gsLst>
                <a:gs pos="0">
                  <a:srgbClr val="0068B7"/>
                </a:gs>
                <a:gs pos="50000">
                  <a:schemeClr val="accent1">
                    <a:tint val="44500"/>
                    <a:satMod val="160000"/>
                  </a:schemeClr>
                </a:gs>
                <a:gs pos="100000">
                  <a:srgbClr val="F39800"/>
                </a:gs>
              </a:gsLst>
              <a:lin ang="5400000" scaled="0"/>
            </a:gra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30" name="TextBox 25"/>
          <p:cNvSpPr txBox="1"/>
          <p:nvPr/>
        </p:nvSpPr>
        <p:spPr>
          <a:xfrm>
            <a:off x="8293310" y="2875317"/>
            <a:ext cx="3468310" cy="677108"/>
          </a:xfrm>
          <a:prstGeom prst="rect">
            <a:avLst/>
          </a:prstGeom>
          <a:noFill/>
        </p:spPr>
        <p:txBody>
          <a:bodyPr wrap="square" rtlCol="0">
            <a:spAutoFit/>
          </a:bodyPr>
          <a:lstStyle/>
          <a:p>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强化</a:t>
            </a:r>
            <a:r>
              <a:rPr lang="en-US" altLang="zh-CN" sz="2000" b="1" kern="0" dirty="0" smtClean="0">
                <a:solidFill>
                  <a:srgbClr val="002060"/>
                </a:solidFill>
                <a:latin typeface="微软雅黑" panose="020B0503020204020204" pitchFamily="34" charset="-122"/>
                <a:ea typeface="微软雅黑" panose="020B0503020204020204" pitchFamily="34" charset="-122"/>
                <a:cs typeface="+mn-ea"/>
                <a:sym typeface="+mn-lt"/>
              </a:rPr>
              <a:t>“</a:t>
            </a:r>
            <a:r>
              <a:rPr lang="zh-CN" altLang="en-US" sz="2000" b="1" kern="0" dirty="0" smtClean="0">
                <a:solidFill>
                  <a:srgbClr val="002060"/>
                </a:solidFill>
                <a:latin typeface="微软雅黑" panose="020B0503020204020204" pitchFamily="34" charset="-122"/>
                <a:ea typeface="微软雅黑" panose="020B0503020204020204" pitchFamily="34" charset="-122"/>
                <a:cs typeface="+mn-ea"/>
                <a:sym typeface="+mn-lt"/>
              </a:rPr>
              <a:t>资产运营</a:t>
            </a:r>
            <a:r>
              <a:rPr lang="en-US" altLang="zh-CN" sz="2000" b="1" kern="0" dirty="0" smtClean="0">
                <a:solidFill>
                  <a:srgbClr val="002060"/>
                </a:solidFill>
                <a:latin typeface="微软雅黑" panose="020B0503020204020204" pitchFamily="34" charset="-122"/>
                <a:ea typeface="微软雅黑" panose="020B0503020204020204" pitchFamily="34" charset="-122"/>
                <a:cs typeface="+mn-ea"/>
                <a:sym typeface="+mn-lt"/>
              </a:rPr>
              <a:t>+</a:t>
            </a:r>
            <a:r>
              <a:rPr lang="zh-CN" altLang="en-US" sz="2000" b="1" kern="0" dirty="0" smtClean="0">
                <a:solidFill>
                  <a:srgbClr val="002060"/>
                </a:solidFill>
                <a:latin typeface="微软雅黑" panose="020B0503020204020204" pitchFamily="34" charset="-122"/>
                <a:ea typeface="微软雅黑" panose="020B0503020204020204" pitchFamily="34" charset="-122"/>
                <a:cs typeface="+mn-ea"/>
                <a:sym typeface="+mn-lt"/>
              </a:rPr>
              <a:t>产业运营</a:t>
            </a:r>
            <a:r>
              <a:rPr lang="en-US" altLang="zh-CN" sz="2000" b="1" kern="0" dirty="0" smtClean="0">
                <a:solidFill>
                  <a:srgbClr val="002060"/>
                </a:solidFill>
                <a:latin typeface="微软雅黑" panose="020B0503020204020204" pitchFamily="34" charset="-122"/>
                <a:ea typeface="微软雅黑" panose="020B0503020204020204" pitchFamily="34" charset="-122"/>
                <a:cs typeface="+mn-ea"/>
                <a:sym typeface="+mn-lt"/>
              </a:rPr>
              <a:t>”</a:t>
            </a:r>
            <a:r>
              <a:rPr lang="zh-CN" altLang="en-US" b="1" kern="0" dirty="0" smtClean="0">
                <a:solidFill>
                  <a:srgbClr val="002060"/>
                </a:solidFill>
                <a:latin typeface="微软雅黑" panose="020B0503020204020204" pitchFamily="34" charset="-122"/>
                <a:ea typeface="微软雅黑" panose="020B0503020204020204" pitchFamily="34" charset="-122"/>
                <a:cs typeface="+mn-ea"/>
                <a:sym typeface="+mn-lt"/>
              </a:rPr>
              <a:t>双升级</a:t>
            </a:r>
            <a:endParaRPr lang="en-US" altLang="zh-CN" b="1" kern="0" dirty="0">
              <a:solidFill>
                <a:srgbClr val="002060"/>
              </a:solidFill>
              <a:latin typeface="微软雅黑" panose="020B0503020204020204" pitchFamily="34" charset="-122"/>
              <a:ea typeface="微软雅黑" panose="020B0503020204020204" pitchFamily="34" charset="-122"/>
              <a:cs typeface="+mn-ea"/>
              <a:sym typeface="+mn-lt"/>
            </a:endParaRPr>
          </a:p>
        </p:txBody>
      </p:sp>
      <p:grpSp>
        <p:nvGrpSpPr>
          <p:cNvPr id="31" name="组合 30"/>
          <p:cNvGrpSpPr/>
          <p:nvPr/>
        </p:nvGrpSpPr>
        <p:grpSpPr>
          <a:xfrm>
            <a:off x="7875936" y="2990773"/>
            <a:ext cx="363384" cy="446196"/>
            <a:chOff x="240315" y="321138"/>
            <a:chExt cx="695527" cy="612000"/>
          </a:xfrm>
        </p:grpSpPr>
        <p:sp>
          <p:nvSpPr>
            <p:cNvPr id="32" name="菱形 31"/>
            <p:cNvSpPr/>
            <p:nvPr/>
          </p:nvSpPr>
          <p:spPr>
            <a:xfrm>
              <a:off x="321372" y="321138"/>
              <a:ext cx="614470" cy="612000"/>
            </a:xfrm>
            <a:prstGeom prst="diamond">
              <a:avLst/>
            </a:prstGeom>
            <a:noFill/>
            <a:ln w="1905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sp>
          <p:nvSpPr>
            <p:cNvPr id="33" name="菱形 32"/>
            <p:cNvSpPr/>
            <p:nvPr/>
          </p:nvSpPr>
          <p:spPr>
            <a:xfrm>
              <a:off x="240315" y="321138"/>
              <a:ext cx="614470" cy="612000"/>
            </a:xfrm>
            <a:prstGeom prst="diamond">
              <a:avLst/>
            </a:prstGeom>
            <a:solidFill>
              <a:srgbClr val="0068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n"/>
              </a:pP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grpSp>
      <p:sp>
        <p:nvSpPr>
          <p:cNvPr id="10" name="矩形 9"/>
          <p:cNvSpPr/>
          <p:nvPr/>
        </p:nvSpPr>
        <p:spPr>
          <a:xfrm>
            <a:off x="703562" y="5425623"/>
            <a:ext cx="1217794" cy="1240979"/>
          </a:xfrm>
          <a:prstGeom prst="rect">
            <a:avLst/>
          </a:prstGeom>
        </p:spPr>
        <p:txBody>
          <a:bodyPr wrap="square">
            <a:spAutoFit/>
          </a:bodyPr>
          <a:lstStyle/>
          <a:p>
            <a:pPr algn="dist"/>
            <a:r>
              <a:rPr lang="zh-CN" altLang="en-US" sz="3600" b="1" dirty="0" smtClean="0">
                <a:solidFill>
                  <a:srgbClr val="0070C0"/>
                </a:solidFill>
                <a:latin typeface="微软雅黑" panose="020B0503020204020204" pitchFamily="34" charset="-122"/>
                <a:ea typeface="微软雅黑" panose="020B0503020204020204" pitchFamily="34" charset="-122"/>
              </a:rPr>
              <a:t>荣誉</a:t>
            </a:r>
            <a:endParaRPr lang="en-US" altLang="zh-CN" sz="3600" b="1" dirty="0" smtClean="0">
              <a:solidFill>
                <a:srgbClr val="0070C0"/>
              </a:solidFill>
              <a:latin typeface="微软雅黑" panose="020B0503020204020204" pitchFamily="34" charset="-122"/>
              <a:ea typeface="微软雅黑" panose="020B0503020204020204" pitchFamily="34" charset="-122"/>
            </a:endParaRPr>
          </a:p>
          <a:p>
            <a:pPr algn="dist"/>
            <a:r>
              <a:rPr lang="zh-CN" altLang="en-US" sz="3600" b="1" dirty="0">
                <a:solidFill>
                  <a:srgbClr val="0070C0"/>
                </a:solidFill>
                <a:latin typeface="微软雅黑" panose="020B0503020204020204" pitchFamily="34" charset="-122"/>
                <a:ea typeface="微软雅黑" panose="020B0503020204020204" pitchFamily="34" charset="-122"/>
              </a:rPr>
              <a:t>资质</a:t>
            </a:r>
            <a:endParaRPr lang="zh-CN" altLang="en-US" sz="3600" dirty="0"/>
          </a:p>
        </p:txBody>
      </p:sp>
      <p:cxnSp>
        <p:nvCxnSpPr>
          <p:cNvPr id="35" name="直接连接符 34"/>
          <p:cNvCxnSpPr/>
          <p:nvPr/>
        </p:nvCxnSpPr>
        <p:spPr bwMode="auto">
          <a:xfrm>
            <a:off x="2052439" y="5517232"/>
            <a:ext cx="0" cy="1080000"/>
          </a:xfrm>
          <a:prstGeom prst="line">
            <a:avLst/>
          </a:prstGeom>
          <a:ln w="28575">
            <a:gradFill>
              <a:gsLst>
                <a:gs pos="0">
                  <a:srgbClr val="0068B7"/>
                </a:gs>
                <a:gs pos="50000">
                  <a:schemeClr val="accent1">
                    <a:tint val="44500"/>
                    <a:satMod val="160000"/>
                  </a:schemeClr>
                </a:gs>
                <a:gs pos="100000">
                  <a:srgbClr val="F39800"/>
                </a:gs>
              </a:gsLst>
              <a:lin ang="5400000" scaled="0"/>
            </a:gra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0" y="5662863"/>
            <a:ext cx="12190907" cy="12305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5" name="矩形 44"/>
          <p:cNvSpPr/>
          <p:nvPr/>
        </p:nvSpPr>
        <p:spPr>
          <a:xfrm>
            <a:off x="-9525" y="-217"/>
            <a:ext cx="12190907" cy="199748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文本框 2"/>
          <p:cNvSpPr txBox="1"/>
          <p:nvPr/>
        </p:nvSpPr>
        <p:spPr>
          <a:xfrm>
            <a:off x="1299520" y="152996"/>
            <a:ext cx="9575073" cy="1615827"/>
          </a:xfrm>
          <a:prstGeom prst="rect">
            <a:avLst/>
          </a:prstGeom>
          <a:noFill/>
        </p:spPr>
        <p:txBody>
          <a:bodyPr wrap="square" rtlCol="0">
            <a:spAutoFit/>
          </a:bodyPr>
          <a:lstStyle/>
          <a:p>
            <a:pPr algn="ctr">
              <a:lnSpc>
                <a:spcPct val="150000"/>
              </a:lnSpc>
            </a:pPr>
            <a:r>
              <a:rPr lang="zh-CN" altLang="en-US" b="1" kern="0" dirty="0" smtClean="0">
                <a:solidFill>
                  <a:srgbClr val="1F497D"/>
                </a:solidFill>
                <a:latin typeface="微软雅黑" panose="020B0503020204020204" pitchFamily="34" charset="-122"/>
                <a:ea typeface="微软雅黑" panose="020B0503020204020204" pitchFamily="34" charset="-122"/>
                <a:cs typeface="+mn-ea"/>
                <a:sym typeface="+mn-lt"/>
              </a:rPr>
              <a:t>北科建</a:t>
            </a:r>
            <a:r>
              <a:rPr lang="en-US" altLang="zh-CN" b="1" kern="0" dirty="0" smtClean="0">
                <a:solidFill>
                  <a:srgbClr val="1F497D"/>
                </a:solidFill>
                <a:latin typeface="微软雅黑" panose="020B0503020204020204" pitchFamily="34" charset="-122"/>
                <a:ea typeface="微软雅黑" panose="020B0503020204020204" pitchFamily="34" charset="-122"/>
                <a:cs typeface="+mn-ea"/>
                <a:sym typeface="+mn-lt"/>
              </a:rPr>
              <a:t>·</a:t>
            </a:r>
            <a:r>
              <a:rPr lang="zh-CN" altLang="en-US" b="1" kern="0" dirty="0" smtClean="0">
                <a:solidFill>
                  <a:srgbClr val="1F497D"/>
                </a:solidFill>
                <a:latin typeface="微软雅黑" panose="020B0503020204020204" pitchFamily="34" charset="-122"/>
                <a:ea typeface="微软雅黑" panose="020B0503020204020204" pitchFamily="34" charset="-122"/>
                <a:cs typeface="+mn-ea"/>
                <a:sym typeface="+mn-lt"/>
              </a:rPr>
              <a:t>北湖</a:t>
            </a:r>
            <a:r>
              <a:rPr lang="zh-CN" altLang="en-US" b="1" kern="0" dirty="0">
                <a:solidFill>
                  <a:srgbClr val="1F497D"/>
                </a:solidFill>
                <a:latin typeface="微软雅黑" panose="020B0503020204020204" pitchFamily="34" charset="-122"/>
                <a:ea typeface="微软雅黑" panose="020B0503020204020204" pitchFamily="34" charset="-122"/>
                <a:cs typeface="+mn-ea"/>
                <a:sym typeface="+mn-lt"/>
              </a:rPr>
              <a:t>科技园聚焦</a:t>
            </a:r>
            <a:r>
              <a:rPr lang="zh-CN" altLang="en-US" sz="2400" b="1" kern="0" dirty="0">
                <a:solidFill>
                  <a:srgbClr val="1F497D"/>
                </a:solidFill>
                <a:latin typeface="微软雅黑" panose="020B0503020204020204" pitchFamily="34" charset="-122"/>
                <a:ea typeface="微软雅黑" panose="020B0503020204020204" pitchFamily="34" charset="-122"/>
                <a:cs typeface="+mn-ea"/>
                <a:sym typeface="+mn-lt"/>
              </a:rPr>
              <a:t>新一代信息技术</a:t>
            </a:r>
            <a:r>
              <a:rPr lang="zh-CN" altLang="en-US" sz="2400" b="1" kern="0" dirty="0" smtClean="0">
                <a:solidFill>
                  <a:srgbClr val="1F497D"/>
                </a:solidFill>
                <a:latin typeface="微软雅黑" panose="020B0503020204020204" pitchFamily="34" charset="-122"/>
                <a:ea typeface="微软雅黑" panose="020B0503020204020204" pitchFamily="34" charset="-122"/>
                <a:cs typeface="+mn-ea"/>
                <a:sym typeface="+mn-lt"/>
              </a:rPr>
              <a:t>产业</a:t>
            </a:r>
            <a:r>
              <a:rPr lang="en-US" altLang="zh-CN" sz="2400" b="1" kern="0" dirty="0" smtClean="0">
                <a:solidFill>
                  <a:srgbClr val="1F497D"/>
                </a:solidFill>
                <a:latin typeface="微软雅黑" panose="020B0503020204020204" pitchFamily="34" charset="-122"/>
                <a:ea typeface="微软雅黑" panose="020B0503020204020204" pitchFamily="34" charset="-122"/>
                <a:cs typeface="+mn-ea"/>
                <a:sym typeface="+mn-lt"/>
              </a:rPr>
              <a:t>+</a:t>
            </a:r>
            <a:r>
              <a:rPr lang="zh-CN" altLang="en-US" sz="2400" b="1" kern="0" dirty="0" smtClean="0">
                <a:solidFill>
                  <a:srgbClr val="1F497D"/>
                </a:solidFill>
                <a:latin typeface="微软雅黑" panose="020B0503020204020204" pitchFamily="34" charset="-122"/>
                <a:ea typeface="微软雅黑" panose="020B0503020204020204" pitchFamily="34" charset="-122"/>
                <a:cs typeface="+mn-ea"/>
                <a:sym typeface="+mn-lt"/>
              </a:rPr>
              <a:t>航天遥感、</a:t>
            </a:r>
            <a:r>
              <a:rPr lang="zh-CN" altLang="en-US" sz="2400" b="1" kern="0" dirty="0">
                <a:solidFill>
                  <a:srgbClr val="1F497D"/>
                </a:solidFill>
                <a:latin typeface="微软雅黑" panose="020B0503020204020204" pitchFamily="34" charset="-122"/>
                <a:ea typeface="微软雅黑" panose="020B0503020204020204" pitchFamily="34" charset="-122"/>
                <a:cs typeface="+mn-ea"/>
                <a:sym typeface="+mn-lt"/>
              </a:rPr>
              <a:t>生物医药</a:t>
            </a:r>
            <a:r>
              <a:rPr lang="en-US" altLang="zh-CN" sz="2400" b="1" kern="0" dirty="0">
                <a:solidFill>
                  <a:srgbClr val="1F497D"/>
                </a:solidFill>
                <a:latin typeface="微软雅黑" panose="020B0503020204020204" pitchFamily="34" charset="-122"/>
                <a:ea typeface="微软雅黑" panose="020B0503020204020204" pitchFamily="34" charset="-122"/>
                <a:cs typeface="+mn-ea"/>
                <a:sym typeface="+mn-lt"/>
              </a:rPr>
              <a:t>+</a:t>
            </a:r>
            <a:r>
              <a:rPr lang="zh-CN" altLang="en-US" sz="2400" b="1" kern="0" dirty="0">
                <a:solidFill>
                  <a:srgbClr val="1F497D"/>
                </a:solidFill>
                <a:latin typeface="微软雅黑" panose="020B0503020204020204" pitchFamily="34" charset="-122"/>
                <a:ea typeface="微软雅黑" panose="020B0503020204020204" pitchFamily="34" charset="-122"/>
                <a:cs typeface="+mn-ea"/>
                <a:sym typeface="+mn-lt"/>
              </a:rPr>
              <a:t>大健康产业</a:t>
            </a:r>
            <a:r>
              <a:rPr lang="zh-CN" altLang="en-US" sz="2400" b="1" kern="0" dirty="0" smtClean="0">
                <a:solidFill>
                  <a:srgbClr val="1F497D"/>
                </a:solidFill>
                <a:latin typeface="微软雅黑" panose="020B0503020204020204" pitchFamily="34" charset="-122"/>
                <a:ea typeface="微软雅黑" panose="020B0503020204020204" pitchFamily="34" charset="-122"/>
                <a:cs typeface="+mn-ea"/>
                <a:sym typeface="+mn-lt"/>
              </a:rPr>
              <a:t>、智能</a:t>
            </a:r>
            <a:r>
              <a:rPr lang="zh-CN" altLang="en-US" sz="2400" b="1" kern="0" dirty="0">
                <a:solidFill>
                  <a:srgbClr val="1F497D"/>
                </a:solidFill>
                <a:latin typeface="微软雅黑" panose="020B0503020204020204" pitchFamily="34" charset="-122"/>
                <a:ea typeface="微软雅黑" panose="020B0503020204020204" pitchFamily="34" charset="-122"/>
                <a:cs typeface="+mn-ea"/>
                <a:sym typeface="+mn-lt"/>
              </a:rPr>
              <a:t>智造</a:t>
            </a:r>
            <a:r>
              <a:rPr lang="en-US" altLang="zh-CN" sz="2400" b="1" kern="0" dirty="0">
                <a:solidFill>
                  <a:srgbClr val="1F497D"/>
                </a:solidFill>
                <a:latin typeface="微软雅黑" panose="020B0503020204020204" pitchFamily="34" charset="-122"/>
                <a:ea typeface="微软雅黑" panose="020B0503020204020204" pitchFamily="34" charset="-122"/>
                <a:cs typeface="+mn-ea"/>
                <a:sym typeface="+mn-lt"/>
              </a:rPr>
              <a:t>+</a:t>
            </a:r>
            <a:r>
              <a:rPr lang="zh-CN" altLang="en-US" sz="2400" b="1" kern="0" dirty="0">
                <a:solidFill>
                  <a:srgbClr val="1F497D"/>
                </a:solidFill>
                <a:latin typeface="微软雅黑" panose="020B0503020204020204" pitchFamily="34" charset="-122"/>
                <a:ea typeface="微软雅黑" panose="020B0503020204020204" pitchFamily="34" charset="-122"/>
                <a:cs typeface="+mn-ea"/>
                <a:sym typeface="+mn-lt"/>
              </a:rPr>
              <a:t>先进材料产业，科技创新服务等战略性</a:t>
            </a:r>
            <a:r>
              <a:rPr lang="zh-CN" altLang="en-US" sz="2400" b="1" kern="0" dirty="0" smtClean="0">
                <a:solidFill>
                  <a:srgbClr val="1F497D"/>
                </a:solidFill>
                <a:latin typeface="微软雅黑" panose="020B0503020204020204" pitchFamily="34" charset="-122"/>
                <a:ea typeface="微软雅黑" panose="020B0503020204020204" pitchFamily="34" charset="-122"/>
                <a:cs typeface="+mn-ea"/>
                <a:sym typeface="+mn-lt"/>
              </a:rPr>
              <a:t>新兴产业</a:t>
            </a:r>
            <a:r>
              <a:rPr lang="zh-CN" altLang="en-US" sz="2400" b="1" kern="0" dirty="0">
                <a:solidFill>
                  <a:srgbClr val="1F497D"/>
                </a:solidFill>
                <a:latin typeface="微软雅黑" panose="020B0503020204020204" pitchFamily="34" charset="-122"/>
                <a:ea typeface="微软雅黑" panose="020B0503020204020204" pitchFamily="34" charset="-122"/>
                <a:cs typeface="+mn-ea"/>
                <a:sym typeface="+mn-lt"/>
              </a:rPr>
              <a:t>，</a:t>
            </a:r>
            <a:r>
              <a:rPr lang="zh-CN" altLang="en-US" b="1" kern="0" dirty="0" smtClean="0">
                <a:solidFill>
                  <a:srgbClr val="1F497D"/>
                </a:solidFill>
                <a:latin typeface="微软雅黑" panose="020B0503020204020204" pitchFamily="34" charset="-122"/>
                <a:ea typeface="微软雅黑" panose="020B0503020204020204" pitchFamily="34" charset="-122"/>
                <a:cs typeface="+mn-ea"/>
                <a:sym typeface="+mn-lt"/>
              </a:rPr>
              <a:t>形成</a:t>
            </a:r>
            <a:r>
              <a:rPr lang="zh-CN" altLang="en-US" b="1" kern="0" dirty="0">
                <a:solidFill>
                  <a:srgbClr val="1F497D"/>
                </a:solidFill>
                <a:latin typeface="微软雅黑" panose="020B0503020204020204" pitchFamily="34" charset="-122"/>
                <a:ea typeface="微软雅黑" panose="020B0503020204020204" pitchFamily="34" charset="-122"/>
                <a:cs typeface="+mn-ea"/>
                <a:sym typeface="+mn-lt"/>
              </a:rPr>
              <a:t>“</a:t>
            </a:r>
            <a:r>
              <a:rPr lang="en-US" altLang="zh-CN" b="1" kern="0" dirty="0">
                <a:solidFill>
                  <a:srgbClr val="1F497D"/>
                </a:solidFill>
                <a:latin typeface="微软雅黑" panose="020B0503020204020204" pitchFamily="34" charset="-122"/>
                <a:ea typeface="微软雅黑" panose="020B0503020204020204" pitchFamily="34" charset="-122"/>
                <a:cs typeface="+mn-ea"/>
                <a:sym typeface="+mn-lt"/>
              </a:rPr>
              <a:t>3+1”</a:t>
            </a:r>
            <a:r>
              <a:rPr lang="zh-CN" altLang="en-US" b="1" kern="0" dirty="0">
                <a:solidFill>
                  <a:srgbClr val="1F497D"/>
                </a:solidFill>
                <a:latin typeface="微软雅黑" panose="020B0503020204020204" pitchFamily="34" charset="-122"/>
                <a:ea typeface="微软雅黑" panose="020B0503020204020204" pitchFamily="34" charset="-122"/>
                <a:cs typeface="+mn-ea"/>
                <a:sym typeface="+mn-lt"/>
              </a:rPr>
              <a:t>的</a:t>
            </a:r>
            <a:r>
              <a:rPr lang="zh-CN" altLang="en-US" b="1" kern="0" dirty="0" smtClean="0">
                <a:solidFill>
                  <a:srgbClr val="1F497D"/>
                </a:solidFill>
                <a:latin typeface="微软雅黑" panose="020B0503020204020204" pitchFamily="34" charset="-122"/>
                <a:ea typeface="微软雅黑" panose="020B0503020204020204" pitchFamily="34" charset="-122"/>
                <a:cs typeface="+mn-ea"/>
                <a:sym typeface="+mn-lt"/>
              </a:rPr>
              <a:t>产业布局</a:t>
            </a:r>
            <a:endParaRPr lang="en-US" altLang="zh-TW" b="1" kern="0" dirty="0">
              <a:solidFill>
                <a:srgbClr val="1F497D"/>
              </a:solidFill>
              <a:latin typeface="微软雅黑" panose="020B0503020204020204" pitchFamily="34" charset="-122"/>
              <a:ea typeface="微软雅黑" panose="020B0503020204020204" pitchFamily="34" charset="-122"/>
              <a:cs typeface="+mn-ea"/>
              <a:sym typeface="+mn-lt"/>
            </a:endParaRPr>
          </a:p>
        </p:txBody>
      </p:sp>
      <p:sp>
        <p:nvSpPr>
          <p:cNvPr id="9" name="TextBox 8"/>
          <p:cNvSpPr txBox="1"/>
          <p:nvPr/>
        </p:nvSpPr>
        <p:spPr>
          <a:xfrm>
            <a:off x="5869171" y="5908619"/>
            <a:ext cx="5311357" cy="707886"/>
          </a:xfrm>
          <a:prstGeom prst="rect">
            <a:avLst/>
          </a:prstGeom>
          <a:noFill/>
        </p:spPr>
        <p:txBody>
          <a:bodyPr wrap="square" rtlCol="0">
            <a:spAutoFit/>
          </a:bodyPr>
          <a:lstStyle/>
          <a:p>
            <a:pPr algn="ctr"/>
            <a:r>
              <a:rPr lang="zh-CN" altLang="en-US" sz="2000" b="1" kern="0" dirty="0">
                <a:solidFill>
                  <a:srgbClr val="1F497D"/>
                </a:solidFill>
                <a:latin typeface="微软雅黑" panose="020B0503020204020204" pitchFamily="34" charset="-122"/>
                <a:ea typeface="微软雅黑" panose="020B0503020204020204" pitchFamily="34" charset="-122"/>
                <a:cs typeface="+mn-ea"/>
                <a:sym typeface="+mn-lt"/>
              </a:rPr>
              <a:t>通过产业聚焦、集聚，专业化服务精准升级</a:t>
            </a:r>
            <a:endParaRPr lang="en-US" altLang="zh-CN" sz="2000" b="1" kern="0" dirty="0">
              <a:solidFill>
                <a:srgbClr val="1F497D"/>
              </a:solidFill>
              <a:latin typeface="微软雅黑" panose="020B0503020204020204" pitchFamily="34" charset="-122"/>
              <a:ea typeface="微软雅黑" panose="020B0503020204020204" pitchFamily="34" charset="-122"/>
              <a:cs typeface="+mn-ea"/>
              <a:sym typeface="+mn-lt"/>
            </a:endParaRPr>
          </a:p>
          <a:p>
            <a:pPr algn="ctr"/>
            <a:r>
              <a:rPr lang="zh-CN" altLang="en-US" sz="2000" b="1" kern="0" dirty="0">
                <a:solidFill>
                  <a:srgbClr val="1F497D"/>
                </a:solidFill>
                <a:latin typeface="微软雅黑" panose="020B0503020204020204" pitchFamily="34" charset="-122"/>
                <a:ea typeface="微软雅黑" panose="020B0503020204020204" pitchFamily="34" charset="-122"/>
                <a:cs typeface="+mn-ea"/>
                <a:sym typeface="+mn-lt"/>
              </a:rPr>
              <a:t>园区初步形成产业链式发展和产业生态体系</a:t>
            </a:r>
            <a:endParaRPr lang="zh-TW" altLang="zh-CN" sz="2000" b="1" kern="0" dirty="0">
              <a:solidFill>
                <a:srgbClr val="1F497D"/>
              </a:solidFill>
              <a:latin typeface="微软雅黑" panose="020B0503020204020204" pitchFamily="34" charset="-122"/>
              <a:ea typeface="微软雅黑" panose="020B0503020204020204" pitchFamily="34" charset="-122"/>
              <a:cs typeface="+mn-ea"/>
              <a:sym typeface="+mn-lt"/>
            </a:endParaRPr>
          </a:p>
        </p:txBody>
      </p:sp>
      <p:sp>
        <p:nvSpPr>
          <p:cNvPr id="11" name="文本框 10"/>
          <p:cNvSpPr txBox="1"/>
          <p:nvPr/>
        </p:nvSpPr>
        <p:spPr>
          <a:xfrm>
            <a:off x="1122897" y="2778565"/>
            <a:ext cx="6083717" cy="400110"/>
          </a:xfrm>
          <a:prstGeom prst="rect">
            <a:avLst/>
          </a:prstGeom>
          <a:noFill/>
        </p:spPr>
        <p:txBody>
          <a:bodyPr wrap="none" rtlCol="0">
            <a:spAutoFit/>
          </a:bodyPr>
          <a:lstStyle/>
          <a:p>
            <a:r>
              <a:rPr lang="zh-CN" altLang="en-US" sz="2000" kern="0" dirty="0">
                <a:solidFill>
                  <a:srgbClr val="0070C0"/>
                </a:solidFill>
                <a:latin typeface="微软雅黑" panose="020B0503020204020204" pitchFamily="34" charset="-122"/>
                <a:ea typeface="微软雅黑" panose="020B0503020204020204" pitchFamily="34" charset="-122"/>
                <a:cs typeface="+mn-ea"/>
                <a:sym typeface="+mn-lt"/>
              </a:rPr>
              <a:t>聚焦人工智能大数据、电子核心器件、信息技术服务</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
        <p:nvSpPr>
          <p:cNvPr id="31" name="îṥļîḋé"/>
          <p:cNvSpPr txBox="1"/>
          <p:nvPr/>
        </p:nvSpPr>
        <p:spPr bwMode="auto">
          <a:xfrm>
            <a:off x="1108833" y="2253982"/>
            <a:ext cx="5924968" cy="42275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3200" b="1" kern="0" dirty="0">
                <a:solidFill>
                  <a:srgbClr val="1F497D"/>
                </a:solidFill>
                <a:latin typeface="微软雅黑" panose="020B0503020204020204" pitchFamily="34" charset="-122"/>
                <a:ea typeface="微软雅黑" panose="020B0503020204020204" pitchFamily="34" charset="-122"/>
                <a:cs typeface="+mn-ea"/>
                <a:sym typeface="+mn-lt"/>
              </a:rPr>
              <a:t>新一代信息技术</a:t>
            </a:r>
            <a:r>
              <a:rPr lang="zh-CN" altLang="en-US" sz="3200" b="1" kern="0" dirty="0" smtClean="0">
                <a:solidFill>
                  <a:srgbClr val="1F497D"/>
                </a:solidFill>
                <a:latin typeface="微软雅黑" panose="020B0503020204020204" pitchFamily="34" charset="-122"/>
                <a:ea typeface="微软雅黑" panose="020B0503020204020204" pitchFamily="34" charset="-122"/>
                <a:cs typeface="+mn-ea"/>
                <a:sym typeface="+mn-lt"/>
              </a:rPr>
              <a:t>产业</a:t>
            </a:r>
            <a:r>
              <a:rPr lang="en-US" altLang="zh-CN" sz="3200" b="1" kern="0" dirty="0" smtClean="0">
                <a:solidFill>
                  <a:srgbClr val="1F497D"/>
                </a:solidFill>
                <a:latin typeface="微软雅黑" panose="020B0503020204020204" pitchFamily="34" charset="-122"/>
                <a:ea typeface="微软雅黑" panose="020B0503020204020204" pitchFamily="34" charset="-122"/>
                <a:cs typeface="+mn-ea"/>
                <a:sym typeface="+mn-lt"/>
              </a:rPr>
              <a:t>+</a:t>
            </a:r>
            <a:r>
              <a:rPr lang="zh-CN" altLang="en-US" sz="3200" b="1" kern="0" dirty="0" smtClean="0">
                <a:solidFill>
                  <a:srgbClr val="1F497D"/>
                </a:solidFill>
                <a:latin typeface="微软雅黑" panose="020B0503020204020204" pitchFamily="34" charset="-122"/>
                <a:ea typeface="微软雅黑" panose="020B0503020204020204" pitchFamily="34" charset="-122"/>
                <a:cs typeface="+mn-ea"/>
                <a:sym typeface="+mn-lt"/>
              </a:rPr>
              <a:t>航天遥感</a:t>
            </a:r>
            <a:endParaRPr lang="zh-CN" altLang="en-US" sz="3200" b="1" kern="0" dirty="0">
              <a:solidFill>
                <a:srgbClr val="1F497D"/>
              </a:solidFill>
              <a:latin typeface="微软雅黑" panose="020B0503020204020204" pitchFamily="34" charset="-122"/>
              <a:ea typeface="微软雅黑" panose="020B0503020204020204" pitchFamily="34" charset="-122"/>
              <a:cs typeface="+mn-ea"/>
              <a:sym typeface="+mn-lt"/>
            </a:endParaRPr>
          </a:p>
        </p:txBody>
      </p:sp>
      <p:sp>
        <p:nvSpPr>
          <p:cNvPr id="37" name="文本框 10"/>
          <p:cNvSpPr txBox="1"/>
          <p:nvPr/>
        </p:nvSpPr>
        <p:spPr>
          <a:xfrm>
            <a:off x="3492599" y="4000152"/>
            <a:ext cx="6340197" cy="400110"/>
          </a:xfrm>
          <a:prstGeom prst="rect">
            <a:avLst/>
          </a:prstGeom>
          <a:noFill/>
        </p:spPr>
        <p:txBody>
          <a:bodyPr wrap="none" rtlCol="0">
            <a:spAutoFit/>
          </a:bodyPr>
          <a:lstStyle>
            <a:defPPr>
              <a:defRPr lang="zh-CN"/>
            </a:defPPr>
            <a:lvl1pPr>
              <a:defRPr sz="2400" kern="0">
                <a:solidFill>
                  <a:srgbClr val="0070C0"/>
                </a:solidFill>
                <a:latin typeface="微软雅黑" panose="020B0503020204020204" pitchFamily="34" charset="-122"/>
                <a:ea typeface="微软雅黑" panose="020B0503020204020204" pitchFamily="34" charset="-122"/>
                <a:cs typeface="+mn-ea"/>
              </a:defRPr>
            </a:lvl1pPr>
          </a:lstStyle>
          <a:p>
            <a:r>
              <a:rPr lang="zh-CN" altLang="en-US" sz="2000" dirty="0">
                <a:sym typeface="+mn-lt"/>
              </a:rPr>
              <a:t>聚焦高端医疗器械、基因工程、医学检测、医疗大健康</a:t>
            </a:r>
            <a:endParaRPr lang="zh-CN" altLang="en-US" sz="2000" dirty="0"/>
          </a:p>
        </p:txBody>
      </p:sp>
      <p:sp>
        <p:nvSpPr>
          <p:cNvPr id="38" name="îṥļîḋé"/>
          <p:cNvSpPr txBox="1"/>
          <p:nvPr/>
        </p:nvSpPr>
        <p:spPr bwMode="auto">
          <a:xfrm>
            <a:off x="3477403" y="3524168"/>
            <a:ext cx="4824536" cy="40038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a:spcBef>
                <a:spcPct val="0"/>
              </a:spcBef>
              <a:defRPr sz="3200" b="1" kern="0">
                <a:solidFill>
                  <a:srgbClr val="1F497D"/>
                </a:solidFill>
                <a:latin typeface="微软雅黑" panose="020B0503020204020204" pitchFamily="34" charset="-122"/>
                <a:ea typeface="微软雅黑" panose="020B0503020204020204" pitchFamily="34" charset="-122"/>
                <a:cs typeface="+mn-ea"/>
              </a:defRPr>
            </a:lvl1pPr>
          </a:lstStyle>
          <a:p>
            <a:r>
              <a:rPr lang="zh-CN" altLang="en-US" dirty="0">
                <a:sym typeface="+mn-lt"/>
              </a:rPr>
              <a:t>生物医药</a:t>
            </a:r>
            <a:r>
              <a:rPr lang="en-US" altLang="zh-CN" dirty="0">
                <a:sym typeface="+mn-lt"/>
              </a:rPr>
              <a:t>+</a:t>
            </a:r>
            <a:r>
              <a:rPr lang="zh-CN" altLang="en-US" dirty="0">
                <a:sym typeface="+mn-lt"/>
              </a:rPr>
              <a:t>大健康产业</a:t>
            </a:r>
          </a:p>
        </p:txBody>
      </p:sp>
      <p:sp>
        <p:nvSpPr>
          <p:cNvPr id="56" name="文本框 10"/>
          <p:cNvSpPr txBox="1"/>
          <p:nvPr/>
        </p:nvSpPr>
        <p:spPr>
          <a:xfrm>
            <a:off x="6455578" y="5151903"/>
            <a:ext cx="5314275" cy="400110"/>
          </a:xfrm>
          <a:prstGeom prst="rect">
            <a:avLst/>
          </a:prstGeom>
          <a:noFill/>
        </p:spPr>
        <p:txBody>
          <a:bodyPr wrap="none" rtlCol="0">
            <a:spAutoFit/>
          </a:bodyPr>
          <a:lstStyle>
            <a:defPPr>
              <a:defRPr lang="zh-CN"/>
            </a:defPPr>
            <a:lvl1pPr>
              <a:defRPr sz="2400" kern="0">
                <a:solidFill>
                  <a:srgbClr val="0070C0"/>
                </a:solidFill>
                <a:latin typeface="微软雅黑" panose="020B0503020204020204" pitchFamily="34" charset="-122"/>
                <a:ea typeface="微软雅黑" panose="020B0503020204020204" pitchFamily="34" charset="-122"/>
                <a:cs typeface="+mn-ea"/>
              </a:defRPr>
            </a:lvl1pPr>
          </a:lstStyle>
          <a:p>
            <a:r>
              <a:rPr lang="zh-CN" altLang="en-US" sz="2000" dirty="0">
                <a:sym typeface="+mn-lt"/>
              </a:rPr>
              <a:t>聚焦先进功能材料、智能机械制造、新型能源</a:t>
            </a:r>
            <a:endParaRPr lang="zh-CN" altLang="en-US" sz="2000" dirty="0"/>
          </a:p>
        </p:txBody>
      </p:sp>
      <p:sp>
        <p:nvSpPr>
          <p:cNvPr id="57" name="îṥļîḋé"/>
          <p:cNvSpPr txBox="1"/>
          <p:nvPr/>
        </p:nvSpPr>
        <p:spPr bwMode="auto">
          <a:xfrm>
            <a:off x="6392213" y="4638783"/>
            <a:ext cx="4824536" cy="40038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a:spcBef>
                <a:spcPct val="0"/>
              </a:spcBef>
              <a:defRPr sz="3200" b="1" kern="0">
                <a:solidFill>
                  <a:srgbClr val="1F497D"/>
                </a:solidFill>
                <a:latin typeface="微软雅黑" panose="020B0503020204020204" pitchFamily="34" charset="-122"/>
                <a:ea typeface="微软雅黑" panose="020B0503020204020204" pitchFamily="34" charset="-122"/>
                <a:cs typeface="+mn-ea"/>
              </a:defRPr>
            </a:lvl1pPr>
          </a:lstStyle>
          <a:p>
            <a:r>
              <a:rPr lang="zh-CN" altLang="en-US" dirty="0">
                <a:sym typeface="+mn-lt"/>
              </a:rPr>
              <a:t>智能智造</a:t>
            </a:r>
            <a:r>
              <a:rPr lang="en-US" altLang="zh-CN" dirty="0">
                <a:sym typeface="+mn-lt"/>
              </a:rPr>
              <a:t>+</a:t>
            </a:r>
            <a:r>
              <a:rPr lang="zh-CN" altLang="en-US" dirty="0">
                <a:sym typeface="+mn-lt"/>
              </a:rPr>
              <a:t>先进材料产业</a:t>
            </a:r>
            <a:endParaRPr lang="zh-CN" altLang="en-US" dirty="0"/>
          </a:p>
        </p:txBody>
      </p:sp>
      <p:sp>
        <p:nvSpPr>
          <p:cNvPr id="36" name="TextBox 35"/>
          <p:cNvSpPr txBox="1"/>
          <p:nvPr/>
        </p:nvSpPr>
        <p:spPr>
          <a:xfrm>
            <a:off x="193154" y="5883570"/>
            <a:ext cx="5057795" cy="707886"/>
          </a:xfrm>
          <a:prstGeom prst="rect">
            <a:avLst/>
          </a:prstGeom>
          <a:noFill/>
        </p:spPr>
        <p:txBody>
          <a:bodyPr wrap="none" rtlCol="0">
            <a:spAutoFit/>
          </a:bodyPr>
          <a:lstStyle/>
          <a:p>
            <a:pPr algn="ctr"/>
            <a:r>
              <a:rPr lang="zh-CN" altLang="zh-CN" sz="2000" b="1" kern="0" dirty="0">
                <a:solidFill>
                  <a:srgbClr val="0081E2"/>
                </a:solidFill>
                <a:latin typeface="微软雅黑" panose="020B0503020204020204" pitchFamily="34" charset="-122"/>
                <a:ea typeface="微软雅黑" panose="020B0503020204020204" pitchFamily="34" charset="-122"/>
                <a:cs typeface="+mn-ea"/>
                <a:sym typeface="+mn-lt"/>
              </a:rPr>
              <a:t>科技创新</a:t>
            </a:r>
            <a:r>
              <a:rPr lang="zh-CN" altLang="zh-CN" sz="2000" b="1" kern="0" dirty="0">
                <a:solidFill>
                  <a:srgbClr val="0081E2"/>
                </a:solidFill>
                <a:latin typeface="微软雅黑" panose="020B0503020204020204" pitchFamily="34" charset="-122"/>
                <a:ea typeface="微软雅黑" panose="020B0503020204020204" pitchFamily="34" charset="-122"/>
                <a:cs typeface="+mn-ea"/>
                <a:sym typeface="+mn-lt"/>
              </a:rPr>
              <a:t>服务主要</a:t>
            </a:r>
            <a:r>
              <a:rPr lang="zh-CN" altLang="zh-CN" sz="2000" b="1" kern="0" dirty="0" smtClean="0">
                <a:solidFill>
                  <a:srgbClr val="0081E2"/>
                </a:solidFill>
                <a:latin typeface="微软雅黑" panose="020B0503020204020204" pitchFamily="34" charset="-122"/>
                <a:ea typeface="微软雅黑" panose="020B0503020204020204" pitchFamily="34" charset="-122"/>
                <a:cs typeface="+mn-ea"/>
                <a:sym typeface="+mn-lt"/>
              </a:rPr>
              <a:t>包括</a:t>
            </a:r>
            <a:endParaRPr lang="en-US" altLang="zh-CN" sz="2000" b="1" kern="0" dirty="0" smtClean="0">
              <a:solidFill>
                <a:srgbClr val="0081E2"/>
              </a:solidFill>
              <a:latin typeface="微软雅黑" panose="020B0503020204020204" pitchFamily="34" charset="-122"/>
              <a:ea typeface="微软雅黑" panose="020B0503020204020204" pitchFamily="34" charset="-122"/>
              <a:cs typeface="+mn-ea"/>
              <a:sym typeface="+mn-lt"/>
            </a:endParaRPr>
          </a:p>
          <a:p>
            <a:pPr algn="ctr"/>
            <a:r>
              <a:rPr lang="en-US" altLang="zh-CN" sz="2000" b="1" kern="0" dirty="0" smtClean="0">
                <a:solidFill>
                  <a:srgbClr val="0081E2"/>
                </a:solidFill>
                <a:latin typeface="微软雅黑" panose="020B0503020204020204" pitchFamily="34" charset="-122"/>
                <a:ea typeface="微软雅黑" panose="020B0503020204020204" pitchFamily="34" charset="-122"/>
                <a:cs typeface="+mn-ea"/>
                <a:sym typeface="+mn-lt"/>
              </a:rPr>
              <a:t>【</a:t>
            </a:r>
            <a:r>
              <a:rPr lang="zh-CN" altLang="zh-CN" sz="2000" b="1" kern="0" dirty="0" smtClean="0">
                <a:solidFill>
                  <a:srgbClr val="0081E2"/>
                </a:solidFill>
                <a:latin typeface="微软雅黑" panose="020B0503020204020204" pitchFamily="34" charset="-122"/>
                <a:ea typeface="微软雅黑" panose="020B0503020204020204" pitchFamily="34" charset="-122"/>
                <a:cs typeface="+mn-ea"/>
                <a:sym typeface="+mn-lt"/>
              </a:rPr>
              <a:t>科技</a:t>
            </a:r>
            <a:r>
              <a:rPr lang="zh-CN" altLang="zh-CN" sz="2000" b="1" kern="0" dirty="0">
                <a:solidFill>
                  <a:srgbClr val="0081E2"/>
                </a:solidFill>
                <a:latin typeface="微软雅黑" panose="020B0503020204020204" pitchFamily="34" charset="-122"/>
                <a:ea typeface="微软雅黑" panose="020B0503020204020204" pitchFamily="34" charset="-122"/>
                <a:cs typeface="+mn-ea"/>
                <a:sym typeface="+mn-lt"/>
              </a:rPr>
              <a:t>创新服务平台和创业创客服务平台</a:t>
            </a:r>
            <a:r>
              <a:rPr lang="en-US" altLang="zh-CN" sz="2000" b="1" kern="0" dirty="0">
                <a:solidFill>
                  <a:srgbClr val="0081E2"/>
                </a:solidFill>
                <a:latin typeface="微软雅黑" panose="020B0503020204020204" pitchFamily="34" charset="-122"/>
                <a:ea typeface="微软雅黑" panose="020B0503020204020204" pitchFamily="34" charset="-122"/>
                <a:cs typeface="+mn-ea"/>
                <a:sym typeface="+mn-lt"/>
              </a:rPr>
              <a:t>】</a:t>
            </a:r>
            <a:endParaRPr lang="zh-CN" altLang="en-US" sz="2000" b="1" kern="0" dirty="0">
              <a:solidFill>
                <a:srgbClr val="0081E2"/>
              </a:solidFill>
              <a:latin typeface="微软雅黑" panose="020B0503020204020204" pitchFamily="34" charset="-122"/>
              <a:ea typeface="微软雅黑" panose="020B0503020204020204" pitchFamily="34" charset="-122"/>
              <a:cs typeface="+mn-ea"/>
              <a:sym typeface="+mn-lt"/>
            </a:endParaRPr>
          </a:p>
        </p:txBody>
      </p:sp>
      <p:pic>
        <p:nvPicPr>
          <p:cNvPr id="3" name="图片 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317092" y="2145286"/>
            <a:ext cx="720000" cy="720000"/>
          </a:xfrm>
          <a:prstGeom prst="rect">
            <a:avLst/>
          </a:prstGeom>
        </p:spPr>
      </p:pic>
      <p:grpSp>
        <p:nvGrpSpPr>
          <p:cNvPr id="7" name="组合 6"/>
          <p:cNvGrpSpPr/>
          <p:nvPr/>
        </p:nvGrpSpPr>
        <p:grpSpPr>
          <a:xfrm>
            <a:off x="180231" y="270964"/>
            <a:ext cx="862349" cy="828159"/>
            <a:chOff x="324247" y="4842943"/>
            <a:chExt cx="862349" cy="828159"/>
          </a:xfrm>
        </p:grpSpPr>
        <p:sp>
          <p:nvSpPr>
            <p:cNvPr id="49" name="矩形 48"/>
            <p:cNvSpPr/>
            <p:nvPr/>
          </p:nvSpPr>
          <p:spPr>
            <a:xfrm>
              <a:off x="466516" y="4951102"/>
              <a:ext cx="720080" cy="72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24247" y="4842943"/>
              <a:ext cx="720080" cy="72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p:cNvPicPr>
            <a:picLocks noChangeAspect="1"/>
          </p:cNvPicPr>
          <p:nvPr/>
        </p:nvPicPr>
        <p:blipFill>
          <a:blip r:embed="rId4">
            <a:extLst>
              <a:ext uri="{BEBA8EAE-BF5A-486C-A8C5-ECC9F3942E4B}">
                <a14:imgProps xmlns:a14="http://schemas.microsoft.com/office/drawing/2010/main">
                  <a14:imgLayer r:embed="rId5">
                    <a14:imgEffect>
                      <a14:backgroundRemoval t="0" b="100000" l="1299" r="100000"/>
                    </a14:imgEffect>
                  </a14:imgLayer>
                </a14:imgProps>
              </a:ext>
            </a:extLst>
          </a:blip>
          <a:stretch>
            <a:fillRect/>
          </a:stretch>
        </p:blipFill>
        <p:spPr>
          <a:xfrm>
            <a:off x="2767576" y="3472085"/>
            <a:ext cx="605208" cy="573770"/>
          </a:xfrm>
          <a:prstGeom prst="rect">
            <a:avLst/>
          </a:prstGeom>
        </p:spPr>
      </p:pic>
      <p:pic>
        <p:nvPicPr>
          <p:cNvPr id="13" name="图片 12"/>
          <p:cNvPicPr>
            <a:picLocks noChangeAspect="1"/>
          </p:cNvPicPr>
          <p:nvPr/>
        </p:nvPicPr>
        <p:blipFill>
          <a:blip r:embed="rId6">
            <a:extLst>
              <a:ext uri="{BEBA8EAE-BF5A-486C-A8C5-ECC9F3942E4B}">
                <a14:imgProps xmlns:a14="http://schemas.microsoft.com/office/drawing/2010/main">
                  <a14:imgLayer r:embed="rId7">
                    <a14:imgEffect>
                      <a14:backgroundRemoval t="6863" b="98039" l="9650" r="81538"/>
                    </a14:imgEffect>
                  </a14:imgLayer>
                </a14:imgProps>
              </a:ext>
            </a:extLst>
          </a:blip>
          <a:stretch>
            <a:fillRect/>
          </a:stretch>
        </p:blipFill>
        <p:spPr>
          <a:xfrm>
            <a:off x="5628025" y="4477077"/>
            <a:ext cx="876415" cy="625135"/>
          </a:xfrm>
          <a:prstGeom prst="rect">
            <a:avLst/>
          </a:prstGeom>
        </p:spPr>
      </p:pic>
      <p:cxnSp>
        <p:nvCxnSpPr>
          <p:cNvPr id="51" name="直接连接符 50"/>
          <p:cNvCxnSpPr/>
          <p:nvPr/>
        </p:nvCxnSpPr>
        <p:spPr bwMode="auto">
          <a:xfrm>
            <a:off x="5580831" y="5778000"/>
            <a:ext cx="0" cy="1080000"/>
          </a:xfrm>
          <a:prstGeom prst="line">
            <a:avLst/>
          </a:prstGeom>
          <a:ln w="28575">
            <a:gradFill>
              <a:gsLst>
                <a:gs pos="0">
                  <a:srgbClr val="0068B7"/>
                </a:gs>
                <a:gs pos="50000">
                  <a:schemeClr val="accent1">
                    <a:tint val="44500"/>
                    <a:satMod val="160000"/>
                  </a:schemeClr>
                </a:gs>
                <a:gs pos="100000">
                  <a:srgbClr val="F39800"/>
                </a:gs>
              </a:gsLst>
              <a:lin ang="5400000" scaled="0"/>
            </a:gra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
            <a:ext cx="12169775" cy="148478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文本框 2"/>
          <p:cNvSpPr txBox="1"/>
          <p:nvPr/>
        </p:nvSpPr>
        <p:spPr>
          <a:xfrm>
            <a:off x="1359564" y="277458"/>
            <a:ext cx="10530483" cy="923330"/>
          </a:xfrm>
          <a:prstGeom prst="rect">
            <a:avLst/>
          </a:prstGeom>
          <a:noFill/>
        </p:spPr>
        <p:txBody>
          <a:bodyPr wrap="square" rtlCol="0">
            <a:spAutoFit/>
          </a:bodyPr>
          <a:lstStyle/>
          <a:p>
            <a:pPr marL="285750" indent="-285750">
              <a:buFont typeface="Wingdings" panose="05000000000000000000" pitchFamily="2" charset="2"/>
              <a:buChar char="n"/>
            </a:pP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习近平总书记在党的二十大报告中指出</a:t>
            </a:r>
            <a:r>
              <a:rPr lang="zh-CN" altLang="en-US" b="1" kern="0" dirty="0" smtClean="0">
                <a:solidFill>
                  <a:srgbClr val="002060"/>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科技是第一生产力、人才是第一资源、创新是第一动力”</a:t>
            </a:r>
            <a:r>
              <a:rPr lang="zh-CN" altLang="en-US" b="1" kern="0" dirty="0" smtClean="0">
                <a:solidFill>
                  <a:srgbClr val="002060"/>
                </a:solidFill>
                <a:latin typeface="微软雅黑" panose="020B0503020204020204" pitchFamily="34" charset="-122"/>
                <a:ea typeface="微软雅黑" panose="020B0503020204020204" pitchFamily="34" charset="-122"/>
                <a:cs typeface="+mn-ea"/>
                <a:sym typeface="+mn-lt"/>
              </a:rPr>
              <a:t>。</a:t>
            </a:r>
            <a:endParaRPr lang="en-US" altLang="zh-CN" b="1" kern="0" dirty="0" smtClean="0">
              <a:solidFill>
                <a:srgbClr val="002060"/>
              </a:solidFill>
              <a:latin typeface="微软雅黑" panose="020B0503020204020204" pitchFamily="34" charset="-122"/>
              <a:ea typeface="微软雅黑" panose="020B0503020204020204" pitchFamily="34" charset="-122"/>
              <a:cs typeface="+mn-ea"/>
              <a:sym typeface="+mn-lt"/>
            </a:endParaRPr>
          </a:p>
          <a:p>
            <a:pPr marL="285750" indent="-285750">
              <a:buFont typeface="Wingdings" panose="05000000000000000000" pitchFamily="2" charset="2"/>
              <a:buChar char="n"/>
            </a:pP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2023</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年</a:t>
            </a: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9</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月习近平总书记在黑龙江考察调研期间首次提到新质</a:t>
            </a:r>
            <a:r>
              <a:rPr lang="zh-CN" altLang="en-US" b="1" kern="0" dirty="0" smtClean="0">
                <a:solidFill>
                  <a:srgbClr val="002060"/>
                </a:solidFill>
                <a:latin typeface="微软雅黑" panose="020B0503020204020204" pitchFamily="34" charset="-122"/>
                <a:ea typeface="微软雅黑" panose="020B0503020204020204" pitchFamily="34" charset="-122"/>
                <a:cs typeface="+mn-ea"/>
                <a:sym typeface="+mn-lt"/>
              </a:rPr>
              <a:t>生产力，</a:t>
            </a:r>
            <a:r>
              <a:rPr lang="en-US" altLang="zh-CN" b="1" kern="0" dirty="0" smtClean="0">
                <a:solidFill>
                  <a:srgbClr val="002060"/>
                </a:solidFill>
                <a:latin typeface="微软雅黑" panose="020B0503020204020204" pitchFamily="34" charset="-122"/>
                <a:ea typeface="微软雅黑" panose="020B0503020204020204" pitchFamily="34" charset="-122"/>
                <a:cs typeface="+mn-ea"/>
                <a:sym typeface="+mn-lt"/>
              </a:rPr>
              <a:t>2024</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年</a:t>
            </a: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1</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月</a:t>
            </a: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31</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日，习近平在中共中央政治局第十一次集体学习时强调，加快发展新质生产力，扎实推进高质量发展</a:t>
            </a:r>
            <a:r>
              <a:rPr lang="zh-CN" altLang="en-US" b="1" kern="0" dirty="0" smtClean="0">
                <a:solidFill>
                  <a:srgbClr val="002060"/>
                </a:solidFill>
                <a:latin typeface="微软雅黑" panose="020B0503020204020204" pitchFamily="34" charset="-122"/>
                <a:ea typeface="微软雅黑" panose="020B0503020204020204" pitchFamily="34" charset="-122"/>
                <a:cs typeface="+mn-ea"/>
                <a:sym typeface="+mn-lt"/>
              </a:rPr>
              <a:t>。</a:t>
            </a:r>
            <a:endParaRPr lang="en-US" altLang="zh-CN" b="1" kern="0" dirty="0" smtClean="0">
              <a:solidFill>
                <a:srgbClr val="002060"/>
              </a:solidFill>
              <a:latin typeface="微软雅黑" panose="020B0503020204020204" pitchFamily="34" charset="-122"/>
              <a:ea typeface="微软雅黑" panose="020B0503020204020204" pitchFamily="34" charset="-122"/>
              <a:cs typeface="+mn-ea"/>
              <a:sym typeface="+mn-lt"/>
            </a:endParaRPr>
          </a:p>
        </p:txBody>
      </p:sp>
      <p:sp>
        <p:nvSpPr>
          <p:cNvPr id="39" name="TextBox 38"/>
          <p:cNvSpPr txBox="1"/>
          <p:nvPr/>
        </p:nvSpPr>
        <p:spPr>
          <a:xfrm>
            <a:off x="6430814" y="3236378"/>
            <a:ext cx="4111960" cy="923330"/>
          </a:xfrm>
          <a:prstGeom prst="rect">
            <a:avLst/>
          </a:prstGeom>
          <a:noFill/>
        </p:spPr>
        <p:txBody>
          <a:bodyPr wrap="square" rtlCol="0">
            <a:spAutoFit/>
          </a:bodyPr>
          <a:lstStyle>
            <a:defPPr>
              <a:defRPr lang="zh-CN"/>
            </a:defPPr>
            <a:lvl1pPr>
              <a:lnSpc>
                <a:spcPct val="150000"/>
              </a:lnSpc>
              <a:defRPr b="1" kern="0">
                <a:solidFill>
                  <a:srgbClr val="1F497D"/>
                </a:solidFill>
                <a:latin typeface="微软雅黑" panose="020B0503020204020204" pitchFamily="34" charset="-122"/>
                <a:ea typeface="微软雅黑" panose="020B0503020204020204" pitchFamily="34" charset="-122"/>
                <a:cs typeface="+mn-ea"/>
              </a:defRPr>
            </a:lvl1pPr>
          </a:lstStyle>
          <a:p>
            <a:r>
              <a:rPr lang="en-US" altLang="zh-CN" dirty="0">
                <a:sym typeface="+mn-lt"/>
              </a:rPr>
              <a:t>【</a:t>
            </a:r>
            <a:r>
              <a:rPr lang="zh-CN" altLang="en-US" dirty="0">
                <a:sym typeface="+mn-lt"/>
              </a:rPr>
              <a:t>构建</a:t>
            </a:r>
            <a:r>
              <a:rPr lang="en-US" altLang="zh-CN" dirty="0" smtClean="0">
                <a:sym typeface="+mn-lt"/>
              </a:rPr>
              <a:t>】</a:t>
            </a:r>
          </a:p>
          <a:p>
            <a:r>
              <a:rPr lang="zh-CN" altLang="en-US" dirty="0" smtClean="0">
                <a:sym typeface="+mn-lt"/>
              </a:rPr>
              <a:t> </a:t>
            </a:r>
            <a:r>
              <a:rPr lang="zh-CN" altLang="en-US" dirty="0">
                <a:solidFill>
                  <a:srgbClr val="0070C0"/>
                </a:solidFill>
                <a:sym typeface="+mn-lt"/>
              </a:rPr>
              <a:t>“基金</a:t>
            </a:r>
            <a:r>
              <a:rPr lang="en-US" altLang="zh-CN" dirty="0">
                <a:solidFill>
                  <a:srgbClr val="0070C0"/>
                </a:solidFill>
                <a:sym typeface="+mn-lt"/>
              </a:rPr>
              <a:t>+</a:t>
            </a:r>
            <a:r>
              <a:rPr lang="zh-CN" altLang="en-US" dirty="0">
                <a:solidFill>
                  <a:srgbClr val="0070C0"/>
                </a:solidFill>
                <a:sym typeface="+mn-lt"/>
              </a:rPr>
              <a:t>基地</a:t>
            </a:r>
            <a:r>
              <a:rPr lang="en-US" altLang="zh-CN" dirty="0">
                <a:solidFill>
                  <a:srgbClr val="0070C0"/>
                </a:solidFill>
                <a:sym typeface="+mn-lt"/>
              </a:rPr>
              <a:t>+</a:t>
            </a:r>
            <a:r>
              <a:rPr lang="zh-CN" altLang="en-US" dirty="0">
                <a:solidFill>
                  <a:srgbClr val="0070C0"/>
                </a:solidFill>
                <a:sym typeface="+mn-lt"/>
              </a:rPr>
              <a:t>产业服务”的合作</a:t>
            </a:r>
            <a:r>
              <a:rPr lang="zh-CN" altLang="en-US" dirty="0" smtClean="0">
                <a:solidFill>
                  <a:srgbClr val="0070C0"/>
                </a:solidFill>
                <a:sym typeface="+mn-lt"/>
              </a:rPr>
              <a:t>模式</a:t>
            </a:r>
            <a:endParaRPr lang="zh-CN" altLang="en-US" dirty="0">
              <a:solidFill>
                <a:srgbClr val="0070C0"/>
              </a:solidFill>
            </a:endParaRPr>
          </a:p>
        </p:txBody>
      </p:sp>
      <p:sp>
        <p:nvSpPr>
          <p:cNvPr id="11" name="矩形 10"/>
          <p:cNvSpPr/>
          <p:nvPr/>
        </p:nvSpPr>
        <p:spPr>
          <a:xfrm>
            <a:off x="1422263" y="1717617"/>
            <a:ext cx="9793088" cy="923330"/>
          </a:xfrm>
          <a:prstGeom prst="rect">
            <a:avLst/>
          </a:prstGeom>
        </p:spPr>
        <p:txBody>
          <a:bodyPr wrap="square">
            <a:spAutoFit/>
          </a:bodyPr>
          <a:lstStyle/>
          <a:p>
            <a:pPr algn="ct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北科建</a:t>
            </a:r>
            <a:r>
              <a:rPr lang="en-US" altLang="zh-CN" b="1" kern="0" dirty="0">
                <a:solidFill>
                  <a:srgbClr val="0070C0"/>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北湖科技园始终坚持</a:t>
            </a:r>
            <a:r>
              <a:rPr lang="zh-CN" altLang="en-US" b="1" kern="0" dirty="0">
                <a:solidFill>
                  <a:srgbClr val="1F497D"/>
                </a:solidFill>
                <a:latin typeface="微软雅黑" panose="020B0503020204020204" pitchFamily="34" charset="-122"/>
                <a:ea typeface="微软雅黑" panose="020B0503020204020204" pitchFamily="34" charset="-122"/>
                <a:cs typeface="+mn-ea"/>
                <a:sym typeface="+mn-lt"/>
              </a:rPr>
              <a:t>创新驱动、产城融合</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的科技地产发展方向，将“赋能科技创新，助推城市发展，共创美好生活”作为高科技园区发展的全景目标，</a:t>
            </a:r>
            <a:endParaRPr lang="en-US" altLang="zh-CN" b="1" kern="0" dirty="0">
              <a:solidFill>
                <a:srgbClr val="0070C0"/>
              </a:solidFill>
              <a:latin typeface="微软雅黑" panose="020B0503020204020204" pitchFamily="34" charset="-122"/>
              <a:ea typeface="微软雅黑" panose="020B0503020204020204" pitchFamily="34" charset="-122"/>
              <a:cs typeface="+mn-ea"/>
              <a:sym typeface="+mn-lt"/>
            </a:endParaRPr>
          </a:p>
          <a:p>
            <a:pPr algn="ctr"/>
            <a:r>
              <a:rPr lang="zh-CN" altLang="en-US" b="1" u="sng" kern="0" dirty="0">
                <a:solidFill>
                  <a:srgbClr val="1F497D"/>
                </a:solidFill>
                <a:latin typeface="微软雅黑" panose="020B0503020204020204" pitchFamily="34" charset="-122"/>
                <a:ea typeface="微软雅黑" panose="020B0503020204020204" pitchFamily="34" charset="-122"/>
                <a:cs typeface="+mn-ea"/>
                <a:sym typeface="+mn-lt"/>
              </a:rPr>
              <a:t>创新构建吉林省新一代高科技园区“北湖产城”模式：</a:t>
            </a:r>
            <a:endParaRPr lang="zh-CN" altLang="en-US" b="1" u="sng" kern="0" dirty="0">
              <a:solidFill>
                <a:srgbClr val="1F497D"/>
              </a:solidFill>
              <a:latin typeface="微软雅黑" panose="020B0503020204020204" pitchFamily="34" charset="-122"/>
              <a:ea typeface="微软雅黑" panose="020B0503020204020204" pitchFamily="34" charset="-122"/>
              <a:cs typeface="+mn-ea"/>
              <a:sym typeface="+mn-lt"/>
            </a:endParaRPr>
          </a:p>
        </p:txBody>
      </p:sp>
      <p:grpSp>
        <p:nvGrpSpPr>
          <p:cNvPr id="19" name="组合 18"/>
          <p:cNvGrpSpPr/>
          <p:nvPr/>
        </p:nvGrpSpPr>
        <p:grpSpPr>
          <a:xfrm>
            <a:off x="180231" y="270964"/>
            <a:ext cx="862349" cy="828159"/>
            <a:chOff x="324247" y="4842943"/>
            <a:chExt cx="862349" cy="828159"/>
          </a:xfrm>
        </p:grpSpPr>
        <p:sp>
          <p:nvSpPr>
            <p:cNvPr id="20" name="矩形 19"/>
            <p:cNvSpPr/>
            <p:nvPr/>
          </p:nvSpPr>
          <p:spPr>
            <a:xfrm>
              <a:off x="466516" y="4951102"/>
              <a:ext cx="720080" cy="72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24247" y="4842943"/>
              <a:ext cx="720080" cy="72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5"/>
          <p:cNvSpPr txBox="1"/>
          <p:nvPr/>
        </p:nvSpPr>
        <p:spPr>
          <a:xfrm>
            <a:off x="874567" y="3158641"/>
            <a:ext cx="4612937" cy="1200329"/>
          </a:xfrm>
          <a:prstGeom prst="rect">
            <a:avLst/>
          </a:prstGeom>
          <a:noFill/>
        </p:spPr>
        <p:txBody>
          <a:bodyPr wrap="square" rtlCol="0">
            <a:spAutoFit/>
          </a:bodyPr>
          <a:lstStyle/>
          <a:p>
            <a:r>
              <a:rPr lang="en-US" altLang="zh-CN" b="1" kern="0" dirty="0">
                <a:solidFill>
                  <a:srgbClr val="1F497D"/>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1F497D"/>
                </a:solidFill>
                <a:latin typeface="微软雅黑" panose="020B0503020204020204" pitchFamily="34" charset="-122"/>
                <a:ea typeface="微软雅黑" panose="020B0503020204020204" pitchFamily="34" charset="-122"/>
                <a:cs typeface="+mn-ea"/>
                <a:sym typeface="+mn-lt"/>
              </a:rPr>
              <a:t>打造</a:t>
            </a:r>
            <a:r>
              <a:rPr lang="en-US" altLang="zh-CN" b="1" kern="0" dirty="0" smtClean="0">
                <a:solidFill>
                  <a:srgbClr val="1F497D"/>
                </a:solidFill>
                <a:latin typeface="微软雅黑" panose="020B0503020204020204" pitchFamily="34" charset="-122"/>
                <a:ea typeface="微软雅黑" panose="020B0503020204020204" pitchFamily="34" charset="-122"/>
                <a:cs typeface="+mn-ea"/>
                <a:sym typeface="+mn-lt"/>
              </a:rPr>
              <a:t>】</a:t>
            </a:r>
          </a:p>
          <a:p>
            <a:r>
              <a:rPr lang="zh-CN" altLang="en-US" b="1" kern="0" dirty="0" smtClean="0">
                <a:solidFill>
                  <a:srgbClr val="0070C0"/>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创业苗圃、众创空间、孵化器、加速器、产业化、总部上市</a:t>
            </a:r>
            <a:r>
              <a:rPr lang="zh-CN" altLang="en-US" b="1" kern="0" dirty="0" smtClean="0">
                <a:solidFill>
                  <a:srgbClr val="0070C0"/>
                </a:solidFill>
                <a:latin typeface="微软雅黑" panose="020B0503020204020204" pitchFamily="34" charset="-122"/>
                <a:ea typeface="微软雅黑" panose="020B0503020204020204" pitchFamily="34" charset="-122"/>
                <a:cs typeface="+mn-ea"/>
                <a:sym typeface="+mn-lt"/>
              </a:rPr>
              <a:t>”</a:t>
            </a:r>
            <a:r>
              <a:rPr lang="en-US" altLang="zh-CN" b="1" kern="0" dirty="0" smtClean="0">
                <a:solidFill>
                  <a:srgbClr val="0070C0"/>
                </a:solidFill>
                <a:latin typeface="微软雅黑" panose="020B0503020204020204" pitchFamily="34" charset="-122"/>
                <a:ea typeface="微软雅黑" panose="020B0503020204020204" pitchFamily="34" charset="-122"/>
                <a:cs typeface="+mn-ea"/>
                <a:sym typeface="+mn-lt"/>
              </a:rPr>
              <a:t> </a:t>
            </a:r>
            <a:r>
              <a:rPr lang="zh-CN" altLang="en-US" b="1" kern="0" dirty="0" smtClean="0">
                <a:solidFill>
                  <a:srgbClr val="0070C0"/>
                </a:solidFill>
                <a:latin typeface="微软雅黑" panose="020B0503020204020204" pitchFamily="34" charset="-122"/>
                <a:ea typeface="微软雅黑" panose="020B0503020204020204" pitchFamily="34" charset="-122"/>
                <a:cs typeface="+mn-ea"/>
                <a:sym typeface="+mn-lt"/>
              </a:rPr>
              <a:t>一体化</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的创新创业孵化</a:t>
            </a:r>
            <a:r>
              <a:rPr lang="zh-CN" altLang="en-US" b="1" kern="0" dirty="0" smtClean="0">
                <a:solidFill>
                  <a:srgbClr val="0070C0"/>
                </a:solidFill>
                <a:latin typeface="微软雅黑" panose="020B0503020204020204" pitchFamily="34" charset="-122"/>
                <a:ea typeface="微软雅黑" panose="020B0503020204020204" pitchFamily="34" charset="-122"/>
                <a:cs typeface="+mn-ea"/>
                <a:sym typeface="+mn-lt"/>
              </a:rPr>
              <a:t>链条</a:t>
            </a:r>
            <a:endParaRPr lang="en-US" altLang="zh-CN" b="1" kern="0" dirty="0">
              <a:solidFill>
                <a:srgbClr val="0070C0"/>
              </a:solidFill>
              <a:latin typeface="微软雅黑" panose="020B0503020204020204" pitchFamily="34" charset="-122"/>
              <a:ea typeface="微软雅黑" panose="020B0503020204020204" pitchFamily="34" charset="-122"/>
              <a:cs typeface="+mn-ea"/>
              <a:sym typeface="+mn-lt"/>
            </a:endParaRPr>
          </a:p>
        </p:txBody>
      </p:sp>
      <p:grpSp>
        <p:nvGrpSpPr>
          <p:cNvPr id="23" name="组合 22"/>
          <p:cNvGrpSpPr/>
          <p:nvPr/>
        </p:nvGrpSpPr>
        <p:grpSpPr>
          <a:xfrm>
            <a:off x="527853" y="3212532"/>
            <a:ext cx="363384" cy="446196"/>
            <a:chOff x="240315" y="321138"/>
            <a:chExt cx="695527" cy="612000"/>
          </a:xfrm>
        </p:grpSpPr>
        <p:sp>
          <p:nvSpPr>
            <p:cNvPr id="24" name="菱形 23"/>
            <p:cNvSpPr/>
            <p:nvPr/>
          </p:nvSpPr>
          <p:spPr>
            <a:xfrm>
              <a:off x="321372" y="321138"/>
              <a:ext cx="614470" cy="612000"/>
            </a:xfrm>
            <a:prstGeom prst="diamond">
              <a:avLst/>
            </a:prstGeom>
            <a:noFill/>
            <a:ln w="1905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sp>
          <p:nvSpPr>
            <p:cNvPr id="25" name="菱形 24"/>
            <p:cNvSpPr/>
            <p:nvPr/>
          </p:nvSpPr>
          <p:spPr>
            <a:xfrm>
              <a:off x="240315" y="321138"/>
              <a:ext cx="614470" cy="612000"/>
            </a:xfrm>
            <a:prstGeom prst="diamond">
              <a:avLst/>
            </a:prstGeom>
            <a:solidFill>
              <a:srgbClr val="0068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n"/>
              </a:pP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grpSp>
      <p:grpSp>
        <p:nvGrpSpPr>
          <p:cNvPr id="28" name="组合 27"/>
          <p:cNvGrpSpPr/>
          <p:nvPr/>
        </p:nvGrpSpPr>
        <p:grpSpPr>
          <a:xfrm>
            <a:off x="516133" y="4918728"/>
            <a:ext cx="363384" cy="446196"/>
            <a:chOff x="240315" y="321138"/>
            <a:chExt cx="695527" cy="612000"/>
          </a:xfrm>
        </p:grpSpPr>
        <p:sp>
          <p:nvSpPr>
            <p:cNvPr id="29" name="菱形 28"/>
            <p:cNvSpPr/>
            <p:nvPr/>
          </p:nvSpPr>
          <p:spPr>
            <a:xfrm>
              <a:off x="321372" y="321138"/>
              <a:ext cx="614470" cy="612000"/>
            </a:xfrm>
            <a:prstGeom prst="diamond">
              <a:avLst/>
            </a:prstGeom>
            <a:noFill/>
            <a:ln w="1905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sp>
          <p:nvSpPr>
            <p:cNvPr id="30" name="菱形 29"/>
            <p:cNvSpPr/>
            <p:nvPr/>
          </p:nvSpPr>
          <p:spPr>
            <a:xfrm>
              <a:off x="240315" y="321138"/>
              <a:ext cx="614470" cy="612000"/>
            </a:xfrm>
            <a:prstGeom prst="diamond">
              <a:avLst/>
            </a:prstGeom>
            <a:solidFill>
              <a:srgbClr val="0068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n"/>
              </a:pP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grpSp>
      <p:sp>
        <p:nvSpPr>
          <p:cNvPr id="13" name="矩形 12"/>
          <p:cNvSpPr/>
          <p:nvPr/>
        </p:nvSpPr>
        <p:spPr>
          <a:xfrm>
            <a:off x="874567" y="4869160"/>
            <a:ext cx="4536504" cy="1200329"/>
          </a:xfrm>
          <a:prstGeom prst="rect">
            <a:avLst/>
          </a:prstGeom>
          <a:noFill/>
        </p:spPr>
        <p:txBody>
          <a:bodyPr wrap="square" rtlCol="0">
            <a:spAutoFit/>
          </a:bodyPr>
          <a:lstStyle/>
          <a:p>
            <a:r>
              <a:rPr lang="en-US" altLang="zh-CN" b="1" kern="0" dirty="0">
                <a:solidFill>
                  <a:srgbClr val="1F497D"/>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1F497D"/>
                </a:solidFill>
                <a:latin typeface="微软雅黑" panose="020B0503020204020204" pitchFamily="34" charset="-122"/>
                <a:ea typeface="微软雅黑" panose="020B0503020204020204" pitchFamily="34" charset="-122"/>
                <a:cs typeface="+mn-ea"/>
                <a:sym typeface="+mn-lt"/>
              </a:rPr>
              <a:t>强化</a:t>
            </a:r>
            <a:r>
              <a:rPr lang="en-US" altLang="zh-CN" b="1" kern="0" dirty="0" smtClean="0">
                <a:solidFill>
                  <a:srgbClr val="1F497D"/>
                </a:solidFill>
                <a:latin typeface="微软雅黑" panose="020B0503020204020204" pitchFamily="34" charset="-122"/>
                <a:ea typeface="微软雅黑" panose="020B0503020204020204" pitchFamily="34" charset="-122"/>
                <a:cs typeface="+mn-ea"/>
                <a:sym typeface="+mn-lt"/>
              </a:rPr>
              <a:t>】</a:t>
            </a:r>
          </a:p>
          <a:p>
            <a:r>
              <a:rPr lang="zh-CN" altLang="en-US" b="1" kern="0" dirty="0" smtClean="0">
                <a:solidFill>
                  <a:srgbClr val="0070C0"/>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公共技术、金融投资、知识产权、市场对接”四位一体</a:t>
            </a:r>
            <a:r>
              <a:rPr lang="zh-CN" altLang="en-US" b="1" kern="0" dirty="0" smtClean="0">
                <a:solidFill>
                  <a:srgbClr val="0070C0"/>
                </a:solidFill>
                <a:latin typeface="微软雅黑" panose="020B0503020204020204" pitchFamily="34" charset="-122"/>
                <a:ea typeface="微软雅黑" panose="020B0503020204020204" pitchFamily="34" charset="-122"/>
                <a:cs typeface="+mn-ea"/>
                <a:sym typeface="+mn-lt"/>
              </a:rPr>
              <a:t>的产业</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服务体系的核心支撑</a:t>
            </a:r>
            <a:r>
              <a:rPr lang="zh-CN" altLang="en-US" b="1" kern="0" dirty="0" smtClean="0">
                <a:solidFill>
                  <a:srgbClr val="0070C0"/>
                </a:solidFill>
                <a:latin typeface="微软雅黑" panose="020B0503020204020204" pitchFamily="34" charset="-122"/>
                <a:ea typeface="微软雅黑" panose="020B0503020204020204" pitchFamily="34" charset="-122"/>
                <a:cs typeface="+mn-ea"/>
                <a:sym typeface="+mn-lt"/>
              </a:rPr>
              <a:t>作用</a:t>
            </a:r>
            <a:endParaRPr lang="en-US" altLang="zh-CN" b="1" kern="0" dirty="0">
              <a:solidFill>
                <a:srgbClr val="0070C0"/>
              </a:solidFill>
              <a:latin typeface="微软雅黑" panose="020B0503020204020204" pitchFamily="34" charset="-122"/>
              <a:ea typeface="微软雅黑" panose="020B0503020204020204" pitchFamily="34" charset="-122"/>
              <a:cs typeface="+mn-ea"/>
              <a:sym typeface="+mn-lt"/>
            </a:endParaRPr>
          </a:p>
        </p:txBody>
      </p:sp>
      <p:sp>
        <p:nvSpPr>
          <p:cNvPr id="14" name="矩形 13"/>
          <p:cNvSpPr/>
          <p:nvPr/>
        </p:nvSpPr>
        <p:spPr>
          <a:xfrm>
            <a:off x="6552336" y="4611390"/>
            <a:ext cx="3990438" cy="1338828"/>
          </a:xfrm>
          <a:prstGeom prst="rect">
            <a:avLst/>
          </a:prstGeom>
          <a:noFill/>
        </p:spPr>
        <p:txBody>
          <a:bodyPr wrap="square" rtlCol="0">
            <a:spAutoFit/>
          </a:bodyPr>
          <a:lstStyle/>
          <a:p>
            <a:pPr>
              <a:lnSpc>
                <a:spcPct val="150000"/>
              </a:lnSpc>
            </a:pPr>
            <a:r>
              <a:rPr lang="en-US" altLang="zh-CN" b="1" kern="0" dirty="0">
                <a:solidFill>
                  <a:srgbClr val="1F497D"/>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1F497D"/>
                </a:solidFill>
                <a:latin typeface="微软雅黑" panose="020B0503020204020204" pitchFamily="34" charset="-122"/>
                <a:ea typeface="微软雅黑" panose="020B0503020204020204" pitchFamily="34" charset="-122"/>
                <a:cs typeface="+mn-ea"/>
                <a:sym typeface="+mn-lt"/>
              </a:rPr>
              <a:t>创新</a:t>
            </a:r>
            <a:r>
              <a:rPr lang="en-US" altLang="zh-CN" b="1" kern="0" dirty="0" smtClean="0">
                <a:solidFill>
                  <a:srgbClr val="1F497D"/>
                </a:solidFill>
                <a:latin typeface="微软雅黑" panose="020B0503020204020204" pitchFamily="34" charset="-122"/>
                <a:ea typeface="微软雅黑" panose="020B0503020204020204" pitchFamily="34" charset="-122"/>
                <a:cs typeface="+mn-ea"/>
                <a:sym typeface="+mn-lt"/>
              </a:rPr>
              <a:t>】</a:t>
            </a:r>
          </a:p>
          <a:p>
            <a:pPr>
              <a:lnSpc>
                <a:spcPct val="150000"/>
              </a:lnSpc>
            </a:pPr>
            <a:r>
              <a:rPr lang="zh-CN" altLang="en-US" b="1" kern="0" dirty="0" smtClean="0">
                <a:solidFill>
                  <a:srgbClr val="0070C0"/>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专业化园区</a:t>
            </a:r>
            <a:r>
              <a:rPr lang="en-US" altLang="zh-CN" b="1" kern="0" dirty="0">
                <a:solidFill>
                  <a:srgbClr val="0070C0"/>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专业化平台</a:t>
            </a:r>
            <a:r>
              <a:rPr lang="en-US" altLang="zh-CN" b="1" kern="0" dirty="0">
                <a:solidFill>
                  <a:srgbClr val="0070C0"/>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专业化服务</a:t>
            </a:r>
            <a:r>
              <a:rPr lang="en-US" altLang="zh-CN" b="1" kern="0" dirty="0">
                <a:solidFill>
                  <a:srgbClr val="0070C0"/>
                </a:solidFill>
                <a:latin typeface="微软雅黑" panose="020B0503020204020204" pitchFamily="34" charset="-122"/>
                <a:ea typeface="微软雅黑" panose="020B0503020204020204" pitchFamily="34" charset="-122"/>
                <a:cs typeface="+mn-ea"/>
                <a:sym typeface="+mn-lt"/>
              </a:rPr>
              <a:t>—</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产业集聚”的运营</a:t>
            </a:r>
            <a:r>
              <a:rPr lang="zh-CN" altLang="en-US" b="1" kern="0" dirty="0" smtClean="0">
                <a:solidFill>
                  <a:srgbClr val="0070C0"/>
                </a:solidFill>
                <a:latin typeface="微软雅黑" panose="020B0503020204020204" pitchFamily="34" charset="-122"/>
                <a:ea typeface="微软雅黑" panose="020B0503020204020204" pitchFamily="34" charset="-122"/>
                <a:cs typeface="+mn-ea"/>
                <a:sym typeface="+mn-lt"/>
              </a:rPr>
              <a:t>模式</a:t>
            </a:r>
            <a:endParaRPr lang="zh-CN" altLang="en-US" b="1" kern="0" dirty="0">
              <a:solidFill>
                <a:srgbClr val="0070C0"/>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5882006" y="4588123"/>
            <a:ext cx="5111997" cy="1398858"/>
          </a:xfrm>
          <a:prstGeom prst="rect">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468832" y="4611390"/>
            <a:ext cx="5111997" cy="1398858"/>
          </a:xfrm>
          <a:prstGeom prst="rect">
            <a:avLst/>
          </a:prstGeom>
          <a:noFill/>
          <a:ln w="95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6188952" y="3345413"/>
            <a:ext cx="363384" cy="446196"/>
            <a:chOff x="240315" y="321138"/>
            <a:chExt cx="695527" cy="612000"/>
          </a:xfrm>
        </p:grpSpPr>
        <p:sp>
          <p:nvSpPr>
            <p:cNvPr id="36" name="菱形 35"/>
            <p:cNvSpPr/>
            <p:nvPr/>
          </p:nvSpPr>
          <p:spPr>
            <a:xfrm>
              <a:off x="321372" y="321138"/>
              <a:ext cx="614470" cy="612000"/>
            </a:xfrm>
            <a:prstGeom prst="diamond">
              <a:avLst/>
            </a:prstGeom>
            <a:noFill/>
            <a:ln w="1905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sp>
          <p:nvSpPr>
            <p:cNvPr id="37" name="菱形 36"/>
            <p:cNvSpPr/>
            <p:nvPr/>
          </p:nvSpPr>
          <p:spPr>
            <a:xfrm>
              <a:off x="240315" y="321138"/>
              <a:ext cx="614470" cy="612000"/>
            </a:xfrm>
            <a:prstGeom prst="diamond">
              <a:avLst/>
            </a:prstGeom>
            <a:solidFill>
              <a:srgbClr val="0068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n"/>
              </a:pP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grpSp>
      <p:grpSp>
        <p:nvGrpSpPr>
          <p:cNvPr id="38" name="组合 37"/>
          <p:cNvGrpSpPr/>
          <p:nvPr/>
        </p:nvGrpSpPr>
        <p:grpSpPr>
          <a:xfrm>
            <a:off x="6231301" y="4726552"/>
            <a:ext cx="363384" cy="446196"/>
            <a:chOff x="240315" y="321138"/>
            <a:chExt cx="695527" cy="612000"/>
          </a:xfrm>
        </p:grpSpPr>
        <p:sp>
          <p:nvSpPr>
            <p:cNvPr id="40" name="菱形 39"/>
            <p:cNvSpPr/>
            <p:nvPr/>
          </p:nvSpPr>
          <p:spPr>
            <a:xfrm>
              <a:off x="321372" y="321138"/>
              <a:ext cx="614470" cy="612000"/>
            </a:xfrm>
            <a:prstGeom prst="diamond">
              <a:avLst/>
            </a:prstGeom>
            <a:noFill/>
            <a:ln w="1905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sp>
          <p:nvSpPr>
            <p:cNvPr id="41" name="菱形 40"/>
            <p:cNvSpPr/>
            <p:nvPr/>
          </p:nvSpPr>
          <p:spPr>
            <a:xfrm>
              <a:off x="240315" y="321138"/>
              <a:ext cx="614470" cy="612000"/>
            </a:xfrm>
            <a:prstGeom prst="diamond">
              <a:avLst/>
            </a:prstGeom>
            <a:solidFill>
              <a:srgbClr val="0068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n"/>
              </a:pPr>
              <a:endParaRPr lang="zh-CN" altLang="en-US" dirty="0">
                <a:solidFill>
                  <a:schemeClr val="bg1"/>
                </a:solidFill>
                <a:latin typeface="思源宋体 CN Medium" panose="02020500000000000000" pitchFamily="18" charset="-122"/>
                <a:ea typeface="思源宋体 CN Medium" panose="02020500000000000000" pitchFamily="18" charset="-122"/>
                <a:cs typeface="+mn-ea"/>
                <a:sym typeface="字魂160号-檀宋" panose="00000500000000000000" pitchFamily="2" charset="-122"/>
              </a:endParaRPr>
            </a:p>
          </p:txBody>
        </p:sp>
      </p:grpSp>
      <p:sp>
        <p:nvSpPr>
          <p:cNvPr id="44" name="矩形 43"/>
          <p:cNvSpPr/>
          <p:nvPr/>
        </p:nvSpPr>
        <p:spPr>
          <a:xfrm>
            <a:off x="5872997" y="3026050"/>
            <a:ext cx="5111997" cy="1398858"/>
          </a:xfrm>
          <a:prstGeom prst="rect">
            <a:avLst/>
          </a:prstGeom>
          <a:noFill/>
          <a:ln w="95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482091" y="3026050"/>
            <a:ext cx="5111997" cy="1398858"/>
          </a:xfrm>
          <a:prstGeom prst="rect">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5292800" y="2566389"/>
            <a:ext cx="6593867" cy="340169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6" name="组合 15"/>
          <p:cNvGrpSpPr/>
          <p:nvPr/>
        </p:nvGrpSpPr>
        <p:grpSpPr>
          <a:xfrm>
            <a:off x="869846" y="1258157"/>
            <a:ext cx="862349" cy="828159"/>
            <a:chOff x="324247" y="4842943"/>
            <a:chExt cx="862349" cy="828159"/>
          </a:xfrm>
        </p:grpSpPr>
        <p:sp>
          <p:nvSpPr>
            <p:cNvPr id="17" name="矩形 16"/>
            <p:cNvSpPr/>
            <p:nvPr/>
          </p:nvSpPr>
          <p:spPr>
            <a:xfrm>
              <a:off x="466516" y="4951102"/>
              <a:ext cx="720080" cy="72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24247" y="4842943"/>
              <a:ext cx="720080" cy="72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1980431" y="1103068"/>
            <a:ext cx="9791765" cy="1246495"/>
          </a:xfrm>
          <a:prstGeom prst="rect">
            <a:avLst/>
          </a:prstGeom>
          <a:noFill/>
        </p:spPr>
        <p:txBody>
          <a:bodyPr wrap="square" rtlCol="0">
            <a:spAutoFit/>
          </a:bodyPr>
          <a:lstStyle/>
          <a:p>
            <a:pPr>
              <a:lnSpc>
                <a:spcPts val="3000"/>
              </a:lnSpc>
            </a:pPr>
            <a:r>
              <a:rPr lang="zh-CN" altLang="en-US" sz="2400" b="1" kern="0" dirty="0">
                <a:solidFill>
                  <a:srgbClr val="1F497D"/>
                </a:solidFill>
                <a:latin typeface="微软雅黑" panose="020B0503020204020204" pitchFamily="34" charset="-122"/>
                <a:ea typeface="微软雅黑" panose="020B0503020204020204" pitchFamily="34" charset="-122"/>
                <a:cs typeface="+mn-ea"/>
                <a:sym typeface="+mn-lt"/>
              </a:rPr>
              <a:t>北科</a:t>
            </a:r>
            <a:r>
              <a:rPr lang="zh-CN" altLang="en-US" sz="2400" b="1" kern="0" dirty="0" smtClean="0">
                <a:solidFill>
                  <a:srgbClr val="1F497D"/>
                </a:solidFill>
                <a:latin typeface="微软雅黑" panose="020B0503020204020204" pitchFamily="34" charset="-122"/>
                <a:ea typeface="微软雅黑" panose="020B0503020204020204" pitchFamily="34" charset="-122"/>
                <a:cs typeface="+mn-ea"/>
                <a:sym typeface="+mn-lt"/>
              </a:rPr>
              <a:t>建</a:t>
            </a:r>
            <a:r>
              <a:rPr lang="en-US" altLang="zh-CN" sz="2400" b="1" kern="0" dirty="0" smtClean="0">
                <a:solidFill>
                  <a:srgbClr val="1F497D"/>
                </a:solidFill>
                <a:latin typeface="微软雅黑" panose="020B0503020204020204" pitchFamily="34" charset="-122"/>
                <a:ea typeface="微软雅黑" panose="020B0503020204020204" pitchFamily="34" charset="-122"/>
                <a:cs typeface="+mn-ea"/>
                <a:sym typeface="+mn-lt"/>
              </a:rPr>
              <a:t>·</a:t>
            </a:r>
            <a:r>
              <a:rPr lang="zh-CN" altLang="en-US" sz="2400" b="1" kern="0" dirty="0" smtClean="0">
                <a:solidFill>
                  <a:srgbClr val="1F497D"/>
                </a:solidFill>
                <a:latin typeface="微软雅黑" panose="020B0503020204020204" pitchFamily="34" charset="-122"/>
                <a:ea typeface="微软雅黑" panose="020B0503020204020204" pitchFamily="34" charset="-122"/>
                <a:cs typeface="+mn-ea"/>
                <a:sym typeface="+mn-lt"/>
              </a:rPr>
              <a:t>北湖</a:t>
            </a:r>
            <a:r>
              <a:rPr lang="zh-CN" altLang="en-US" sz="2400" b="1" kern="0" dirty="0">
                <a:solidFill>
                  <a:srgbClr val="1F497D"/>
                </a:solidFill>
                <a:latin typeface="微软雅黑" panose="020B0503020204020204" pitchFamily="34" charset="-122"/>
                <a:ea typeface="微软雅黑" panose="020B0503020204020204" pitchFamily="34" charset="-122"/>
                <a:cs typeface="+mn-ea"/>
                <a:sym typeface="+mn-lt"/>
              </a:rPr>
              <a:t>科技园位于国家级新区长春新区长春北湖科技开发区核心区</a:t>
            </a:r>
            <a:endParaRPr lang="en-US" altLang="zh-CN" sz="2400" b="1" kern="0" dirty="0">
              <a:solidFill>
                <a:srgbClr val="1F497D"/>
              </a:solidFill>
              <a:latin typeface="微软雅黑" panose="020B0503020204020204" pitchFamily="34" charset="-122"/>
              <a:ea typeface="微软雅黑" panose="020B0503020204020204" pitchFamily="34" charset="-122"/>
              <a:cs typeface="+mn-ea"/>
              <a:sym typeface="+mn-lt"/>
            </a:endParaRPr>
          </a:p>
          <a:p>
            <a:pPr>
              <a:lnSpc>
                <a:spcPts val="3000"/>
              </a:lnSpc>
            </a:pPr>
            <a:r>
              <a:rPr lang="zh-CN" altLang="en-US" sz="2400" b="1" kern="0" dirty="0">
                <a:solidFill>
                  <a:srgbClr val="1F497D"/>
                </a:solidFill>
                <a:latin typeface="微软雅黑" panose="020B0503020204020204" pitchFamily="34" charset="-122"/>
                <a:ea typeface="微软雅黑" panose="020B0503020204020204" pitchFamily="34" charset="-122"/>
                <a:cs typeface="+mn-ea"/>
                <a:sym typeface="+mn-lt"/>
              </a:rPr>
              <a:t>是长春国家自主创新示范区核心区的创新集聚地</a:t>
            </a:r>
            <a:endParaRPr lang="en-US" altLang="zh-CN" sz="2400" b="1" kern="0" dirty="0">
              <a:solidFill>
                <a:srgbClr val="1F497D"/>
              </a:solidFill>
              <a:latin typeface="微软雅黑" panose="020B0503020204020204" pitchFamily="34" charset="-122"/>
              <a:ea typeface="微软雅黑" panose="020B0503020204020204" pitchFamily="34" charset="-122"/>
              <a:cs typeface="+mn-ea"/>
              <a:sym typeface="+mn-lt"/>
            </a:endParaRPr>
          </a:p>
          <a:p>
            <a:pPr>
              <a:lnSpc>
                <a:spcPts val="3000"/>
              </a:lnSpc>
            </a:pPr>
            <a:r>
              <a:rPr lang="zh-CN" altLang="en-US" sz="2400" b="1" kern="0" dirty="0">
                <a:solidFill>
                  <a:srgbClr val="1F497D"/>
                </a:solidFill>
                <a:latin typeface="微软雅黑" panose="020B0503020204020204" pitchFamily="34" charset="-122"/>
                <a:ea typeface="微软雅黑" panose="020B0503020204020204" pitchFamily="34" charset="-122"/>
                <a:cs typeface="+mn-ea"/>
                <a:sym typeface="+mn-lt"/>
              </a:rPr>
              <a:t>承担</a:t>
            </a:r>
            <a:r>
              <a:rPr lang="zh-CN" altLang="en-US" sz="2400" b="1" kern="0" dirty="0" smtClean="0">
                <a:solidFill>
                  <a:srgbClr val="1F497D"/>
                </a:solidFill>
                <a:latin typeface="微软雅黑" panose="020B0503020204020204" pitchFamily="34" charset="-122"/>
                <a:ea typeface="微软雅黑" panose="020B0503020204020204" pitchFamily="34" charset="-122"/>
                <a:cs typeface="+mn-ea"/>
                <a:sym typeface="+mn-lt"/>
              </a:rPr>
              <a:t>长春振兴</a:t>
            </a:r>
            <a:r>
              <a:rPr lang="zh-CN" altLang="zh-CN" sz="2400" b="1" kern="0" dirty="0">
                <a:solidFill>
                  <a:srgbClr val="1F497D"/>
                </a:solidFill>
                <a:latin typeface="微软雅黑" panose="020B0503020204020204" pitchFamily="34" charset="-122"/>
                <a:ea typeface="微软雅黑" panose="020B0503020204020204" pitchFamily="34" charset="-122"/>
                <a:cs typeface="+mn-ea"/>
              </a:rPr>
              <a:t>新</a:t>
            </a:r>
            <a:r>
              <a:rPr lang="zh-CN" altLang="en-US" sz="2400" b="1" kern="0" dirty="0" smtClean="0">
                <a:solidFill>
                  <a:srgbClr val="1F497D"/>
                </a:solidFill>
                <a:latin typeface="微软雅黑" panose="020B0503020204020204" pitchFamily="34" charset="-122"/>
                <a:ea typeface="微软雅黑" panose="020B0503020204020204" pitchFamily="34" charset="-122"/>
                <a:cs typeface="+mn-ea"/>
                <a:sym typeface="+mn-lt"/>
              </a:rPr>
              <a:t>突破三年攻坚重要创新载体功能。</a:t>
            </a:r>
            <a:endParaRPr lang="zh-CN" altLang="en-US" sz="2400" b="1" kern="0" dirty="0">
              <a:solidFill>
                <a:srgbClr val="1F497D"/>
              </a:solidFill>
              <a:latin typeface="微软雅黑" panose="020B0503020204020204" pitchFamily="34" charset="-122"/>
              <a:ea typeface="微软雅黑" panose="020B0503020204020204" pitchFamily="34" charset="-122"/>
              <a:cs typeface="+mn-ea"/>
              <a:sym typeface="+mn-lt"/>
            </a:endParaRPr>
          </a:p>
        </p:txBody>
      </p:sp>
      <p:sp>
        <p:nvSpPr>
          <p:cNvPr id="3" name="2"/>
          <p:cNvSpPr txBox="1"/>
          <p:nvPr/>
        </p:nvSpPr>
        <p:spPr>
          <a:xfrm>
            <a:off x="1476375" y="188640"/>
            <a:ext cx="7062627" cy="565461"/>
          </a:xfrm>
          <a:prstGeom prst="rect">
            <a:avLst/>
          </a:prstGeom>
          <a:noFill/>
        </p:spPr>
        <p:txBody>
          <a:bodyPr wrap="square" lIns="72312" tIns="36156" rIns="72312" bIns="36156" rtlCol="0">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1.1 </a:t>
            </a:r>
            <a:r>
              <a:rPr lang="zh-CN" altLang="en-US" sz="3200" b="1" dirty="0">
                <a:solidFill>
                  <a:srgbClr val="0070C0"/>
                </a:solidFill>
                <a:latin typeface="微软雅黑" panose="020B0503020204020204" pitchFamily="34" charset="-122"/>
                <a:ea typeface="微软雅黑" panose="020B0503020204020204" pitchFamily="34" charset="-122"/>
              </a:rPr>
              <a:t>园区区位</a:t>
            </a:r>
          </a:p>
        </p:txBody>
      </p:sp>
      <p:grpSp>
        <p:nvGrpSpPr>
          <p:cNvPr id="6" name="组合 75"/>
          <p:cNvGrpSpPr/>
          <p:nvPr/>
        </p:nvGrpSpPr>
        <p:grpSpPr>
          <a:xfrm>
            <a:off x="1" y="260648"/>
            <a:ext cx="1403584" cy="387627"/>
            <a:chOff x="0" y="188640"/>
            <a:chExt cx="1664323" cy="459635"/>
          </a:xfrm>
        </p:grpSpPr>
        <p:sp>
          <p:nvSpPr>
            <p:cNvPr id="7" name="五边形 6"/>
            <p:cNvSpPr/>
            <p:nvPr/>
          </p:nvSpPr>
          <p:spPr>
            <a:xfrm>
              <a:off x="0" y="188640"/>
              <a:ext cx="927555" cy="45963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燕尾形 7"/>
            <p:cNvSpPr/>
            <p:nvPr/>
          </p:nvSpPr>
          <p:spPr>
            <a:xfrm>
              <a:off x="822948"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9" name="燕尾形 8"/>
            <p:cNvSpPr/>
            <p:nvPr/>
          </p:nvSpPr>
          <p:spPr>
            <a:xfrm>
              <a:off x="1204880" y="188640"/>
              <a:ext cx="459443" cy="45963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10" name="直接连接符 9"/>
          <p:cNvCxnSpPr/>
          <p:nvPr/>
        </p:nvCxnSpPr>
        <p:spPr>
          <a:xfrm>
            <a:off x="1548383" y="692696"/>
            <a:ext cx="720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36815" y="2566389"/>
            <a:ext cx="6449852" cy="3046988"/>
          </a:xfrm>
          <a:prstGeom prst="rect">
            <a:avLst/>
          </a:prstGeom>
          <a:noFill/>
        </p:spPr>
        <p:txBody>
          <a:bodyPr wrap="square" rtlCol="0">
            <a:spAutoFit/>
          </a:bodyPr>
          <a:lstStyle/>
          <a:p>
            <a:pPr>
              <a:lnSpc>
                <a:spcPct val="150000"/>
              </a:lnSpc>
            </a:pPr>
            <a:r>
              <a:rPr lang="zh-CN" altLang="en-US" sz="2000" b="1" kern="0" dirty="0" smtClean="0">
                <a:solidFill>
                  <a:srgbClr val="0070C0"/>
                </a:solidFill>
                <a:latin typeface="微软雅黑" panose="020B0503020204020204" pitchFamily="34" charset="-122"/>
                <a:ea typeface="微软雅黑" panose="020B0503020204020204" pitchFamily="34" charset="-122"/>
                <a:cs typeface="+mn-ea"/>
                <a:sym typeface="+mn-lt"/>
              </a:rPr>
              <a:t>周</a:t>
            </a:r>
            <a:r>
              <a:rPr lang="zh-CN" altLang="en-US" sz="2000" b="1" kern="0" dirty="0" smtClean="0">
                <a:solidFill>
                  <a:srgbClr val="0070C0"/>
                </a:solidFill>
                <a:latin typeface="微软雅黑" panose="020B0503020204020204" pitchFamily="34" charset="-122"/>
                <a:ea typeface="微软雅黑" panose="020B0503020204020204" pitchFamily="34" charset="-122"/>
                <a:cs typeface="+mn-ea"/>
                <a:sym typeface="+mn-lt"/>
              </a:rPr>
              <a:t>边</a:t>
            </a:r>
            <a:r>
              <a:rPr lang="zh-CN" altLang="en-US" sz="2000" b="1" kern="0" dirty="0">
                <a:solidFill>
                  <a:srgbClr val="0070C0"/>
                </a:solidFill>
                <a:latin typeface="微软雅黑" panose="020B0503020204020204" pitchFamily="34" charset="-122"/>
                <a:ea typeface="微软雅黑" panose="020B0503020204020204" pitchFamily="34" charset="-122"/>
                <a:cs typeface="+mn-ea"/>
                <a:sym typeface="+mn-lt"/>
              </a:rPr>
              <a:t>坐落</a:t>
            </a:r>
            <a:endParaRPr lang="en-US" altLang="zh-CN" sz="2000" b="1" kern="0" dirty="0">
              <a:solidFill>
                <a:srgbClr val="0070C0"/>
              </a:solidFill>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n"/>
            </a:pPr>
            <a:r>
              <a:rPr lang="zh-CN" altLang="en-US" kern="0" dirty="0">
                <a:solidFill>
                  <a:srgbClr val="0070C0"/>
                </a:solidFill>
                <a:latin typeface="微软雅黑" panose="020B0503020204020204" pitchFamily="34" charset="-122"/>
                <a:ea typeface="微软雅黑" panose="020B0503020204020204" pitchFamily="34" charset="-122"/>
                <a:cs typeface="+mn-ea"/>
                <a:sym typeface="+mn-lt"/>
              </a:rPr>
              <a:t>吉林省光电子产业公共技术服务平台（中科院长春光机所</a:t>
            </a:r>
            <a:r>
              <a:rPr lang="zh-CN" altLang="en-US" kern="0" dirty="0" smtClean="0">
                <a:solidFill>
                  <a:srgbClr val="0070C0"/>
                </a:solidFill>
                <a:latin typeface="微软雅黑" panose="020B0503020204020204" pitchFamily="34" charset="-122"/>
                <a:ea typeface="微软雅黑" panose="020B0503020204020204" pitchFamily="34" charset="-122"/>
                <a:cs typeface="+mn-ea"/>
                <a:sym typeface="+mn-lt"/>
              </a:rPr>
              <a:t>）</a:t>
            </a:r>
            <a:endParaRPr lang="en-US" altLang="zh-CN" kern="0" dirty="0">
              <a:solidFill>
                <a:srgbClr val="0070C0"/>
              </a:solidFill>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n"/>
            </a:pPr>
            <a:r>
              <a:rPr lang="zh-CN" altLang="en-US" kern="0" dirty="0" smtClean="0">
                <a:solidFill>
                  <a:srgbClr val="0070C0"/>
                </a:solidFill>
                <a:latin typeface="微软雅黑" panose="020B0503020204020204" pitchFamily="34" charset="-122"/>
                <a:ea typeface="微软雅黑" panose="020B0503020204020204" pitchFamily="34" charset="-122"/>
                <a:cs typeface="+mn-ea"/>
                <a:sym typeface="+mn-lt"/>
              </a:rPr>
              <a:t>吉林省</a:t>
            </a:r>
            <a:r>
              <a:rPr lang="zh-CN" altLang="en-US" kern="0" dirty="0">
                <a:solidFill>
                  <a:srgbClr val="0070C0"/>
                </a:solidFill>
                <a:latin typeface="微软雅黑" panose="020B0503020204020204" pitchFamily="34" charset="-122"/>
                <a:ea typeface="微软雅黑" panose="020B0503020204020204" pitchFamily="34" charset="-122"/>
                <a:cs typeface="+mn-ea"/>
                <a:sym typeface="+mn-lt"/>
              </a:rPr>
              <a:t>化工新材料重大科技创新基地（中科院长春应化所</a:t>
            </a:r>
            <a:r>
              <a:rPr lang="zh-CN" altLang="en-US" kern="0" dirty="0" smtClean="0">
                <a:solidFill>
                  <a:srgbClr val="0070C0"/>
                </a:solidFill>
                <a:latin typeface="微软雅黑" panose="020B0503020204020204" pitchFamily="34" charset="-122"/>
                <a:ea typeface="微软雅黑" panose="020B0503020204020204" pitchFamily="34" charset="-122"/>
                <a:cs typeface="+mn-ea"/>
                <a:sym typeface="+mn-lt"/>
              </a:rPr>
              <a:t>）</a:t>
            </a:r>
            <a:endParaRPr lang="en-US" altLang="zh-CN" kern="0" dirty="0">
              <a:solidFill>
                <a:srgbClr val="0070C0"/>
              </a:solidFill>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n"/>
            </a:pPr>
            <a:r>
              <a:rPr lang="zh-CN" altLang="en-US" kern="0" dirty="0" smtClean="0">
                <a:solidFill>
                  <a:srgbClr val="0070C0"/>
                </a:solidFill>
                <a:latin typeface="微软雅黑" panose="020B0503020204020204" pitchFamily="34" charset="-122"/>
                <a:ea typeface="微软雅黑" panose="020B0503020204020204" pitchFamily="34" charset="-122"/>
                <a:cs typeface="+mn-ea"/>
                <a:sym typeface="+mn-lt"/>
              </a:rPr>
              <a:t>湿地</a:t>
            </a:r>
            <a:r>
              <a:rPr lang="zh-CN" altLang="en-US" kern="0" dirty="0">
                <a:solidFill>
                  <a:srgbClr val="0070C0"/>
                </a:solidFill>
                <a:latin typeface="微软雅黑" panose="020B0503020204020204" pitchFamily="34" charset="-122"/>
                <a:ea typeface="微软雅黑" panose="020B0503020204020204" pitchFamily="34" charset="-122"/>
                <a:cs typeface="+mn-ea"/>
                <a:sym typeface="+mn-lt"/>
              </a:rPr>
              <a:t>与现代农业科创中心（中科院东北地理所</a:t>
            </a:r>
            <a:r>
              <a:rPr lang="zh-CN" altLang="en-US" kern="0" dirty="0" smtClean="0">
                <a:solidFill>
                  <a:srgbClr val="0070C0"/>
                </a:solidFill>
                <a:latin typeface="微软雅黑" panose="020B0503020204020204" pitchFamily="34" charset="-122"/>
                <a:ea typeface="微软雅黑" panose="020B0503020204020204" pitchFamily="34" charset="-122"/>
                <a:cs typeface="+mn-ea"/>
                <a:sym typeface="+mn-lt"/>
              </a:rPr>
              <a:t>）</a:t>
            </a:r>
            <a:endParaRPr lang="en-US" altLang="zh-CN" kern="0" dirty="0">
              <a:solidFill>
                <a:srgbClr val="0070C0"/>
              </a:solidFill>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n"/>
            </a:pPr>
            <a:r>
              <a:rPr lang="zh-CN" altLang="en-US" kern="0" dirty="0" smtClean="0">
                <a:solidFill>
                  <a:srgbClr val="0070C0"/>
                </a:solidFill>
                <a:latin typeface="微软雅黑" panose="020B0503020204020204" pitchFamily="34" charset="-122"/>
                <a:ea typeface="微软雅黑" panose="020B0503020204020204" pitchFamily="34" charset="-122"/>
                <a:cs typeface="+mn-ea"/>
                <a:sym typeface="+mn-lt"/>
              </a:rPr>
              <a:t>大学</a:t>
            </a:r>
            <a:r>
              <a:rPr lang="zh-CN" altLang="en-US" kern="0" dirty="0">
                <a:solidFill>
                  <a:srgbClr val="0070C0"/>
                </a:solidFill>
                <a:latin typeface="微软雅黑" panose="020B0503020204020204" pitchFamily="34" charset="-122"/>
                <a:ea typeface="微软雅黑" panose="020B0503020204020204" pitchFamily="34" charset="-122"/>
                <a:cs typeface="+mn-ea"/>
                <a:sym typeface="+mn-lt"/>
              </a:rPr>
              <a:t>科技园（长春工业大学）等国立科研机构和国家重点</a:t>
            </a:r>
            <a:r>
              <a:rPr lang="zh-CN" altLang="en-US" kern="0" dirty="0" smtClean="0">
                <a:solidFill>
                  <a:srgbClr val="0070C0"/>
                </a:solidFill>
                <a:latin typeface="微软雅黑" panose="020B0503020204020204" pitchFamily="34" charset="-122"/>
                <a:ea typeface="微软雅黑" panose="020B0503020204020204" pitchFamily="34" charset="-122"/>
                <a:cs typeface="+mn-ea"/>
                <a:sym typeface="+mn-lt"/>
              </a:rPr>
              <a:t>高校</a:t>
            </a:r>
            <a:endParaRPr lang="zh-CN" altLang="en-US" kern="0" dirty="0">
              <a:solidFill>
                <a:srgbClr val="0070C0"/>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b="1" kern="0" dirty="0">
                <a:solidFill>
                  <a:srgbClr val="1F497D"/>
                </a:solidFill>
                <a:latin typeface="微软雅黑" panose="020B0503020204020204" pitchFamily="34" charset="-122"/>
                <a:ea typeface="微软雅黑" panose="020B0503020204020204" pitchFamily="34" charset="-122"/>
                <a:cs typeface="+mn-ea"/>
                <a:sym typeface="+mn-lt"/>
              </a:rPr>
              <a:t>科技资源丰富，人才优势明显，创新创业氛围</a:t>
            </a:r>
            <a:r>
              <a:rPr lang="zh-CN" altLang="en-US" b="1" kern="0" dirty="0" smtClean="0">
                <a:solidFill>
                  <a:srgbClr val="1F497D"/>
                </a:solidFill>
                <a:latin typeface="微软雅黑" panose="020B0503020204020204" pitchFamily="34" charset="-122"/>
                <a:ea typeface="微软雅黑" panose="020B0503020204020204" pitchFamily="34" charset="-122"/>
                <a:cs typeface="+mn-ea"/>
                <a:sym typeface="+mn-lt"/>
              </a:rPr>
              <a:t>浓厚</a:t>
            </a:r>
            <a:endParaRPr lang="zh-CN" altLang="en-US" b="1" kern="0" dirty="0">
              <a:solidFill>
                <a:srgbClr val="1F497D"/>
              </a:solidFill>
              <a:latin typeface="微软雅黑" panose="020B0503020204020204" pitchFamily="34" charset="-122"/>
              <a:ea typeface="微软雅黑" panose="020B0503020204020204" pitchFamily="34" charset="-122"/>
              <a:cs typeface="+mn-ea"/>
              <a:sym typeface="+mn-lt"/>
            </a:endParaRPr>
          </a:p>
        </p:txBody>
      </p:sp>
      <p:sp>
        <p:nvSpPr>
          <p:cNvPr id="22" name="KSO_Shape"/>
          <p:cNvSpPr/>
          <p:nvPr/>
        </p:nvSpPr>
        <p:spPr bwMode="auto">
          <a:xfrm>
            <a:off x="970061" y="1297728"/>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155" y="2566389"/>
            <a:ext cx="4270807" cy="3401698"/>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mZiYWVmZDJjYjA2Y2RiNWY3OTIzMDA4N2FiY2IxZmMifQ=="/>
  <p:tag name="KSO_WPP_MARK_KEY" val="e1826ff6-193c-4cfa-a0a0-ce65c79c4a68"/>
</p:tagLst>
</file>

<file path=ppt/tags/tag10.xml><?xml version="1.0" encoding="utf-8"?>
<p:tagLst xmlns:a="http://schemas.openxmlformats.org/drawingml/2006/main" xmlns:r="http://schemas.openxmlformats.org/officeDocument/2006/relationships" xmlns:p="http://schemas.openxmlformats.org/presentationml/2006/main">
  <p:tag name="KSO_WM_UNIT_VALUE" val="130*129"/>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ID" val="diagram20169953_4*q_h_x*1_1_1"/>
  <p:tag name="KSO_WM_TEMPLATE_CATEGORY" val="diagram"/>
  <p:tag name="KSO_WM_TEMPLATE_INDEX" val="2016995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69953_4*q_h_i*1_2_2"/>
  <p:tag name="KSO_WM_TEMPLATE_CATEGORY" val="diagram"/>
  <p:tag name="KSO_WM_TEMPLATE_INDEX" val="20169953"/>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VALUE" val="126*106"/>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ID" val="diagram20169953_4*q_h_x*1_2_1"/>
  <p:tag name="KSO_WM_TEMPLATE_CATEGORY" val="diagram"/>
  <p:tag name="KSO_WM_TEMPLATE_INDEX" val="2016995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169953_4*q_h_i*1_4_2"/>
  <p:tag name="KSO_WM_TEMPLATE_CATEGORY" val="diagram"/>
  <p:tag name="KSO_WM_TEMPLATE_INDEX" val="20169953"/>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UNIT_VALUE" val="128*89"/>
  <p:tag name="KSO_WM_UNIT_HIGHLIGHT" val="0"/>
  <p:tag name="KSO_WM_UNIT_COMPATIBLE" val="0"/>
  <p:tag name="KSO_WM_UNIT_DIAGRAM_ISNUMVISUAL" val="0"/>
  <p:tag name="KSO_WM_UNIT_DIAGRAM_ISREFERUNIT" val="0"/>
  <p:tag name="KSO_WM_DIAGRAM_GROUP_CODE" val="q1-1"/>
  <p:tag name="KSO_WM_UNIT_TYPE" val="q_h_x"/>
  <p:tag name="KSO_WM_UNIT_INDEX" val="1_4_1"/>
  <p:tag name="KSO_WM_UNIT_ID" val="diagram20169953_4*q_h_x*1_4_1"/>
  <p:tag name="KSO_WM_TEMPLATE_CATEGORY" val="diagram"/>
  <p:tag name="KSO_WM_TEMPLATE_INDEX" val="2016995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69953_4*q_h_f*1_1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1"/>
  <p:tag name="KSO_WM_UNIT_ID" val="diagram20169953_4*q_h_i*1_1_1"/>
  <p:tag name="KSO_WM_TEMPLATE_CATEGORY" val="diagram"/>
  <p:tag name="KSO_WM_TEMPLATE_INDEX" val="20169953"/>
  <p:tag name="KSO_WM_UNIT_LAYERLEVEL" val="1_1_1"/>
  <p:tag name="KSO_WM_TAG_VERSION" val="1.0"/>
  <p:tag name="KSO_WM_BEAUTIFY_FLAG" val="#wm#"/>
  <p:tag name="KSO_WM_UNIT_TEXT_FILL_FORE_SCHEMECOLOR_INDEX" val="5"/>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2_1"/>
  <p:tag name="KSO_WM_UNIT_ID" val="diagram20169953_4*q_h_i*1_2_1"/>
  <p:tag name="KSO_WM_TEMPLATE_CATEGORY" val="diagram"/>
  <p:tag name="KSO_WM_TEMPLATE_INDEX" val="20169953"/>
  <p:tag name="KSO_WM_UNIT_LAYERLEVEL" val="1_1_1"/>
  <p:tag name="KSO_WM_TAG_VERSION" val="1.0"/>
  <p:tag name="KSO_WM_BEAUTIFY_FLAG" val="#wm#"/>
  <p:tag name="KSO_WM_UNIT_TEXT_FILL_FORE_SCHEMECOLOR_INDEX" val="6"/>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169953_4*q_h_f*1_2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5_1"/>
  <p:tag name="KSO_WM_UNIT_ID" val="diagram20169953_4*q_h_f*1_5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MH" val="20170123143248"/>
  <p:tag name="MH_LIBRARY" val="CONTENTS"/>
  <p:tag name="MH_TYPE" val="OTHERS"/>
  <p:tag name="ID" val="547110"/>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5_1"/>
  <p:tag name="KSO_WM_UNIT_ID" val="diagram20169953_4*q_h_i*1_5_1"/>
  <p:tag name="KSO_WM_TEMPLATE_CATEGORY" val="diagram"/>
  <p:tag name="KSO_WM_TEMPLATE_INDEX" val="20169953"/>
  <p:tag name="KSO_WM_UNIT_LAYERLEVEL" val="1_1_1"/>
  <p:tag name="KSO_WM_TAG_VERSION" val="1.0"/>
  <p:tag name="KSO_WM_BEAUTIFY_FLAG" val="#wm#"/>
  <p:tag name="KSO_WM_UNIT_TEXT_FILL_FORE_SCHEMECOLOR_INDEX" val="9"/>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3_1"/>
  <p:tag name="KSO_WM_UNIT_ID" val="diagram20169953_4*q_h_i*1_3_1"/>
  <p:tag name="KSO_WM_TEMPLATE_CATEGORY" val="diagram"/>
  <p:tag name="KSO_WM_TEMPLATE_INDEX" val="20169953"/>
  <p:tag name="KSO_WM_UNIT_LAYERLEVEL" val="1_1_1"/>
  <p:tag name="KSO_WM_TAG_VERSION" val="1.0"/>
  <p:tag name="KSO_WM_BEAUTIFY_FLAG" val="#wm#"/>
  <p:tag name="KSO_WM_UNIT_TEXT_FILL_FORE_SCHEMECOLOR_INDEX" val="7"/>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169953_4*q_h_f*1_3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169953_4*q_h_f*1_4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4_1"/>
  <p:tag name="KSO_WM_UNIT_ID" val="diagram20169953_4*q_h_i*1_4_1"/>
  <p:tag name="KSO_WM_TEMPLATE_CATEGORY" val="diagram"/>
  <p:tag name="KSO_WM_TEMPLATE_INDEX" val="20169953"/>
  <p:tag name="KSO_WM_UNIT_LAYERLEVEL" val="1_1_1"/>
  <p:tag name="KSO_WM_TAG_VERSION" val="1.0"/>
  <p:tag name="KSO_WM_BEAUTIFY_FLAG" val="#wm#"/>
  <p:tag name="KSO_WM_UNIT_TEXT_FILL_FORE_SCHEMECOLOR_INDEX" val="8"/>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69953_4*q_h_i*1_3_2"/>
  <p:tag name="KSO_WM_TEMPLATE_CATEGORY" val="diagram"/>
  <p:tag name="KSO_WM_TEMPLATE_INDEX" val="20169953"/>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VALUE" val="130*102"/>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ID" val="diagram20169953_4*q_h_x*1_3_1"/>
  <p:tag name="KSO_WM_TEMPLATE_CATEGORY" val="diagram"/>
  <p:tag name="KSO_WM_TEMPLATE_INDEX" val="2016995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5_2"/>
  <p:tag name="KSO_WM_UNIT_ID" val="diagram20169953_4*q_h_i*1_5_2"/>
  <p:tag name="KSO_WM_TEMPLATE_CATEGORY" val="diagram"/>
  <p:tag name="KSO_WM_TEMPLATE_INDEX" val="20169953"/>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VALUE" val="130*104"/>
  <p:tag name="KSO_WM_UNIT_HIGHLIGHT" val="0"/>
  <p:tag name="KSO_WM_UNIT_COMPATIBLE" val="0"/>
  <p:tag name="KSO_WM_UNIT_DIAGRAM_ISNUMVISUAL" val="0"/>
  <p:tag name="KSO_WM_UNIT_DIAGRAM_ISREFERUNIT" val="0"/>
  <p:tag name="KSO_WM_DIAGRAM_GROUP_CODE" val="q1-1"/>
  <p:tag name="KSO_WM_UNIT_TYPE" val="q_h_x"/>
  <p:tag name="KSO_WM_UNIT_INDEX" val="1_5_1"/>
  <p:tag name="KSO_WM_UNIT_ID" val="diagram20169953_4*q_h_x*1_5_1"/>
  <p:tag name="KSO_WM_TEMPLATE_CATEGORY" val="diagram"/>
  <p:tag name="KSO_WM_TEMPLATE_INDEX" val="2016995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3f2fbfa9-937b-4e60-b456-c5ac5d8606b7}"/>
  <p:tag name="TABLE_EMPHASIZE_COLOR" val="240117"/>
  <p:tag name="TABLE_SKINIDX" val="1"/>
  <p:tag name="TABLE_COLORIDX" val="2"/>
  <p:tag name="TABLE_COLOR_RGB" val="0x000000*0xFFFFFF*0x212121*0xFFFFFF*0x03A9F5*0x00BCD5*0x009788*0x4CB050*0x8CC34B*0xCDDC39"/>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6b541715-e3d4-44cd-bf95-e653de45e3ec}"/>
  <p:tag name="TABLE_EMPHASIZE_COLOR" val="240117"/>
  <p:tag name="TABLE_SKINIDX" val="1"/>
  <p:tag name="TABLE_COLORIDX" val="2"/>
  <p:tag name="TABLE_COLOR_RGB" val="0x000000*0xFFFFFF*0x212121*0xFFFFFF*0x03A9F5*0x00BCD5*0x009788*0x4CB050*0x8CC34B*0xCDDC39"/>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69953_4*q_h_i*1_1_2"/>
  <p:tag name="KSO_WM_TEMPLATE_CATEGORY" val="diagram"/>
  <p:tag name="KSO_WM_TEMPLATE_INDEX" val="20169953"/>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TotalTime>
  <Words>5551</Words>
  <Application>Microsoft Office PowerPoint</Application>
  <PresentationFormat>自定义</PresentationFormat>
  <Paragraphs>674</Paragraphs>
  <Slides>50</Slides>
  <Notes>2</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50</vt:i4>
      </vt:variant>
    </vt:vector>
  </HeadingPairs>
  <TitlesOfParts>
    <vt:vector size="66" baseType="lpstr">
      <vt:lpstr>Gill Sans</vt:lpstr>
      <vt:lpstr>Gulim</vt:lpstr>
      <vt:lpstr>新細明體</vt:lpstr>
      <vt:lpstr>Roboto Black</vt:lpstr>
      <vt:lpstr>等线</vt:lpstr>
      <vt:lpstr>仿宋_GB2312</vt:lpstr>
      <vt:lpstr>思源宋体 CN Medium</vt:lpstr>
      <vt:lpstr>宋体</vt:lpstr>
      <vt:lpstr>微软雅黑</vt:lpstr>
      <vt:lpstr>字魂160号-檀宋</vt:lpstr>
      <vt:lpstr>Arial</vt:lpstr>
      <vt:lpstr>Calibri</vt:lpstr>
      <vt:lpstr>Calibri Light</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马影</cp:lastModifiedBy>
  <cp:revision>850</cp:revision>
  <dcterms:created xsi:type="dcterms:W3CDTF">2019-06-04T06:35:00Z</dcterms:created>
  <dcterms:modified xsi:type="dcterms:W3CDTF">2024-12-10T06:31:17Z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EA8D0245AC7E46739A9C5328B8C2874D</vt:lpwstr>
  </property>
  <property fmtid="{D5CDD505-2E9C-101B-9397-08002B2CF9AE}" pid="3" name="KSOProductBuildVer">
    <vt:lpwstr>2052-11.1.0.14036</vt:lpwstr>
  </property>
</Properties>
</file>